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29"/>
  </p:notesMasterIdLst>
  <p:sldIdLst>
    <p:sldId id="280" r:id="rId2"/>
    <p:sldId id="279" r:id="rId3"/>
    <p:sldId id="278" r:id="rId4"/>
    <p:sldId id="293" r:id="rId5"/>
    <p:sldId id="261" r:id="rId6"/>
    <p:sldId id="262" r:id="rId7"/>
    <p:sldId id="259" r:id="rId8"/>
    <p:sldId id="260" r:id="rId9"/>
    <p:sldId id="266" r:id="rId10"/>
    <p:sldId id="292" r:id="rId11"/>
    <p:sldId id="271" r:id="rId12"/>
    <p:sldId id="264" r:id="rId13"/>
    <p:sldId id="295" r:id="rId14"/>
    <p:sldId id="277" r:id="rId15"/>
    <p:sldId id="291" r:id="rId16"/>
    <p:sldId id="276" r:id="rId17"/>
    <p:sldId id="263" r:id="rId18"/>
    <p:sldId id="275" r:id="rId19"/>
    <p:sldId id="296" r:id="rId20"/>
    <p:sldId id="257" r:id="rId21"/>
    <p:sldId id="287" r:id="rId22"/>
    <p:sldId id="299" r:id="rId23"/>
    <p:sldId id="272" r:id="rId24"/>
    <p:sldId id="274" r:id="rId25"/>
    <p:sldId id="298" r:id="rId26"/>
    <p:sldId id="289" r:id="rId27"/>
    <p:sldId id="300" r:id="rId28"/>
  </p:sldIdLst>
  <p:sldSz cx="12192000" cy="6858000"/>
  <p:notesSz cx="6858000" cy="9144000"/>
  <p:embeddedFontLst>
    <p:embeddedFont>
      <p:font typeface="Nunito Sans Normal" pitchFamily="2" charset="77"/>
      <p:regular r:id="rId30"/>
      <p:bold r:id="rId31"/>
      <p:italic r:id="rId32"/>
      <p:boldItalic r:id="rId33"/>
    </p:embeddedFont>
    <p:embeddedFont>
      <p:font typeface="Nunito Sans Normal ExtraBold" pitchFamily="2" charset="77"/>
      <p:bold r:id="rId34"/>
      <p:italic r:id="rId35"/>
      <p:boldItalic r:id="rId36"/>
    </p:embeddedFont>
    <p:embeddedFont>
      <p:font typeface="Nunito Sans Normal Light" pitchFamily="2" charset="77"/>
      <p:regular r:id="rId37"/>
      <p:italic r:id="rId38"/>
    </p:embeddedFont>
    <p:embeddedFont>
      <p:font typeface="Nunito Sans Normal SemiBold" pitchFamily="2" charset="77"/>
      <p:regular r:id="rId39"/>
      <p:bold r:id="rId40"/>
      <p:italic r:id="rId41"/>
      <p:boldItalic r:id="rId42"/>
    </p:embeddedFont>
    <p:embeddedFont>
      <p:font typeface="Oswald" pitchFamily="2" charset="77"/>
      <p:regular r:id="rId43"/>
      <p:bold r:id="rId44"/>
    </p:embeddedFont>
    <p:embeddedFont>
      <p:font typeface="Verdana" panose="020B0604030504040204" pitchFamily="34" charset="0"/>
      <p:regular r:id="rId45"/>
      <p:bold r:id="rId46"/>
      <p:italic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7ED"/>
    <a:srgbClr val="F3E6DD"/>
    <a:srgbClr val="F8F8F8"/>
    <a:srgbClr val="F9F1E7"/>
    <a:srgbClr val="EFE8DE"/>
    <a:srgbClr val="FAF2E9"/>
    <a:srgbClr val="F9CFA3"/>
    <a:srgbClr val="FF4B10"/>
    <a:srgbClr val="D3B8FF"/>
    <a:srgbClr val="FFE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085"/>
    <p:restoredTop sz="70000" autoAdjust="0"/>
  </p:normalViewPr>
  <p:slideViewPr>
    <p:cSldViewPr snapToGrid="0">
      <p:cViewPr varScale="1">
        <p:scale>
          <a:sx n="82" d="100"/>
          <a:sy n="82" d="100"/>
        </p:scale>
        <p:origin x="154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500+ employees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Nunito Sans Normal" pitchFamily="2"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2020</c:v>
                </c:pt>
                <c:pt idx="1">
                  <c:v>2021</c:v>
                </c:pt>
                <c:pt idx="2">
                  <c:v>2022</c:v>
                </c:pt>
                <c:pt idx="3">
                  <c:v>2023</c:v>
                </c:pt>
                <c:pt idx="4">
                  <c:v>2024</c:v>
                </c:pt>
              </c:numCache>
            </c:numRef>
          </c:cat>
          <c:val>
            <c:numRef>
              <c:f>Sheet1!$B$2:$B$7</c:f>
              <c:numCache>
                <c:formatCode>0%</c:formatCode>
                <c:ptCount val="6"/>
                <c:pt idx="0">
                  <c:v>0.27</c:v>
                </c:pt>
                <c:pt idx="1">
                  <c:v>0.36</c:v>
                </c:pt>
                <c:pt idx="2">
                  <c:v>0.43</c:v>
                </c:pt>
                <c:pt idx="3">
                  <c:v>0.45</c:v>
                </c:pt>
                <c:pt idx="4">
                  <c:v>0.47</c:v>
                </c:pt>
              </c:numCache>
            </c:numRef>
          </c:val>
          <c:extLst>
            <c:ext xmlns:c16="http://schemas.microsoft.com/office/drawing/2014/chart" uri="{C3380CC4-5D6E-409C-BE32-E72D297353CC}">
              <c16:uniqueId val="{00000000-B556-B34F-A5BE-F69702F1E4E0}"/>
            </c:ext>
          </c:extLst>
        </c:ser>
        <c:ser>
          <c:idx val="1"/>
          <c:order val="1"/>
          <c:tx>
            <c:strRef>
              <c:f>Sheet1!$C$1</c:f>
              <c:strCache>
                <c:ptCount val="1"/>
                <c:pt idx="0">
                  <c:v>20,000+ employees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Nunito Sans Normal" pitchFamily="2"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2020</c:v>
                </c:pt>
                <c:pt idx="1">
                  <c:v>2021</c:v>
                </c:pt>
                <c:pt idx="2">
                  <c:v>2022</c:v>
                </c:pt>
                <c:pt idx="3">
                  <c:v>2023</c:v>
                </c:pt>
                <c:pt idx="4">
                  <c:v>2024</c:v>
                </c:pt>
              </c:numCache>
            </c:numRef>
          </c:cat>
          <c:val>
            <c:numRef>
              <c:f>Sheet1!$C$2:$C$7</c:f>
              <c:numCache>
                <c:formatCode>0%</c:formatCode>
                <c:ptCount val="6"/>
                <c:pt idx="0">
                  <c:v>0.42</c:v>
                </c:pt>
                <c:pt idx="1">
                  <c:v>0.46</c:v>
                </c:pt>
                <c:pt idx="2">
                  <c:v>0.54</c:v>
                </c:pt>
                <c:pt idx="3">
                  <c:v>0.62</c:v>
                </c:pt>
                <c:pt idx="4">
                  <c:v>0.7</c:v>
                </c:pt>
              </c:numCache>
            </c:numRef>
          </c:val>
          <c:extLst>
            <c:ext xmlns:c16="http://schemas.microsoft.com/office/drawing/2014/chart" uri="{C3380CC4-5D6E-409C-BE32-E72D297353CC}">
              <c16:uniqueId val="{00000001-B556-B34F-A5BE-F69702F1E4E0}"/>
            </c:ext>
          </c:extLst>
        </c:ser>
        <c:dLbls>
          <c:dLblPos val="inEnd"/>
          <c:showLegendKey val="0"/>
          <c:showVal val="1"/>
          <c:showCatName val="0"/>
          <c:showSerName val="0"/>
          <c:showPercent val="0"/>
          <c:showBubbleSize val="0"/>
        </c:dLbls>
        <c:gapWidth val="29"/>
        <c:overlap val="-22"/>
        <c:axId val="587750928"/>
        <c:axId val="1187716223"/>
      </c:barChart>
      <c:catAx>
        <c:axId val="587750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Nunito Sans Normal" pitchFamily="2" charset="0"/>
                <a:ea typeface="+mn-ea"/>
                <a:cs typeface="+mn-cs"/>
              </a:defRPr>
            </a:pPr>
            <a:endParaRPr lang="en-US"/>
          </a:p>
        </c:txPr>
        <c:crossAx val="1187716223"/>
        <c:crosses val="autoZero"/>
        <c:auto val="1"/>
        <c:lblAlgn val="ctr"/>
        <c:lblOffset val="100"/>
        <c:noMultiLvlLbl val="0"/>
      </c:catAx>
      <c:valAx>
        <c:axId val="118771622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Nunito Sans Normal" pitchFamily="2" charset="0"/>
                <a:ea typeface="+mn-ea"/>
                <a:cs typeface="+mn-cs"/>
              </a:defRPr>
            </a:pPr>
            <a:endParaRPr lang="en-US"/>
          </a:p>
        </c:txPr>
        <c:crossAx val="5877509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Nunito Sans Normal"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DA636F-30FE-D540-BE99-11F2BF57414B}" type="datetimeFigureOut">
              <a:rPr lang="en-US" smtClean="0"/>
              <a:t>4/2/25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0EE44B-48E7-7046-A6CE-83D7C993825B}" type="slidenum">
              <a:rPr lang="en-US" smtClean="0"/>
              <a:t>‹#›</a:t>
            </a:fld>
            <a:endParaRPr lang="en-US"/>
          </a:p>
        </p:txBody>
      </p:sp>
    </p:spTree>
    <p:extLst>
      <p:ext uri="{BB962C8B-B14F-4D97-AF65-F5344CB8AC3E}">
        <p14:creationId xmlns:p14="http://schemas.microsoft.com/office/powerpoint/2010/main" val="1057967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46386-4929-C7BF-D312-BC2685762A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F43842-40FA-90B5-C915-55919AD90C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3E0B39-F1A1-27D5-C337-37A63F71462D}"/>
              </a:ext>
            </a:extLst>
          </p:cNvPr>
          <p:cNvSpPr>
            <a:spLocks noGrp="1"/>
          </p:cNvSpPr>
          <p:nvPr>
            <p:ph type="body" idx="1"/>
          </p:nvPr>
        </p:nvSpPr>
        <p:spPr/>
        <p:txBody>
          <a:bodyPr/>
          <a:lstStyle/>
          <a:p>
            <a:pPr rtl="0"/>
            <a:r>
              <a:rPr lang="en-CA" sz="1800" b="0" i="0" u="none" strike="noStrike" dirty="0">
                <a:solidFill>
                  <a:srgbClr val="000000"/>
                </a:solidFill>
                <a:effectLst/>
                <a:latin typeface="Verdana" panose="020B0604030504040204" pitchFamily="34" charset="0"/>
              </a:rPr>
              <a:t>Introductions.</a:t>
            </a:r>
            <a:endParaRPr lang="en-CA" b="0" dirty="0">
              <a:effectLst/>
            </a:endParaRPr>
          </a:p>
          <a:p>
            <a:pPr marL="0" marR="0" lvl="0" indent="0" algn="l" defTabSz="914400" rtl="0" eaLnBrk="1" fontAlgn="auto" latinLnBrk="0" hangingPunct="1">
              <a:lnSpc>
                <a:spcPct val="100000"/>
              </a:lnSpc>
              <a:spcBef>
                <a:spcPts val="900"/>
              </a:spcBef>
              <a:spcAft>
                <a:spcPts val="0"/>
              </a:spcAft>
              <a:buClrTx/>
              <a:buSzTx/>
              <a:buFontTx/>
              <a:buNone/>
              <a:tabLst/>
              <a:defRPr/>
            </a:pPr>
            <a:br>
              <a:rPr lang="en-CA" b="0" dirty="0">
                <a:effectLst/>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Despite a big increase in awareness, infertility remains a taboo topic. A topic that comes with secrecy, shame, hurt but it shouldn’t because I bet all of us here in this room know someone, or are someone, who has faced this challenge.   </a:t>
            </a:r>
          </a:p>
          <a:p>
            <a:pPr marL="0" marR="0" lvl="0" indent="0" algn="l" defTabSz="914400" rtl="0" eaLnBrk="1" fontAlgn="auto" latinLnBrk="0" hangingPunct="1">
              <a:lnSpc>
                <a:spcPct val="100000"/>
              </a:lnSpc>
              <a:spcBef>
                <a:spcPts val="900"/>
              </a:spcBef>
              <a:spcAft>
                <a:spcPts val="0"/>
              </a:spcAft>
              <a:buClrTx/>
              <a:buSzTx/>
              <a:buFontTx/>
              <a:buNone/>
              <a:tabLst/>
              <a:defRPr/>
            </a:pP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rtl="0">
              <a:spcBef>
                <a:spcPts val="900"/>
              </a:spcBef>
            </a:pPr>
            <a:r>
              <a:rPr lang="en-CA" sz="1800" b="0" i="0" u="none" strike="noStrike" dirty="0">
                <a:solidFill>
                  <a:srgbClr val="000000"/>
                </a:solidFill>
                <a:effectLst/>
                <a:latin typeface="Verdana" panose="020B0604030504040204" pitchFamily="34" charset="0"/>
              </a:rPr>
              <a:t>This deck is meant to be an educational overview of why fertility benefits matter. And why you and your clients should be considering them as part of their benefit mix. </a:t>
            </a:r>
          </a:p>
          <a:p>
            <a:pPr rtl="0">
              <a:spcBef>
                <a:spcPts val="900"/>
              </a:spcBef>
            </a:pPr>
            <a:endParaRPr lang="en-CA" sz="1800" b="0" i="0" u="none" strike="noStrike" dirty="0">
              <a:solidFill>
                <a:srgbClr val="000000"/>
              </a:solidFill>
              <a:effectLst/>
              <a:latin typeface="Verdana" panose="020B0604030504040204" pitchFamily="34" charset="0"/>
            </a:endParaRPr>
          </a:p>
          <a:p>
            <a:pPr rtl="0">
              <a:spcBef>
                <a:spcPts val="900"/>
              </a:spcBef>
            </a:pPr>
            <a:r>
              <a:rPr lang="en-CA" sz="1800" b="0" i="0" u="none" strike="noStrike" dirty="0">
                <a:solidFill>
                  <a:srgbClr val="000000"/>
                </a:solidFill>
                <a:effectLst/>
                <a:latin typeface="Verdana" panose="020B0604030504040204" pitchFamily="34" charset="0"/>
              </a:rPr>
              <a:t>We will cover:</a:t>
            </a:r>
            <a:endParaRPr lang="en-CA" b="0" dirty="0">
              <a:effectLst/>
            </a:endParaRPr>
          </a:p>
          <a:p>
            <a:pPr rtl="0">
              <a:spcBef>
                <a:spcPts val="900"/>
              </a:spcBef>
            </a:pPr>
            <a:br>
              <a:rPr lang="en-CA" b="0" dirty="0">
                <a:effectLst/>
              </a:rPr>
            </a:br>
            <a:r>
              <a:rPr lang="en-CA" sz="1800" b="0" i="0" u="none" strike="noStrike" dirty="0">
                <a:solidFill>
                  <a:srgbClr val="000000"/>
                </a:solidFill>
                <a:effectLst/>
                <a:latin typeface="Verdana" panose="020B0604030504040204" pitchFamily="34" charset="0"/>
              </a:rPr>
              <a:t>Who needs fertility benefits</a:t>
            </a:r>
            <a:endParaRPr lang="en-CA" b="0" dirty="0">
              <a:effectLst/>
            </a:endParaRPr>
          </a:p>
          <a:p>
            <a:pPr rtl="0">
              <a:spcBef>
                <a:spcPts val="900"/>
              </a:spcBef>
            </a:pPr>
            <a:r>
              <a:rPr lang="en-CA" sz="1800" b="0" i="0" u="none" strike="noStrike" dirty="0">
                <a:solidFill>
                  <a:srgbClr val="000000"/>
                </a:solidFill>
                <a:effectLst/>
                <a:latin typeface="Verdana" panose="020B0604030504040204" pitchFamily="34" charset="0"/>
              </a:rPr>
              <a:t>Costs of fertility treatment and family building</a:t>
            </a:r>
            <a:endParaRPr lang="en-CA" b="0" dirty="0">
              <a:effectLst/>
            </a:endParaRPr>
          </a:p>
          <a:p>
            <a:pPr rtl="0">
              <a:spcBef>
                <a:spcPts val="900"/>
              </a:spcBef>
            </a:pPr>
            <a:r>
              <a:rPr lang="en-CA" sz="1800" b="0" i="0" u="none" strike="noStrike" dirty="0">
                <a:solidFill>
                  <a:srgbClr val="000000"/>
                </a:solidFill>
                <a:effectLst/>
                <a:latin typeface="Verdana" panose="020B0604030504040204" pitchFamily="34" charset="0"/>
              </a:rPr>
              <a:t>Public and private coverage</a:t>
            </a:r>
            <a:endParaRPr lang="en-CA" b="0" dirty="0">
              <a:effectLst/>
            </a:endParaRPr>
          </a:p>
          <a:p>
            <a:pPr rtl="0">
              <a:spcBef>
                <a:spcPts val="900"/>
              </a:spcBef>
            </a:pPr>
            <a:r>
              <a:rPr lang="en-CA" sz="1800" b="0" i="0" u="none" strike="noStrike" dirty="0">
                <a:solidFill>
                  <a:srgbClr val="000000"/>
                </a:solidFill>
                <a:effectLst/>
                <a:latin typeface="Verdana" panose="020B0604030504040204" pitchFamily="34" charset="0"/>
              </a:rPr>
              <a:t>Why fertility benefits matters</a:t>
            </a:r>
            <a:endParaRPr lang="en-CA" b="0" dirty="0">
              <a:effectLst/>
            </a:endParaRPr>
          </a:p>
          <a:p>
            <a:pPr rtl="0">
              <a:spcBef>
                <a:spcPts val="900"/>
              </a:spcBef>
            </a:pPr>
            <a:r>
              <a:rPr lang="en-CA" sz="1800" b="0" i="0" u="none" strike="noStrike" dirty="0">
                <a:solidFill>
                  <a:srgbClr val="000000"/>
                </a:solidFill>
                <a:effectLst/>
                <a:latin typeface="Verdana" panose="020B0604030504040204" pitchFamily="34" charset="0"/>
              </a:rPr>
              <a:t>Parameters and best practices for cost effective benefits </a:t>
            </a:r>
            <a:endParaRPr lang="en-CA" b="0" dirty="0">
              <a:effectLst/>
            </a:endParaRPr>
          </a:p>
          <a:p>
            <a:br>
              <a:rPr lang="en-CA" dirty="0"/>
            </a:br>
            <a:endParaRPr lang="en-US" dirty="0"/>
          </a:p>
        </p:txBody>
      </p:sp>
      <p:sp>
        <p:nvSpPr>
          <p:cNvPr id="4" name="Slide Number Placeholder 3">
            <a:extLst>
              <a:ext uri="{FF2B5EF4-FFF2-40B4-BE49-F238E27FC236}">
                <a16:creationId xmlns:a16="http://schemas.microsoft.com/office/drawing/2014/main" id="{067511C0-7ED8-0633-BACF-E7301B6A46B2}"/>
              </a:ext>
            </a:extLst>
          </p:cNvPr>
          <p:cNvSpPr>
            <a:spLocks noGrp="1"/>
          </p:cNvSpPr>
          <p:nvPr>
            <p:ph type="sldNum" sz="quarter" idx="5"/>
          </p:nvPr>
        </p:nvSpPr>
        <p:spPr/>
        <p:txBody>
          <a:bodyPr/>
          <a:lstStyle/>
          <a:p>
            <a:fld id="{780EE44B-48E7-7046-A6CE-83D7C993825B}" type="slidenum">
              <a:rPr lang="en-US" smtClean="0"/>
              <a:t>2</a:t>
            </a:fld>
            <a:endParaRPr lang="en-US"/>
          </a:p>
        </p:txBody>
      </p:sp>
    </p:spTree>
    <p:extLst>
      <p:ext uri="{BB962C8B-B14F-4D97-AF65-F5344CB8AC3E}">
        <p14:creationId xmlns:p14="http://schemas.microsoft.com/office/powerpoint/2010/main" val="2242625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800" b="0" i="0" u="none" strike="noStrike" dirty="0">
                <a:solidFill>
                  <a:srgbClr val="000000"/>
                </a:solidFill>
                <a:effectLst/>
                <a:latin typeface="Verdana" panose="020B0604030504040204" pitchFamily="34" charset="0"/>
              </a:rPr>
              <a:t>Here’s a more detailed view of public coverage across Canada. </a:t>
            </a:r>
            <a:endParaRPr lang="en-CA" b="0" dirty="0">
              <a:effectLst/>
            </a:endParaRPr>
          </a:p>
          <a:p>
            <a:pPr rtl="0"/>
            <a:br>
              <a:rPr lang="en-CA" b="0" dirty="0">
                <a:effectLst/>
              </a:rPr>
            </a:br>
            <a:r>
              <a:rPr lang="en-CA" sz="1800" b="0" i="0" u="none" strike="noStrike" dirty="0">
                <a:solidFill>
                  <a:srgbClr val="000000"/>
                </a:solidFill>
                <a:effectLst/>
                <a:latin typeface="Verdana" panose="020B0604030504040204" pitchFamily="34" charset="0"/>
              </a:rPr>
              <a:t>As you can see every province is different.</a:t>
            </a:r>
            <a:endParaRPr lang="en-CA" b="0" dirty="0">
              <a:effectLst/>
            </a:endParaRPr>
          </a:p>
          <a:p>
            <a:pPr rtl="0"/>
            <a:r>
              <a:rPr lang="en-CA" sz="1800" b="0" i="0" u="none" strike="noStrike" dirty="0">
                <a:solidFill>
                  <a:srgbClr val="000000"/>
                </a:solidFill>
                <a:effectLst/>
                <a:latin typeface="Verdana" panose="020B0604030504040204" pitchFamily="34" charset="0"/>
              </a:rPr>
              <a:t>Some offer funded cycles (just treatment, no drugs). Other offer tax credits.</a:t>
            </a:r>
            <a:endParaRPr lang="en-CA" b="0" dirty="0">
              <a:effectLst/>
            </a:endParaRPr>
          </a:p>
          <a:p>
            <a:pPr rtl="0"/>
            <a:r>
              <a:rPr lang="en-CA" sz="1800" b="0" i="0" u="none" strike="noStrike" dirty="0">
                <a:solidFill>
                  <a:srgbClr val="000000"/>
                </a:solidFill>
                <a:effectLst/>
                <a:latin typeface="Verdana" panose="020B0604030504040204" pitchFamily="34" charset="0"/>
              </a:rPr>
              <a:t>Quebec offers the most support at this point with funding for drugs and treatment thanks to RAMQ.</a:t>
            </a:r>
            <a:endParaRPr lang="en-CA" b="0" dirty="0">
              <a:effectLst/>
            </a:endParaRPr>
          </a:p>
          <a:p>
            <a:pPr rtl="0"/>
            <a:r>
              <a:rPr lang="en-CA" sz="1800" b="0" i="0" u="none" strike="noStrike" dirty="0">
                <a:solidFill>
                  <a:srgbClr val="000000"/>
                </a:solidFill>
                <a:effectLst/>
                <a:latin typeface="Verdana" panose="020B0604030504040204" pitchFamily="34" charset="0"/>
              </a:rPr>
              <a:t>Some provinces also stipulate that private insurance must be used first.  </a:t>
            </a:r>
            <a:endParaRPr lang="en-CA" b="0" dirty="0">
              <a:effectLst/>
            </a:endParaRPr>
          </a:p>
          <a:p>
            <a:br>
              <a:rPr lang="en-CA" dirty="0"/>
            </a:br>
            <a:endParaRPr lang="en-US" dirty="0"/>
          </a:p>
        </p:txBody>
      </p:sp>
      <p:sp>
        <p:nvSpPr>
          <p:cNvPr id="4" name="Slide Number Placeholder 3"/>
          <p:cNvSpPr>
            <a:spLocks noGrp="1"/>
          </p:cNvSpPr>
          <p:nvPr>
            <p:ph type="sldNum" sz="quarter" idx="5"/>
          </p:nvPr>
        </p:nvSpPr>
        <p:spPr/>
        <p:txBody>
          <a:bodyPr/>
          <a:lstStyle/>
          <a:p>
            <a:fld id="{780EE44B-48E7-7046-A6CE-83D7C993825B}" type="slidenum">
              <a:rPr lang="en-US" smtClean="0"/>
              <a:t>11</a:t>
            </a:fld>
            <a:endParaRPr lang="en-US"/>
          </a:p>
        </p:txBody>
      </p:sp>
    </p:spTree>
    <p:extLst>
      <p:ext uri="{BB962C8B-B14F-4D97-AF65-F5344CB8AC3E}">
        <p14:creationId xmlns:p14="http://schemas.microsoft.com/office/powerpoint/2010/main" val="3235602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800" b="0" i="0" u="none" strike="noStrike" dirty="0">
                <a:solidFill>
                  <a:srgbClr val="000000"/>
                </a:solidFill>
                <a:effectLst/>
                <a:latin typeface="Verdana" panose="020B0604030504040204" pitchFamily="34" charset="0"/>
              </a:rPr>
              <a:t>On the private coverage side, coverage is minimal but growing quickly, but not fast enough.</a:t>
            </a:r>
            <a:endParaRPr lang="en-CA" b="0" dirty="0">
              <a:effectLst/>
            </a:endParaRPr>
          </a:p>
          <a:p>
            <a:pPr rtl="0">
              <a:spcBef>
                <a:spcPts val="900"/>
              </a:spcBef>
            </a:pPr>
            <a:endParaRPr lang="en-CA" sz="1800" b="0" i="0" u="none" strike="noStrike" dirty="0">
              <a:solidFill>
                <a:srgbClr val="000000"/>
              </a:solidFill>
              <a:effectLst/>
              <a:latin typeface="Verdana" panose="020B0604030504040204" pitchFamily="34" charset="0"/>
            </a:endParaRPr>
          </a:p>
          <a:p>
            <a:pPr rtl="0">
              <a:spcBef>
                <a:spcPts val="900"/>
              </a:spcBef>
            </a:pPr>
            <a:r>
              <a:rPr lang="en-CA" sz="1800" b="0" i="0" u="none" strike="noStrike" dirty="0">
                <a:solidFill>
                  <a:srgbClr val="000000"/>
                </a:solidFill>
                <a:effectLst/>
                <a:latin typeface="Verdana" panose="020B0604030504040204" pitchFamily="34" charset="0"/>
              </a:rPr>
              <a:t>In 2021 and 2023, Fertility Matters Canada worked with </a:t>
            </a:r>
            <a:r>
              <a:rPr lang="en-CA" sz="1800" b="0" i="0" u="none" strike="noStrike" dirty="0" err="1">
                <a:solidFill>
                  <a:srgbClr val="000000"/>
                </a:solidFill>
                <a:effectLst/>
                <a:latin typeface="Verdana" panose="020B0604030504040204" pitchFamily="34" charset="0"/>
              </a:rPr>
              <a:t>Mapol</a:t>
            </a:r>
            <a:r>
              <a:rPr lang="en-CA" sz="1800" b="0" i="0" u="none" strike="noStrike" dirty="0">
                <a:solidFill>
                  <a:srgbClr val="000000"/>
                </a:solidFill>
                <a:effectLst/>
                <a:latin typeface="Verdana" panose="020B0604030504040204" pitchFamily="34" charset="0"/>
              </a:rPr>
              <a:t> to research fertility benefits via Canadian employer benefit booklets. The latest data tells us:</a:t>
            </a:r>
            <a:endParaRPr lang="en-CA" b="0" dirty="0">
              <a:effectLst/>
            </a:endParaRPr>
          </a:p>
          <a:p>
            <a:pPr rtl="0" fontAlgn="base">
              <a:spcBef>
                <a:spcPts val="900"/>
              </a:spcBef>
              <a:buFont typeface="Arial" panose="020B0604020202020204" pitchFamily="34" charset="0"/>
              <a:buChar char="•"/>
            </a:pPr>
            <a:r>
              <a:rPr lang="en-CA" sz="1800" b="0" i="0" u="none" strike="noStrike" dirty="0">
                <a:solidFill>
                  <a:srgbClr val="000000"/>
                </a:solidFill>
                <a:effectLst/>
                <a:latin typeface="Verdana" panose="020B0604030504040204" pitchFamily="34" charset="0"/>
              </a:rPr>
              <a:t>The majority of employers are still not including fertility benefits as part of employee benefit plans</a:t>
            </a:r>
            <a:endParaRPr lang="en-CA" sz="1800" b="0" i="0" u="none" strike="noStrike" dirty="0">
              <a:solidFill>
                <a:srgbClr val="000000"/>
              </a:solidFill>
              <a:effectLst/>
              <a:latin typeface="Arial" panose="020B0604020202020204" pitchFamily="34" charset="0"/>
            </a:endParaRPr>
          </a:p>
          <a:p>
            <a:pPr rtl="0" fontAlgn="base">
              <a:spcBef>
                <a:spcPts val="900"/>
              </a:spcBef>
              <a:buFont typeface="Arial" panose="020B0604020202020204" pitchFamily="34" charset="0"/>
              <a:buChar char="•"/>
            </a:pPr>
            <a:r>
              <a:rPr lang="en-CA" sz="1800" b="0" i="0" u="none" strike="noStrike" dirty="0">
                <a:solidFill>
                  <a:srgbClr val="000000"/>
                </a:solidFill>
                <a:effectLst/>
                <a:latin typeface="Verdana" panose="020B0604030504040204" pitchFamily="34" charset="0"/>
              </a:rPr>
              <a:t>Those that do, most (98%) only cover the cost of drugs – not treatment </a:t>
            </a:r>
            <a:endParaRPr lang="en-CA" sz="1800" b="0" i="0" u="none" strike="noStrike" dirty="0">
              <a:solidFill>
                <a:srgbClr val="000000"/>
              </a:solidFill>
              <a:effectLst/>
              <a:latin typeface="Arial" panose="020B0604020202020204" pitchFamily="34" charset="0"/>
            </a:endParaRPr>
          </a:p>
          <a:p>
            <a:pPr rtl="0" fontAlgn="base">
              <a:spcBef>
                <a:spcPts val="900"/>
              </a:spcBef>
              <a:buFont typeface="Arial" panose="020B0604020202020204" pitchFamily="34" charset="0"/>
              <a:buChar char="•"/>
            </a:pPr>
            <a:r>
              <a:rPr lang="en-CA" sz="1800" b="0" i="0" u="none" strike="noStrike" dirty="0">
                <a:solidFill>
                  <a:srgbClr val="000000"/>
                </a:solidFill>
                <a:effectLst/>
                <a:latin typeface="Verdana" panose="020B0604030504040204" pitchFamily="34" charset="0"/>
              </a:rPr>
              <a:t>And the average coverage is $6,000</a:t>
            </a:r>
            <a:endParaRPr lang="en-CA" sz="1800" b="0" i="0" u="none" strike="noStrike" dirty="0">
              <a:solidFill>
                <a:srgbClr val="000000"/>
              </a:solidFill>
              <a:effectLst/>
              <a:latin typeface="Arial" panose="020B0604020202020204" pitchFamily="34" charset="0"/>
            </a:endParaRPr>
          </a:p>
          <a:p>
            <a:pPr rtl="0">
              <a:spcBef>
                <a:spcPts val="900"/>
              </a:spcBef>
            </a:pPr>
            <a:br>
              <a:rPr lang="en-CA" b="0" dirty="0">
                <a:effectLst/>
              </a:rPr>
            </a:br>
            <a:r>
              <a:rPr lang="en-CA" sz="1800" b="0" i="0" u="none" strike="noStrike" dirty="0">
                <a:solidFill>
                  <a:srgbClr val="000000"/>
                </a:solidFill>
                <a:effectLst/>
                <a:latin typeface="Verdana" panose="020B0604030504040204" pitchFamily="34" charset="0"/>
              </a:rPr>
              <a:t>On the positive side of things, between 2021 and 2023 we have seen a 25% increase in the number of employers offering these benefits and many more now over a lifetime maximum versus an annual </a:t>
            </a:r>
            <a:r>
              <a:rPr lang="en-CA" sz="1800" b="0" i="0" u="none" strike="noStrike" dirty="0" err="1">
                <a:solidFill>
                  <a:srgbClr val="000000"/>
                </a:solidFill>
                <a:effectLst/>
                <a:latin typeface="Verdana" panose="020B0604030504040204" pitchFamily="34" charset="0"/>
              </a:rPr>
              <a:t>maxmium</a:t>
            </a:r>
            <a:r>
              <a:rPr lang="en-CA" sz="1800" b="0" i="0" u="none" strike="noStrike" dirty="0">
                <a:solidFill>
                  <a:srgbClr val="000000"/>
                </a:solidFill>
                <a:effectLst/>
                <a:latin typeface="Verdana" panose="020B0604030504040204" pitchFamily="34" charset="0"/>
              </a:rPr>
              <a:t> (as most people will need multiple interventions in a year). </a:t>
            </a:r>
            <a:endParaRPr lang="en-CA" b="0" dirty="0">
              <a:effectLst/>
            </a:endParaRPr>
          </a:p>
          <a:p>
            <a:pPr rtl="0">
              <a:spcBef>
                <a:spcPts val="900"/>
              </a:spcBef>
            </a:pPr>
            <a:br>
              <a:rPr lang="en-CA" b="0" dirty="0">
                <a:effectLst/>
              </a:rPr>
            </a:br>
            <a:r>
              <a:rPr lang="en-CA" sz="1800" b="0" i="0" u="none" strike="noStrike" dirty="0">
                <a:solidFill>
                  <a:srgbClr val="000000"/>
                </a:solidFill>
                <a:effectLst/>
                <a:latin typeface="Verdana" panose="020B0604030504040204" pitchFamily="34" charset="0"/>
              </a:rPr>
              <a:t>If we want to minimize out of pocket costs for families, we need to do better, together. </a:t>
            </a:r>
          </a:p>
          <a:p>
            <a:endParaRPr lang="en-CA" dirty="0"/>
          </a:p>
          <a:p>
            <a:r>
              <a:rPr lang="en-CA" dirty="0"/>
              <a:t>Manulife has started sharing a little bit of data on their usage which shows the use of fertility drugs is up 26% </a:t>
            </a:r>
            <a:r>
              <a:rPr lang="en-CA" dirty="0" err="1"/>
              <a:t>subce</a:t>
            </a:r>
            <a:r>
              <a:rPr lang="en-CA" dirty="0"/>
              <a:t> 2020.  And in line with the findings shared earlier only 1% of their clients cover treatment. Most only cover the cost of drugs. </a:t>
            </a:r>
            <a:br>
              <a:rPr lang="en-CA" dirty="0"/>
            </a:br>
            <a:endParaRPr lang="en-US" dirty="0"/>
          </a:p>
        </p:txBody>
      </p:sp>
      <p:sp>
        <p:nvSpPr>
          <p:cNvPr id="4" name="Slide Number Placeholder 3"/>
          <p:cNvSpPr>
            <a:spLocks noGrp="1"/>
          </p:cNvSpPr>
          <p:nvPr>
            <p:ph type="sldNum" sz="quarter" idx="5"/>
          </p:nvPr>
        </p:nvSpPr>
        <p:spPr/>
        <p:txBody>
          <a:bodyPr/>
          <a:lstStyle/>
          <a:p>
            <a:fld id="{780EE44B-48E7-7046-A6CE-83D7C993825B}" type="slidenum">
              <a:rPr lang="en-US" smtClean="0"/>
              <a:t>12</a:t>
            </a:fld>
            <a:endParaRPr lang="en-US"/>
          </a:p>
        </p:txBody>
      </p:sp>
    </p:spTree>
    <p:extLst>
      <p:ext uri="{BB962C8B-B14F-4D97-AF65-F5344CB8AC3E}">
        <p14:creationId xmlns:p14="http://schemas.microsoft.com/office/powerpoint/2010/main" val="2634335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dirty="0">
                <a:solidFill>
                  <a:srgbClr val="000000"/>
                </a:solidFill>
                <a:effectLst/>
                <a:latin typeface="Verdana" panose="020B0604030504040204" pitchFamily="34" charset="0"/>
              </a:rPr>
              <a:t>To give you a sense of the numbers, here’s CFAS data from the past decade that shows fertility treatment in Canada is steadily increasing. </a:t>
            </a:r>
            <a:endParaRPr lang="en-CA" b="0" dirty="0">
              <a:effectLst/>
            </a:endParaRPr>
          </a:p>
          <a:p>
            <a:pPr rtl="0">
              <a:spcBef>
                <a:spcPts val="900"/>
              </a:spcBef>
            </a:pPr>
            <a:br>
              <a:rPr lang="en-CA" b="0" dirty="0">
                <a:effectLst/>
              </a:rPr>
            </a:br>
            <a:r>
              <a:rPr lang="en-CA" sz="1200" b="0" i="0" u="none" strike="noStrike" dirty="0">
                <a:solidFill>
                  <a:srgbClr val="000000"/>
                </a:solidFill>
                <a:effectLst/>
                <a:latin typeface="Verdana" panose="020B0604030504040204" pitchFamily="34" charset="0"/>
              </a:rPr>
              <a:t>-Obviously we see a dip during the pandemic when many people couldn’t access treatment and then a steady increase with a slow in 2023 alongside economic slowdowns.</a:t>
            </a:r>
          </a:p>
          <a:p>
            <a:pPr rtl="0">
              <a:spcBef>
                <a:spcPts val="900"/>
              </a:spcBef>
            </a:pPr>
            <a:endParaRPr lang="en-CA" sz="1200" b="0" i="0" u="none" strike="noStrike" dirty="0">
              <a:solidFill>
                <a:srgbClr val="000000"/>
              </a:solidFill>
              <a:effectLst/>
              <a:latin typeface="Verdana" panose="020B0604030504040204" pitchFamily="34" charset="0"/>
            </a:endParaRPr>
          </a:p>
          <a:p>
            <a:pPr rtl="0">
              <a:spcBef>
                <a:spcPts val="900"/>
              </a:spcBef>
            </a:pPr>
            <a:r>
              <a:rPr lang="en-CA" sz="1200" b="0" i="0" u="none" strike="noStrike" dirty="0">
                <a:solidFill>
                  <a:srgbClr val="000000"/>
                </a:solidFill>
                <a:effectLst/>
                <a:latin typeface="Verdana" panose="020B0604030504040204" pitchFamily="34" charset="0"/>
              </a:rPr>
              <a:t>What else is interesting is we have seen a 90% increase in egg freezing over the past two decades. This speaks to the growing demand for fertility preservation.</a:t>
            </a:r>
          </a:p>
          <a:p>
            <a:pPr rtl="0">
              <a:spcBef>
                <a:spcPts val="900"/>
              </a:spcBef>
            </a:pPr>
            <a:endParaRPr lang="en-CA" sz="1200" b="0" i="0" u="none" strike="noStrike" dirty="0">
              <a:solidFill>
                <a:srgbClr val="000000"/>
              </a:solidFill>
              <a:effectLst/>
              <a:latin typeface="Verdana" panose="020B0604030504040204" pitchFamily="34" charset="0"/>
            </a:endParaRPr>
          </a:p>
          <a:p>
            <a:pPr rtl="0">
              <a:spcBef>
                <a:spcPts val="900"/>
              </a:spcBef>
            </a:pPr>
            <a:r>
              <a:rPr lang="en-CA" sz="1200" b="0" i="0" u="none" strike="noStrike" dirty="0">
                <a:solidFill>
                  <a:srgbClr val="000000"/>
                </a:solidFill>
                <a:effectLst/>
                <a:latin typeface="Verdana" panose="020B0604030504040204" pitchFamily="34" charset="0"/>
              </a:rPr>
              <a:t>And also at least 2 times as many surrogacies. </a:t>
            </a:r>
            <a:endParaRPr lang="en-CA" sz="1200" b="0" i="0" u="none" strike="noStrike" dirty="0">
              <a:solidFill>
                <a:srgbClr val="000000"/>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80EE44B-48E7-7046-A6CE-83D7C993825B}" type="slidenum">
              <a:rPr lang="en-US" smtClean="0"/>
              <a:t>13</a:t>
            </a:fld>
            <a:endParaRPr lang="en-US"/>
          </a:p>
        </p:txBody>
      </p:sp>
    </p:spTree>
    <p:extLst>
      <p:ext uri="{BB962C8B-B14F-4D97-AF65-F5344CB8AC3E}">
        <p14:creationId xmlns:p14="http://schemas.microsoft.com/office/powerpoint/2010/main" val="2251093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570B4-BE2A-69B9-2972-9AA11BBA6F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91A595-897C-4232-B273-7658F41D91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C0B1E1-9A1F-33D1-4DDA-686B961F272E}"/>
              </a:ext>
            </a:extLst>
          </p:cNvPr>
          <p:cNvSpPr>
            <a:spLocks noGrp="1"/>
          </p:cNvSpPr>
          <p:nvPr>
            <p:ph type="body" idx="1"/>
          </p:nvPr>
        </p:nvSpPr>
        <p:spPr/>
        <p:txBody>
          <a:bodyPr/>
          <a:lstStyle/>
          <a:p>
            <a:pPr rtl="0"/>
            <a:r>
              <a:rPr lang="en-CA" sz="1800" b="0" i="0" u="none" strike="noStrike" dirty="0">
                <a:solidFill>
                  <a:srgbClr val="000000"/>
                </a:solidFill>
                <a:effectLst/>
                <a:latin typeface="Verdana" panose="020B0604030504040204" pitchFamily="34" charset="0"/>
              </a:rPr>
              <a:t>Let’s look a few examples of possible patient journeys and what it might cost them in different provinces. It really reinforces how where you live truly shapes your experience and costs.</a:t>
            </a:r>
            <a:endParaRPr lang="en-CA" b="0" dirty="0">
              <a:effectLst/>
            </a:endParaRPr>
          </a:p>
          <a:p>
            <a:pPr rtl="0">
              <a:spcBef>
                <a:spcPts val="900"/>
              </a:spcBef>
            </a:pPr>
            <a:br>
              <a:rPr lang="en-CA" b="0" dirty="0">
                <a:effectLst/>
              </a:rPr>
            </a:br>
            <a:r>
              <a:rPr lang="en-CA" sz="1800" b="0" i="0" u="none" strike="noStrike" dirty="0">
                <a:solidFill>
                  <a:srgbClr val="000000"/>
                </a:solidFill>
                <a:effectLst/>
                <a:latin typeface="Verdana" panose="020B0604030504040204" pitchFamily="34" charset="0"/>
              </a:rPr>
              <a:t>Meet Sophia. She is 34, single, and wants to be a parent. She always imagined she would have had children by this point in her life but expected she would do it with a partner.  </a:t>
            </a:r>
            <a:endParaRPr lang="en-CA" b="0" dirty="0">
              <a:effectLst/>
            </a:endParaRPr>
          </a:p>
          <a:p>
            <a:pPr rtl="0">
              <a:spcBef>
                <a:spcPts val="900"/>
              </a:spcBef>
            </a:pPr>
            <a:r>
              <a:rPr lang="en-CA" sz="1800" b="0" i="0" u="none" strike="noStrike" dirty="0">
                <a:solidFill>
                  <a:srgbClr val="000000"/>
                </a:solidFill>
                <a:effectLst/>
                <a:latin typeface="Verdana" panose="020B0604030504040204" pitchFamily="34" charset="0"/>
              </a:rPr>
              <a:t>She worked hard to progress in her career and holds a leadership role at her company (one of only a few women). She feels this focus on work has impacted her personal life. </a:t>
            </a:r>
            <a:endParaRPr lang="en-CA" b="0" dirty="0">
              <a:effectLst/>
            </a:endParaRPr>
          </a:p>
          <a:p>
            <a:pPr rtl="0">
              <a:spcBef>
                <a:spcPts val="900"/>
              </a:spcBef>
            </a:pPr>
            <a:br>
              <a:rPr lang="en-CA" b="0" dirty="0">
                <a:effectLst/>
              </a:rPr>
            </a:br>
            <a:r>
              <a:rPr lang="en-CA" sz="1800" b="0" i="0" u="none" strike="noStrike" dirty="0">
                <a:solidFill>
                  <a:srgbClr val="000000"/>
                </a:solidFill>
                <a:effectLst/>
                <a:latin typeface="Verdana" panose="020B0604030504040204" pitchFamily="34" charset="0"/>
              </a:rPr>
              <a:t>Sophia’s employer covers 80% of her fertility medication up to $5,000 per lifetime.  </a:t>
            </a:r>
            <a:endParaRPr lang="en-CA" b="0" dirty="0">
              <a:effectLst/>
            </a:endParaRPr>
          </a:p>
          <a:p>
            <a:pPr rtl="0">
              <a:spcBef>
                <a:spcPts val="900"/>
              </a:spcBef>
            </a:pPr>
            <a:br>
              <a:rPr lang="en-CA" b="0" dirty="0">
                <a:effectLst/>
              </a:rPr>
            </a:br>
            <a:r>
              <a:rPr lang="en-CA" sz="1800" b="0" i="0" u="none" strike="noStrike" dirty="0">
                <a:solidFill>
                  <a:srgbClr val="000000"/>
                </a:solidFill>
                <a:effectLst/>
                <a:latin typeface="Verdana" panose="020B0604030504040204" pitchFamily="34" charset="0"/>
              </a:rPr>
              <a:t>Treatment option 1 – she can freeze her eggs now for future use, recognizing she is 34 and her ovarian reserve is already dwindling so this may not be a great option for future conception depending on the quality and quantity of her eggs. But this gives her more time to find a partner to fertilize these eggs.</a:t>
            </a:r>
            <a:endParaRPr lang="en-CA" b="0" dirty="0">
              <a:effectLst/>
            </a:endParaRPr>
          </a:p>
          <a:p>
            <a:pPr rtl="0">
              <a:spcBef>
                <a:spcPts val="900"/>
              </a:spcBef>
            </a:pPr>
            <a:br>
              <a:rPr lang="en-CA" b="0" dirty="0">
                <a:effectLst/>
              </a:rPr>
            </a:br>
            <a:r>
              <a:rPr lang="en-CA" sz="1800" b="0" i="0" u="none" strike="noStrike" dirty="0">
                <a:solidFill>
                  <a:srgbClr val="000000"/>
                </a:solidFill>
                <a:effectLst/>
                <a:latin typeface="Verdana" panose="020B0604030504040204" pitchFamily="34" charset="0"/>
              </a:rPr>
              <a:t>In this scenario – she will pay for her egg retrieval and freezing, medications to stimulate more eggs, and annual storage fees totaling about $12,500. She is lucky to have some private coverage for drugs which brings her costs to $8,000. Now if she lived in Ontario or BC, the price is the same because the these provinces do not cover egg freezing. If she lived in Nova Scotia, she would get a 40% tax credit after insurance so the treatment would cost about $4,800.</a:t>
            </a:r>
            <a:endParaRPr lang="en-CA" b="0" dirty="0">
              <a:effectLst/>
            </a:endParaRPr>
          </a:p>
          <a:p>
            <a:pPr rtl="0">
              <a:spcBef>
                <a:spcPts val="900"/>
              </a:spcBef>
            </a:pPr>
            <a:br>
              <a:rPr lang="en-CA" b="0" dirty="0">
                <a:effectLst/>
              </a:rPr>
            </a:br>
            <a:br>
              <a:rPr lang="en-CA" dirty="0"/>
            </a:br>
            <a:endParaRPr lang="en-US" dirty="0"/>
          </a:p>
        </p:txBody>
      </p:sp>
      <p:sp>
        <p:nvSpPr>
          <p:cNvPr id="4" name="Slide Number Placeholder 3">
            <a:extLst>
              <a:ext uri="{FF2B5EF4-FFF2-40B4-BE49-F238E27FC236}">
                <a16:creationId xmlns:a16="http://schemas.microsoft.com/office/drawing/2014/main" id="{C91F839A-945E-33C8-BB7A-E3805109A582}"/>
              </a:ext>
            </a:extLst>
          </p:cNvPr>
          <p:cNvSpPr>
            <a:spLocks noGrp="1"/>
          </p:cNvSpPr>
          <p:nvPr>
            <p:ph type="sldNum" sz="quarter" idx="5"/>
          </p:nvPr>
        </p:nvSpPr>
        <p:spPr/>
        <p:txBody>
          <a:bodyPr/>
          <a:lstStyle/>
          <a:p>
            <a:fld id="{780EE44B-48E7-7046-A6CE-83D7C993825B}" type="slidenum">
              <a:rPr lang="en-US" smtClean="0"/>
              <a:t>14</a:t>
            </a:fld>
            <a:endParaRPr lang="en-US"/>
          </a:p>
        </p:txBody>
      </p:sp>
    </p:spTree>
    <p:extLst>
      <p:ext uri="{BB962C8B-B14F-4D97-AF65-F5344CB8AC3E}">
        <p14:creationId xmlns:p14="http://schemas.microsoft.com/office/powerpoint/2010/main" val="133871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05BB9-BB9D-E50A-A1FD-E9DFB53585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C84D2A-EC2D-B6F0-DE68-E330E2569B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951271-E29D-6F7F-3897-897E38DC1520}"/>
              </a:ext>
            </a:extLst>
          </p:cNvPr>
          <p:cNvSpPr>
            <a:spLocks noGrp="1"/>
          </p:cNvSpPr>
          <p:nvPr>
            <p:ph type="body" idx="1"/>
          </p:nvPr>
        </p:nvSpPr>
        <p:spPr/>
        <p:txBody>
          <a:bodyPr/>
          <a:lstStyle/>
          <a:p>
            <a:pPr rtl="0">
              <a:spcBef>
                <a:spcPts val="900"/>
              </a:spcBef>
            </a:pPr>
            <a:r>
              <a:rPr lang="en-CA" sz="1200" b="0" i="0" u="none" strike="noStrike" dirty="0">
                <a:solidFill>
                  <a:srgbClr val="000000"/>
                </a:solidFill>
                <a:effectLst/>
                <a:latin typeface="Verdana" panose="020B0604030504040204" pitchFamily="34" charset="0"/>
              </a:rPr>
              <a:t>Her second option is to conceive now via donor sperm. </a:t>
            </a:r>
          </a:p>
          <a:p>
            <a:pPr rtl="0">
              <a:spcBef>
                <a:spcPts val="900"/>
              </a:spcBef>
            </a:pPr>
            <a:endParaRPr lang="en-CA" sz="1200" b="0" i="0" u="none" strike="noStrike" dirty="0">
              <a:solidFill>
                <a:srgbClr val="000000"/>
              </a:solidFill>
              <a:effectLst/>
              <a:latin typeface="Verdana" panose="020B0604030504040204" pitchFamily="34" charset="0"/>
            </a:endParaRPr>
          </a:p>
          <a:p>
            <a:pPr rtl="0">
              <a:spcBef>
                <a:spcPts val="900"/>
              </a:spcBef>
            </a:pPr>
            <a:r>
              <a:rPr lang="en-CA" sz="1200" b="0" i="0" u="none" strike="noStrike" dirty="0">
                <a:solidFill>
                  <a:srgbClr val="000000"/>
                </a:solidFill>
                <a:effectLst/>
                <a:latin typeface="Verdana" panose="020B0604030504040204" pitchFamily="34" charset="0"/>
              </a:rPr>
              <a:t>As IUI is much cheaper than IVF – Sophia would likely start there. The total costs are about $2,650 with the cost of donor sperm, IUI and medications. With her private insurance, about 80% of her drugs are covered. In Ontario, the IUI would be funded and she has 80% drug coverage so her costs would be about $1200. In BC, public funding does not cover IUI so she would still pay $1850 and with Nova Scotia’s tax credit it would cost her about $1110.</a:t>
            </a:r>
            <a:endParaRPr lang="en-CA" b="0" dirty="0">
              <a:effectLst/>
            </a:endParaRPr>
          </a:p>
          <a:p>
            <a:pPr rtl="0">
              <a:spcBef>
                <a:spcPts val="900"/>
              </a:spcBef>
            </a:pPr>
            <a:br>
              <a:rPr lang="en-CA" b="0" dirty="0">
                <a:effectLst/>
              </a:rPr>
            </a:br>
            <a:r>
              <a:rPr lang="en-CA" sz="1200" b="0" i="0" u="none" strike="noStrike" dirty="0">
                <a:solidFill>
                  <a:srgbClr val="000000"/>
                </a:solidFill>
                <a:effectLst/>
                <a:latin typeface="Verdana" panose="020B0604030504040204" pitchFamily="34" charset="0"/>
              </a:rPr>
              <a:t>We assume in this scenario that the IUI doesn’t work so she moves onto IVF, a more effective option at about 30% conception success rate. In this instance, the costs would be about $17,000 – minus her drug coverage which would reduce her drug costs to $4,000 so about $13,000 total. </a:t>
            </a:r>
          </a:p>
          <a:p>
            <a:pPr rtl="0">
              <a:spcBef>
                <a:spcPts val="900"/>
              </a:spcBef>
            </a:pPr>
            <a:endParaRPr lang="en-CA" sz="1200" b="0" i="0" u="none" strike="noStrike" dirty="0">
              <a:solidFill>
                <a:srgbClr val="000000"/>
              </a:solidFill>
              <a:effectLst/>
              <a:latin typeface="Verdana" panose="020B0604030504040204" pitchFamily="34" charset="0"/>
            </a:endParaRPr>
          </a:p>
          <a:p>
            <a:pPr rtl="0">
              <a:spcBef>
                <a:spcPts val="900"/>
              </a:spcBef>
            </a:pPr>
            <a:r>
              <a:rPr lang="en-CA" sz="1200" b="0" i="0" u="none" strike="noStrike" dirty="0">
                <a:solidFill>
                  <a:srgbClr val="000000"/>
                </a:solidFill>
                <a:effectLst/>
                <a:latin typeface="Verdana" panose="020B0604030504040204" pitchFamily="34" charset="0"/>
              </a:rPr>
              <a:t>In Ontario and BC, the treatment would be covered, so her costs would reduce to about 5,000. And, in Nova Scotia her 40% tax credit after insurance would leave her about $7,800 out of pocket. </a:t>
            </a:r>
          </a:p>
          <a:p>
            <a:pPr rtl="0">
              <a:spcBef>
                <a:spcPts val="900"/>
              </a:spcBef>
            </a:pPr>
            <a:endParaRPr lang="en-CA" sz="1200" b="0" i="0" u="none" strike="noStrike" dirty="0">
              <a:solidFill>
                <a:srgbClr val="000000"/>
              </a:solidFill>
              <a:effectLst/>
              <a:latin typeface="Verdana" panose="020B0604030504040204" pitchFamily="34" charset="0"/>
            </a:endParaRPr>
          </a:p>
          <a:p>
            <a:pPr rtl="0">
              <a:spcBef>
                <a:spcPts val="900"/>
              </a:spcBef>
            </a:pPr>
            <a:r>
              <a:rPr lang="en-CA" sz="1200" b="0" i="0" u="none" strike="noStrike" dirty="0">
                <a:solidFill>
                  <a:srgbClr val="000000"/>
                </a:solidFill>
                <a:effectLst/>
                <a:latin typeface="Verdana" panose="020B0604030504040204" pitchFamily="34" charset="0"/>
              </a:rPr>
              <a:t>We than add the IUI and IVF totals for her total costs.  As you can see quite a spread between provinces. </a:t>
            </a:r>
            <a:endParaRPr lang="en-CA" b="0" dirty="0">
              <a:effectLst/>
            </a:endParaRPr>
          </a:p>
          <a:p>
            <a:pPr rtl="0">
              <a:spcBef>
                <a:spcPts val="900"/>
              </a:spcBef>
            </a:pPr>
            <a:br>
              <a:rPr lang="en-CA" b="0" dirty="0">
                <a:effectLst/>
              </a:rPr>
            </a:br>
            <a:endParaRPr lang="en-CA" b="0" dirty="0">
              <a:effectLst/>
            </a:endParaRPr>
          </a:p>
          <a:p>
            <a:endParaRPr lang="en-US" dirty="0"/>
          </a:p>
        </p:txBody>
      </p:sp>
      <p:sp>
        <p:nvSpPr>
          <p:cNvPr id="4" name="Slide Number Placeholder 3">
            <a:extLst>
              <a:ext uri="{FF2B5EF4-FFF2-40B4-BE49-F238E27FC236}">
                <a16:creationId xmlns:a16="http://schemas.microsoft.com/office/drawing/2014/main" id="{85BD6986-4610-A5DD-E6A5-85C35E99428F}"/>
              </a:ext>
            </a:extLst>
          </p:cNvPr>
          <p:cNvSpPr>
            <a:spLocks noGrp="1"/>
          </p:cNvSpPr>
          <p:nvPr>
            <p:ph type="sldNum" sz="quarter" idx="5"/>
          </p:nvPr>
        </p:nvSpPr>
        <p:spPr/>
        <p:txBody>
          <a:bodyPr/>
          <a:lstStyle/>
          <a:p>
            <a:fld id="{780EE44B-48E7-7046-A6CE-83D7C993825B}" type="slidenum">
              <a:rPr lang="en-US" smtClean="0"/>
              <a:t>15</a:t>
            </a:fld>
            <a:endParaRPr lang="en-US"/>
          </a:p>
        </p:txBody>
      </p:sp>
    </p:spTree>
    <p:extLst>
      <p:ext uri="{BB962C8B-B14F-4D97-AF65-F5344CB8AC3E}">
        <p14:creationId xmlns:p14="http://schemas.microsoft.com/office/powerpoint/2010/main" val="27408029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C9B9B-47DE-6C97-818F-13FDD1060A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ABAD69-6EA4-0909-B663-2139EBF0B6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62C6EA-68D4-BF1C-C0A2-259E3011C946}"/>
              </a:ext>
            </a:extLst>
          </p:cNvPr>
          <p:cNvSpPr>
            <a:spLocks noGrp="1"/>
          </p:cNvSpPr>
          <p:nvPr>
            <p:ph type="body" idx="1"/>
          </p:nvPr>
        </p:nvSpPr>
        <p:spPr/>
        <p:txBody>
          <a:bodyPr/>
          <a:lstStyle/>
          <a:p>
            <a:pPr rtl="0">
              <a:spcBef>
                <a:spcPts val="600"/>
              </a:spcBef>
              <a:spcAft>
                <a:spcPts val="300"/>
              </a:spcAft>
            </a:pPr>
            <a:r>
              <a:rPr lang="en-CA" sz="1800" b="0" i="0" u="none" strike="noStrike" dirty="0">
                <a:solidFill>
                  <a:srgbClr val="000000"/>
                </a:solidFill>
                <a:effectLst/>
                <a:latin typeface="Verdana" panose="020B0604030504040204" pitchFamily="34" charset="0"/>
              </a:rPr>
              <a:t>In this scenario, Marina and Susan have been trying to conceive with a known donor and home insemination for 7 months without success. They want to explore fertility treatment options at a fertility clinic. </a:t>
            </a:r>
            <a:endParaRPr lang="en-CA" b="0" dirty="0">
              <a:effectLst/>
            </a:endParaRPr>
          </a:p>
          <a:p>
            <a:pPr rtl="0">
              <a:spcBef>
                <a:spcPts val="900"/>
              </a:spcBef>
            </a:pPr>
            <a:r>
              <a:rPr lang="en-CA" sz="1800" b="0" i="0" u="none" strike="noStrike" dirty="0">
                <a:solidFill>
                  <a:srgbClr val="000000"/>
                </a:solidFill>
                <a:effectLst/>
                <a:latin typeface="Verdana" panose="020B0604030504040204" pitchFamily="34" charset="0"/>
              </a:rPr>
              <a:t>Marina’s employer plan does not include fertility benefits and Susan is self-employed with no private insurance.</a:t>
            </a:r>
          </a:p>
          <a:p>
            <a:pPr rtl="0">
              <a:spcBef>
                <a:spcPts val="900"/>
              </a:spcBef>
            </a:pPr>
            <a:endParaRPr lang="en-CA" b="0" dirty="0">
              <a:effectLst/>
            </a:endParaRPr>
          </a:p>
          <a:p>
            <a:pPr rtl="0">
              <a:spcBef>
                <a:spcPts val="900"/>
              </a:spcBef>
            </a:pPr>
            <a:r>
              <a:rPr lang="en-CA" sz="1800" b="0" i="0" u="none" strike="noStrike" dirty="0">
                <a:solidFill>
                  <a:srgbClr val="000000"/>
                </a:solidFill>
                <a:effectLst/>
                <a:latin typeface="Verdana" panose="020B0604030504040204" pitchFamily="34" charset="0"/>
              </a:rPr>
              <a:t>They are advised to try IVF using donor sperm. The costs are over $23,000. </a:t>
            </a:r>
          </a:p>
          <a:p>
            <a:pPr rtl="0">
              <a:spcBef>
                <a:spcPts val="900"/>
              </a:spcBef>
            </a:pPr>
            <a:endParaRPr lang="en-CA" b="0" dirty="0">
              <a:effectLst/>
            </a:endParaRPr>
          </a:p>
          <a:p>
            <a:pPr rtl="0">
              <a:spcBef>
                <a:spcPts val="900"/>
              </a:spcBef>
            </a:pPr>
            <a:r>
              <a:rPr lang="en-CA" sz="1800" b="0" i="0" u="none" strike="noStrike" dirty="0">
                <a:solidFill>
                  <a:srgbClr val="000000"/>
                </a:solidFill>
                <a:effectLst/>
                <a:latin typeface="Verdana" panose="020B0604030504040204" pitchFamily="34" charset="0"/>
              </a:rPr>
              <a:t>If they lived in Ontario, public funding would cover the costs of their first IVF cycle - leaving them with almost $12,000 in costs. </a:t>
            </a:r>
            <a:endParaRPr lang="en-CA" b="0" dirty="0">
              <a:effectLst/>
            </a:endParaRPr>
          </a:p>
          <a:p>
            <a:pPr rtl="0">
              <a:spcBef>
                <a:spcPts val="900"/>
              </a:spcBef>
            </a:pPr>
            <a:r>
              <a:rPr lang="en-CA" sz="1800" b="0" i="0" u="none" strike="noStrike" dirty="0">
                <a:solidFill>
                  <a:srgbClr val="000000"/>
                </a:solidFill>
                <a:effectLst/>
                <a:latin typeface="Verdana" panose="020B0604030504040204" pitchFamily="34" charset="0"/>
              </a:rPr>
              <a:t>In Manitoba, a tax credit would cover about $9,500 and in New Brunswick the tax credit covers a maximum of $8,000 leaving them with almost $16,000 in costs. </a:t>
            </a:r>
            <a:endParaRPr lang="en-CA" b="0" dirty="0">
              <a:effectLst/>
            </a:endParaRPr>
          </a:p>
          <a:p>
            <a:br>
              <a:rPr lang="en-CA" dirty="0"/>
            </a:br>
            <a:endParaRPr lang="en-US" dirty="0"/>
          </a:p>
        </p:txBody>
      </p:sp>
      <p:sp>
        <p:nvSpPr>
          <p:cNvPr id="4" name="Slide Number Placeholder 3">
            <a:extLst>
              <a:ext uri="{FF2B5EF4-FFF2-40B4-BE49-F238E27FC236}">
                <a16:creationId xmlns:a16="http://schemas.microsoft.com/office/drawing/2014/main" id="{8E22202A-1676-243B-447C-45466B12B6FF}"/>
              </a:ext>
            </a:extLst>
          </p:cNvPr>
          <p:cNvSpPr>
            <a:spLocks noGrp="1"/>
          </p:cNvSpPr>
          <p:nvPr>
            <p:ph type="sldNum" sz="quarter" idx="5"/>
          </p:nvPr>
        </p:nvSpPr>
        <p:spPr/>
        <p:txBody>
          <a:bodyPr/>
          <a:lstStyle/>
          <a:p>
            <a:fld id="{780EE44B-48E7-7046-A6CE-83D7C993825B}" type="slidenum">
              <a:rPr lang="en-US" smtClean="0"/>
              <a:t>16</a:t>
            </a:fld>
            <a:endParaRPr lang="en-US"/>
          </a:p>
        </p:txBody>
      </p:sp>
    </p:spTree>
    <p:extLst>
      <p:ext uri="{BB962C8B-B14F-4D97-AF65-F5344CB8AC3E}">
        <p14:creationId xmlns:p14="http://schemas.microsoft.com/office/powerpoint/2010/main" val="2498717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800" b="0" i="0" u="none" strike="noStrike" dirty="0">
                <a:solidFill>
                  <a:srgbClr val="000000"/>
                </a:solidFill>
                <a:effectLst/>
                <a:latin typeface="Verdana" panose="020B0604030504040204" pitchFamily="34" charset="0"/>
              </a:rPr>
              <a:t>Now meet Kate and David have been trying to conceive for 2 years. All of their clinic investigations are normal and they plan to start fertility treatments. David’s employer offers $6,000 towards fertility drugs and/or treatment. </a:t>
            </a:r>
            <a:endParaRPr lang="en-CA" b="0" dirty="0">
              <a:effectLst/>
            </a:endParaRPr>
          </a:p>
          <a:p>
            <a:pPr rtl="0"/>
            <a:br>
              <a:rPr lang="en-CA" b="0" dirty="0">
                <a:effectLst/>
              </a:rPr>
            </a:br>
            <a:r>
              <a:rPr lang="en-CA" sz="1800" b="0" i="0" u="none" strike="noStrike" dirty="0">
                <a:solidFill>
                  <a:srgbClr val="000000"/>
                </a:solidFill>
                <a:effectLst/>
                <a:latin typeface="Verdana" panose="020B0604030504040204" pitchFamily="34" charset="0"/>
              </a:rPr>
              <a:t>They are counseled about their options and try IUI first. 3 cycles later they are not successful. David’s benefits cover the all the costs with $1,050 remaining in benefits. They use this towards a cycle of IVF but are not successful they try a second round of IVF. After two IVF attempts their costs after benefits are over $30,000.</a:t>
            </a:r>
            <a:endParaRPr lang="en-CA" b="0" dirty="0">
              <a:effectLst/>
            </a:endParaRPr>
          </a:p>
          <a:p>
            <a:pPr rtl="0"/>
            <a:br>
              <a:rPr lang="en-CA" b="0" dirty="0">
                <a:effectLst/>
              </a:rPr>
            </a:br>
            <a:r>
              <a:rPr lang="en-CA" sz="1800" b="0" i="0" u="none" strike="noStrike" dirty="0">
                <a:solidFill>
                  <a:srgbClr val="000000"/>
                </a:solidFill>
                <a:effectLst/>
                <a:latin typeface="Verdana" panose="020B0604030504040204" pitchFamily="34" charset="0"/>
              </a:rPr>
              <a:t>If they lived in Ontario, the first IVF cycle would be funded and cost them almost $23,000.</a:t>
            </a:r>
            <a:endParaRPr lang="en-CA" b="0" dirty="0">
              <a:effectLst/>
            </a:endParaRPr>
          </a:p>
          <a:p>
            <a:pPr rtl="0"/>
            <a:r>
              <a:rPr lang="en-CA" sz="1800" b="0" i="0" u="none" strike="noStrike" dirty="0">
                <a:solidFill>
                  <a:srgbClr val="000000"/>
                </a:solidFill>
                <a:effectLst/>
                <a:latin typeface="Verdana" panose="020B0604030504040204" pitchFamily="34" charset="0"/>
              </a:rPr>
              <a:t>In Quebec, their first IVF round is covered and most of the drugs for both rounds of IVF leaving with about $8,600 in costs.</a:t>
            </a:r>
            <a:endParaRPr lang="en-CA" b="0" dirty="0">
              <a:effectLst/>
            </a:endParaRPr>
          </a:p>
          <a:p>
            <a:pPr rtl="0"/>
            <a:r>
              <a:rPr lang="en-CA" sz="1800" b="0" i="0" u="none" strike="noStrike" dirty="0">
                <a:solidFill>
                  <a:srgbClr val="000000"/>
                </a:solidFill>
                <a:effectLst/>
                <a:latin typeface="Verdana" panose="020B0604030504040204" pitchFamily="34" charset="0"/>
              </a:rPr>
              <a:t>In the Yukon, there is no funding so they are left with over $30,000 in costs, plus the costs to travel out of province for treatment. </a:t>
            </a:r>
            <a:endParaRPr lang="en-CA" b="0" dirty="0">
              <a:effectLst/>
            </a:endParaRPr>
          </a:p>
          <a:p>
            <a:br>
              <a:rPr lang="en-CA" dirty="0"/>
            </a:br>
            <a:endParaRPr lang="en-US" dirty="0"/>
          </a:p>
        </p:txBody>
      </p:sp>
      <p:sp>
        <p:nvSpPr>
          <p:cNvPr id="4" name="Slide Number Placeholder 3"/>
          <p:cNvSpPr>
            <a:spLocks noGrp="1"/>
          </p:cNvSpPr>
          <p:nvPr>
            <p:ph type="sldNum" sz="quarter" idx="5"/>
          </p:nvPr>
        </p:nvSpPr>
        <p:spPr/>
        <p:txBody>
          <a:bodyPr/>
          <a:lstStyle/>
          <a:p>
            <a:fld id="{780EE44B-48E7-7046-A6CE-83D7C993825B}" type="slidenum">
              <a:rPr lang="en-US" smtClean="0"/>
              <a:t>17</a:t>
            </a:fld>
            <a:endParaRPr lang="en-US"/>
          </a:p>
        </p:txBody>
      </p:sp>
    </p:spTree>
    <p:extLst>
      <p:ext uri="{BB962C8B-B14F-4D97-AF65-F5344CB8AC3E}">
        <p14:creationId xmlns:p14="http://schemas.microsoft.com/office/powerpoint/2010/main" val="28458580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3859D-6CE9-DE04-8E5A-4D33EF33BD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72CF5B-9962-F963-0345-242A6D87D1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75DB9A-9FF9-9FDB-1C9F-1772AD423FB1}"/>
              </a:ext>
            </a:extLst>
          </p:cNvPr>
          <p:cNvSpPr>
            <a:spLocks noGrp="1"/>
          </p:cNvSpPr>
          <p:nvPr>
            <p:ph type="body" idx="1"/>
          </p:nvPr>
        </p:nvSpPr>
        <p:spPr/>
        <p:txBody>
          <a:bodyPr/>
          <a:lstStyle/>
          <a:p>
            <a:pPr rtl="0"/>
            <a:r>
              <a:rPr lang="en-CA" sz="1800" b="0" i="0" u="none" strike="noStrike" dirty="0">
                <a:solidFill>
                  <a:srgbClr val="000000"/>
                </a:solidFill>
                <a:effectLst/>
                <a:latin typeface="Verdana" panose="020B0604030504040204" pitchFamily="34" charset="0"/>
              </a:rPr>
              <a:t>Finally meet Megan and Steve. Steve has a family history of Huntington’s disease and was recently found to carry the gene. They want to conceive but they are worried about passing this disease onto their children. They have tried and failed their first IVF cycle. </a:t>
            </a:r>
            <a:endParaRPr lang="en-CA" b="0" dirty="0">
              <a:effectLst/>
            </a:endParaRPr>
          </a:p>
          <a:p>
            <a:pPr rtl="0"/>
            <a:br>
              <a:rPr lang="en-CA" b="0" dirty="0">
                <a:effectLst/>
              </a:rPr>
            </a:br>
            <a:r>
              <a:rPr lang="en-CA" sz="1800" b="0" i="0" u="none" strike="noStrike" dirty="0">
                <a:solidFill>
                  <a:srgbClr val="000000"/>
                </a:solidFill>
                <a:effectLst/>
                <a:latin typeface="Verdana" panose="020B0604030504040204" pitchFamily="34" charset="0"/>
              </a:rPr>
              <a:t>Megan’s employer offers $10,000 in fertility drugs and Steve’s employer covers $5,000 in fertility drugs.</a:t>
            </a:r>
            <a:endParaRPr lang="en-CA" b="0" dirty="0">
              <a:effectLst/>
            </a:endParaRPr>
          </a:p>
          <a:p>
            <a:pPr rtl="0"/>
            <a:br>
              <a:rPr lang="en-CA" b="0" dirty="0">
                <a:effectLst/>
              </a:rPr>
            </a:br>
            <a:r>
              <a:rPr lang="en-CA" sz="1800" b="0" i="0" u="none" strike="noStrike" dirty="0">
                <a:solidFill>
                  <a:srgbClr val="000000"/>
                </a:solidFill>
                <a:effectLst/>
                <a:latin typeface="Verdana" panose="020B0604030504040204" pitchFamily="34" charset="0"/>
              </a:rPr>
              <a:t>After using their benefits, if they lived in Ontario  they would still pay about $21,000. In Alberta, it would be $21,000 and in PEI with their reimbursement program they would pay $11,000 and have to travel out of province for treatment. If they wanted until they next calendar year for their second round of IVF, they could be reimbursed another $10,000. </a:t>
            </a:r>
            <a:endParaRPr lang="en-CA" b="0" dirty="0">
              <a:effectLst/>
            </a:endParaRPr>
          </a:p>
          <a:p>
            <a:br>
              <a:rPr lang="en-CA" dirty="0"/>
            </a:br>
            <a:endParaRPr lang="en-US" dirty="0"/>
          </a:p>
        </p:txBody>
      </p:sp>
      <p:sp>
        <p:nvSpPr>
          <p:cNvPr id="4" name="Slide Number Placeholder 3">
            <a:extLst>
              <a:ext uri="{FF2B5EF4-FFF2-40B4-BE49-F238E27FC236}">
                <a16:creationId xmlns:a16="http://schemas.microsoft.com/office/drawing/2014/main" id="{A2A08B35-06FD-EDA8-50B1-918A2F566905}"/>
              </a:ext>
            </a:extLst>
          </p:cNvPr>
          <p:cNvSpPr>
            <a:spLocks noGrp="1"/>
          </p:cNvSpPr>
          <p:nvPr>
            <p:ph type="sldNum" sz="quarter" idx="5"/>
          </p:nvPr>
        </p:nvSpPr>
        <p:spPr/>
        <p:txBody>
          <a:bodyPr/>
          <a:lstStyle/>
          <a:p>
            <a:fld id="{780EE44B-48E7-7046-A6CE-83D7C993825B}" type="slidenum">
              <a:rPr lang="en-US" smtClean="0"/>
              <a:t>18</a:t>
            </a:fld>
            <a:endParaRPr lang="en-US"/>
          </a:p>
        </p:txBody>
      </p:sp>
    </p:spTree>
    <p:extLst>
      <p:ext uri="{BB962C8B-B14F-4D97-AF65-F5344CB8AC3E}">
        <p14:creationId xmlns:p14="http://schemas.microsoft.com/office/powerpoint/2010/main" val="24618366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dirty="0">
                <a:solidFill>
                  <a:srgbClr val="000000"/>
                </a:solidFill>
                <a:effectLst/>
                <a:latin typeface="Verdana" panose="020B0604030504040204" pitchFamily="34" charset="0"/>
              </a:rPr>
              <a:t>As you can see, even with public funding, people are still left with huge expenses and employers can help bridge this gap. </a:t>
            </a:r>
            <a:endParaRPr lang="en-CA" b="0" dirty="0">
              <a:effectLst/>
            </a:endParaRPr>
          </a:p>
          <a:p>
            <a:pPr rtl="0"/>
            <a:br>
              <a:rPr lang="en-CA" b="0" dirty="0">
                <a:effectLst/>
              </a:rPr>
            </a:br>
            <a:r>
              <a:rPr lang="en-CA" sz="1200" b="0" i="0" u="none" strike="noStrike" dirty="0">
                <a:solidFill>
                  <a:srgbClr val="000000"/>
                </a:solidFill>
                <a:effectLst/>
                <a:latin typeface="Verdana" panose="020B0604030504040204" pitchFamily="34" charset="0"/>
              </a:rPr>
              <a:t>For employers, what we often hear is that this is usually a values based decision. They see it as the right thing to do for their people.  That said, it’s also a good business decision. </a:t>
            </a:r>
            <a:endParaRPr lang="en-CA" b="0" dirty="0">
              <a:effectLst/>
            </a:endParaRPr>
          </a:p>
          <a:p>
            <a:pPr rtl="0"/>
            <a:br>
              <a:rPr lang="en-CA" b="0" dirty="0">
                <a:effectLst/>
              </a:rPr>
            </a:br>
            <a:r>
              <a:rPr lang="en-CA" sz="1200" b="0" i="0" u="none" strike="noStrike" dirty="0">
                <a:solidFill>
                  <a:srgbClr val="000000"/>
                </a:solidFill>
                <a:effectLst/>
                <a:latin typeface="Verdana" panose="020B0604030504040204" pitchFamily="34" charset="0"/>
              </a:rPr>
              <a:t>Research shows that offering fertility benefits helps attract and retain talent. It reduces costs associated with employees taking sick leave or resigning because they don’t feel supported. And overall, they feel more supported and engaged at work.</a:t>
            </a:r>
          </a:p>
          <a:p>
            <a:pPr rtl="0"/>
            <a:endParaRPr lang="en-CA" sz="1200" b="0" i="0" u="none" strike="noStrike" dirty="0">
              <a:solidFill>
                <a:srgbClr val="000000"/>
              </a:solidFill>
              <a:effectLst/>
              <a:latin typeface="Verdana" panose="020B0604030504040204" pitchFamily="34" charset="0"/>
            </a:endParaRPr>
          </a:p>
          <a:p>
            <a:pPr rtl="0"/>
            <a:r>
              <a:rPr lang="en-CA" sz="1200" b="0" i="0" u="none" strike="noStrike" dirty="0">
                <a:solidFill>
                  <a:srgbClr val="000000"/>
                </a:solidFill>
                <a:effectLst/>
                <a:latin typeface="Verdana" panose="020B0604030504040204" pitchFamily="34" charset="0"/>
              </a:rPr>
              <a:t>In fact 42% say that a lack of fertility benefits is a deal break when it comes to accepting a new job.</a:t>
            </a:r>
          </a:p>
          <a:p>
            <a:pPr rtl="0"/>
            <a:endParaRPr lang="en-CA" sz="1200" b="0" i="0" u="none" strike="noStrike" dirty="0">
              <a:solidFill>
                <a:srgbClr val="000000"/>
              </a:solidFill>
              <a:effectLst/>
              <a:latin typeface="Verdana" panose="020B0604030504040204" pitchFamily="34" charset="0"/>
            </a:endParaRPr>
          </a:p>
          <a:p>
            <a:pPr rtl="0"/>
            <a:r>
              <a:rPr lang="en-CA" sz="1200" b="0" i="0" u="none" strike="noStrike" dirty="0">
                <a:solidFill>
                  <a:srgbClr val="000000"/>
                </a:solidFill>
                <a:effectLst/>
                <a:latin typeface="Verdana" panose="020B0604030504040204" pitchFamily="34" charset="0"/>
              </a:rPr>
              <a:t>65% would change jobs to work for a company with fertility benefits – and I see this all the time. If you join any online fertility support groups there are </a:t>
            </a:r>
            <a:r>
              <a:rPr lang="en-CA" sz="1200" b="0" i="0" u="none" strike="noStrike" dirty="0" err="1">
                <a:solidFill>
                  <a:srgbClr val="000000"/>
                </a:solidFill>
                <a:effectLst/>
                <a:latin typeface="Verdana" panose="020B0604030504040204" pitchFamily="34" charset="0"/>
              </a:rPr>
              <a:t>soooo</a:t>
            </a:r>
            <a:r>
              <a:rPr lang="en-CA" sz="1200" b="0" i="0" u="none" strike="noStrike" dirty="0">
                <a:solidFill>
                  <a:srgbClr val="000000"/>
                </a:solidFill>
                <a:effectLst/>
                <a:latin typeface="Verdana" panose="020B0604030504040204" pitchFamily="34" charset="0"/>
              </a:rPr>
              <a:t> many people who give up jobs to work at Starbucks because they have great fertility benefits. </a:t>
            </a:r>
            <a:endParaRPr lang="en-CA" b="0" dirty="0">
              <a:effectLst/>
            </a:endParaRPr>
          </a:p>
          <a:p>
            <a:endParaRPr lang="en-US" dirty="0"/>
          </a:p>
        </p:txBody>
      </p:sp>
      <p:sp>
        <p:nvSpPr>
          <p:cNvPr id="4" name="Slide Number Placeholder 3"/>
          <p:cNvSpPr>
            <a:spLocks noGrp="1"/>
          </p:cNvSpPr>
          <p:nvPr>
            <p:ph type="sldNum" sz="quarter" idx="5"/>
          </p:nvPr>
        </p:nvSpPr>
        <p:spPr/>
        <p:txBody>
          <a:bodyPr/>
          <a:lstStyle/>
          <a:p>
            <a:fld id="{780EE44B-48E7-7046-A6CE-83D7C993825B}" type="slidenum">
              <a:rPr lang="en-US" smtClean="0"/>
              <a:t>19</a:t>
            </a:fld>
            <a:endParaRPr lang="en-US"/>
          </a:p>
        </p:txBody>
      </p:sp>
    </p:spTree>
    <p:extLst>
      <p:ext uri="{BB962C8B-B14F-4D97-AF65-F5344CB8AC3E}">
        <p14:creationId xmlns:p14="http://schemas.microsoft.com/office/powerpoint/2010/main" val="22313436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As we know, its women or people with uterus’ that typically bear the brunt of treatment and its grueling.  Research shows its one of the most stressful events of one’s life.</a:t>
            </a:r>
          </a:p>
          <a:p>
            <a:endParaRPr lang="en-CA" dirty="0"/>
          </a:p>
          <a:p>
            <a:r>
              <a:rPr lang="en-CA" dirty="0"/>
              <a:t>Most women (58%) hide going through treatment for fear of losing their job.</a:t>
            </a:r>
          </a:p>
          <a:p>
            <a:r>
              <a:rPr lang="en-CA" dirty="0"/>
              <a:t>One of 10 quit because of the lack of support</a:t>
            </a:r>
          </a:p>
          <a:p>
            <a:endParaRPr lang="en-CA" dirty="0"/>
          </a:p>
          <a:p>
            <a:r>
              <a:rPr lang="en-CA" dirty="0"/>
              <a:t>Yet a bright spot – of the women who told their employer they were going through treatment – 64% said it made the experience easier. </a:t>
            </a:r>
            <a:br>
              <a:rPr lang="en-CA" dirty="0"/>
            </a:br>
            <a:endParaRPr lang="en-US" dirty="0"/>
          </a:p>
        </p:txBody>
      </p:sp>
      <p:sp>
        <p:nvSpPr>
          <p:cNvPr id="4" name="Slide Number Placeholder 3"/>
          <p:cNvSpPr>
            <a:spLocks noGrp="1"/>
          </p:cNvSpPr>
          <p:nvPr>
            <p:ph type="sldNum" sz="quarter" idx="5"/>
          </p:nvPr>
        </p:nvSpPr>
        <p:spPr/>
        <p:txBody>
          <a:bodyPr/>
          <a:lstStyle/>
          <a:p>
            <a:fld id="{780EE44B-48E7-7046-A6CE-83D7C993825B}" type="slidenum">
              <a:rPr lang="en-US" smtClean="0"/>
              <a:t>20</a:t>
            </a:fld>
            <a:endParaRPr lang="en-US"/>
          </a:p>
        </p:txBody>
      </p:sp>
    </p:spTree>
    <p:extLst>
      <p:ext uri="{BB962C8B-B14F-4D97-AF65-F5344CB8AC3E}">
        <p14:creationId xmlns:p14="http://schemas.microsoft.com/office/powerpoint/2010/main" val="228275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1B8FF-7D02-52C9-4996-C152D466CC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83482F-97A0-C6D7-DAE6-DE3C1525DF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24F9A3-FA18-7F24-67C6-2D7EBE76D8D1}"/>
              </a:ext>
            </a:extLst>
          </p:cNvPr>
          <p:cNvSpPr>
            <a:spLocks noGrp="1"/>
          </p:cNvSpPr>
          <p:nvPr>
            <p:ph type="body" idx="1"/>
          </p:nvPr>
        </p:nvSpPr>
        <p:spPr/>
        <p:txBody>
          <a:bodyPr/>
          <a:lstStyle/>
          <a:p>
            <a:r>
              <a:rPr lang="en-CA" sz="1800" kern="100" dirty="0">
                <a:effectLst/>
                <a:latin typeface="Aptos" panose="020B0004020202020204" pitchFamily="34" charset="0"/>
                <a:ea typeface="Aptos" panose="020B0004020202020204" pitchFamily="34" charset="0"/>
                <a:cs typeface="Times New Roman" panose="02020603050405020304" pitchFamily="18" charset="0"/>
              </a:rPr>
              <a:t>While few need it, those who have it are grateful. This additional support can be the difference between having a child and not. A benefit employees will never forget. </a:t>
            </a:r>
          </a:p>
          <a:p>
            <a:r>
              <a:rPr lang="en-CA" sz="1800" kern="100" dirty="0">
                <a:effectLst/>
                <a:latin typeface="Aptos" panose="020B0004020202020204" pitchFamily="34" charset="0"/>
                <a:ea typeface="Aptos" panose="020B0004020202020204" pitchFamily="34" charset="0"/>
                <a:cs typeface="Times New Roman" panose="02020603050405020304" pitchFamily="18" charset="0"/>
              </a:rPr>
              <a:t> </a:t>
            </a:r>
          </a:p>
          <a:p>
            <a:r>
              <a:rPr lang="en-CA" sz="1800" kern="100" dirty="0">
                <a:effectLst/>
                <a:latin typeface="Aptos" panose="020B0004020202020204" pitchFamily="34" charset="0"/>
                <a:ea typeface="Aptos" panose="020B0004020202020204" pitchFamily="34" charset="0"/>
                <a:cs typeface="Times New Roman" panose="02020603050405020304" pitchFamily="18" charset="0"/>
              </a:rPr>
              <a:t>You can be a driver for this meaningful change. </a:t>
            </a:r>
          </a:p>
          <a:p>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CA" sz="1800" kern="100" dirty="0">
                <a:effectLst/>
                <a:latin typeface="Aptos" panose="020B0004020202020204" pitchFamily="34" charset="0"/>
                <a:ea typeface="Aptos" panose="020B0004020202020204" pitchFamily="34" charset="0"/>
                <a:cs typeface="Times New Roman" panose="02020603050405020304" pitchFamily="18" charset="0"/>
              </a:rPr>
              <a:t>Here’s a short video of how one employee advocated for fertility benefits and what it meant to her. </a:t>
            </a:r>
          </a:p>
          <a:p>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CA" sz="1800" kern="100" dirty="0">
                <a:effectLst/>
                <a:latin typeface="Aptos" panose="020B0004020202020204" pitchFamily="34" charset="0"/>
                <a:ea typeface="Aptos" panose="020B0004020202020204" pitchFamily="34" charset="0"/>
                <a:cs typeface="Times New Roman" panose="02020603050405020304" pitchFamily="18" charset="0"/>
              </a:rPr>
              <a:t>LINK FOR VIDEO – DOWNLOAD FILE FROM HERE - https://</a:t>
            </a:r>
            <a:r>
              <a:rPr lang="en-CA" sz="1800" kern="100" dirty="0" err="1">
                <a:effectLst/>
                <a:latin typeface="Aptos" panose="020B0004020202020204" pitchFamily="34" charset="0"/>
                <a:ea typeface="Aptos" panose="020B0004020202020204" pitchFamily="34" charset="0"/>
                <a:cs typeface="Times New Roman" panose="02020603050405020304" pitchFamily="18" charset="0"/>
              </a:rPr>
              <a:t>drive.google.com</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/drive/folders/1a8mY-M5LQnhEz-Pcc10FDgixE8tTo2Re – Fertility Matters-Interview02.mp4</a:t>
            </a:r>
          </a:p>
          <a:p>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4F2B535-248E-0687-F5E6-57CD972B5DF0}"/>
              </a:ext>
            </a:extLst>
          </p:cNvPr>
          <p:cNvSpPr>
            <a:spLocks noGrp="1"/>
          </p:cNvSpPr>
          <p:nvPr>
            <p:ph type="sldNum" sz="quarter" idx="5"/>
          </p:nvPr>
        </p:nvSpPr>
        <p:spPr/>
        <p:txBody>
          <a:bodyPr/>
          <a:lstStyle/>
          <a:p>
            <a:fld id="{780EE44B-48E7-7046-A6CE-83D7C993825B}" type="slidenum">
              <a:rPr lang="en-US" smtClean="0"/>
              <a:t>3</a:t>
            </a:fld>
            <a:endParaRPr lang="en-US"/>
          </a:p>
        </p:txBody>
      </p:sp>
    </p:spTree>
    <p:extLst>
      <p:ext uri="{BB962C8B-B14F-4D97-AF65-F5344CB8AC3E}">
        <p14:creationId xmlns:p14="http://schemas.microsoft.com/office/powerpoint/2010/main" val="15241303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800" b="0" i="0" u="none" strike="noStrike" dirty="0">
                <a:solidFill>
                  <a:srgbClr val="000000"/>
                </a:solidFill>
                <a:effectLst/>
                <a:latin typeface="Verdana" panose="020B0604030504040204" pitchFamily="34" charset="0"/>
              </a:rPr>
              <a:t>And that support is important because infertility takes a heavy toll on one’s mental health - another growing space for benefits. </a:t>
            </a:r>
          </a:p>
          <a:p>
            <a:pPr rtl="0"/>
            <a:endParaRPr lang="en-CA" b="0" dirty="0">
              <a:effectLst/>
            </a:endParaRPr>
          </a:p>
          <a:p>
            <a:pPr rtl="0">
              <a:spcBef>
                <a:spcPts val="900"/>
              </a:spcBef>
            </a:pPr>
            <a:r>
              <a:rPr lang="en-CA" sz="1800" b="0" i="0" u="none" strike="noStrike" dirty="0">
                <a:solidFill>
                  <a:srgbClr val="000000"/>
                </a:solidFill>
                <a:effectLst/>
                <a:latin typeface="Verdana" panose="020B0604030504040204" pitchFamily="34" charset="0"/>
              </a:rPr>
              <a:t>40% of women are diagnosed with depression or anxiety while going through treatment. </a:t>
            </a:r>
          </a:p>
          <a:p>
            <a:pPr rtl="0">
              <a:spcBef>
                <a:spcPts val="900"/>
              </a:spcBef>
            </a:pPr>
            <a:endParaRPr lang="en-CA" sz="1800" b="0" i="0" u="none" strike="noStrike" dirty="0">
              <a:solidFill>
                <a:srgbClr val="000000"/>
              </a:solidFill>
              <a:effectLst/>
              <a:latin typeface="Verdana" panose="020B0604030504040204" pitchFamily="34" charset="0"/>
            </a:endParaRPr>
          </a:p>
          <a:p>
            <a:pPr rtl="0">
              <a:spcBef>
                <a:spcPts val="900"/>
              </a:spcBef>
            </a:pPr>
            <a:r>
              <a:rPr lang="en-CA" sz="1800" b="0" i="0" u="none" strike="noStrike" dirty="0">
                <a:solidFill>
                  <a:srgbClr val="000000"/>
                </a:solidFill>
                <a:effectLst/>
                <a:latin typeface="Verdana" panose="020B0604030504040204" pitchFamily="34" charset="0"/>
              </a:rPr>
              <a:t>While we celebrate pregnancy and birth, trying to conceive is often hidden. At work, people may worry disclosing may result in missing a promotion, not being included in priority projects or even job loss. </a:t>
            </a:r>
            <a:endParaRPr lang="en-CA" b="0" dirty="0">
              <a:effectLst/>
            </a:endParaRPr>
          </a:p>
          <a:p>
            <a:pPr rtl="0">
              <a:spcBef>
                <a:spcPts val="900"/>
              </a:spcBef>
            </a:pPr>
            <a:r>
              <a:rPr lang="en-CA" sz="1800" b="0" i="0" u="none" strike="noStrike" dirty="0">
                <a:solidFill>
                  <a:srgbClr val="000000"/>
                </a:solidFill>
                <a:effectLst/>
                <a:latin typeface="Verdana" panose="020B0604030504040204" pitchFamily="34" charset="0"/>
              </a:rPr>
              <a:t>This is exacerbated because during treatment, people are forced to take time off for time consuming and unpredictable appointments which add to stress and workload. They may also be on medications which affect sleep and mood. </a:t>
            </a:r>
            <a:endParaRPr lang="en-CA" b="0" dirty="0">
              <a:effectLst/>
            </a:endParaRPr>
          </a:p>
          <a:p>
            <a:pPr rtl="0">
              <a:spcBef>
                <a:spcPts val="900"/>
              </a:spcBef>
            </a:pPr>
            <a:r>
              <a:rPr lang="en-CA" sz="1800" b="0" i="0" u="none" strike="noStrike" dirty="0">
                <a:solidFill>
                  <a:srgbClr val="000000"/>
                </a:solidFill>
                <a:effectLst/>
                <a:latin typeface="Verdana" panose="020B0604030504040204" pitchFamily="34" charset="0"/>
              </a:rPr>
              <a:t>These stresses can result in diminished productivity and low engagement in the office which adds more stress onto patients.</a:t>
            </a:r>
            <a:endParaRPr lang="en-CA" b="0" dirty="0">
              <a:effectLst/>
            </a:endParaRPr>
          </a:p>
          <a:p>
            <a:pPr rtl="0">
              <a:spcBef>
                <a:spcPts val="900"/>
              </a:spcBef>
            </a:pPr>
            <a:r>
              <a:rPr lang="en-CA" sz="1800" b="0" i="0" u="none" strike="noStrike" dirty="0">
                <a:solidFill>
                  <a:srgbClr val="000000"/>
                </a:solidFill>
                <a:effectLst/>
                <a:latin typeface="Verdana" panose="020B0604030504040204" pitchFamily="34" charset="0"/>
              </a:rPr>
              <a:t>And most often managers and HR teams are not equipped to help. They aren’t always aware of what to say or how to help - even when a company offers these benefits. </a:t>
            </a:r>
            <a:endParaRPr lang="en-CA" b="0" dirty="0">
              <a:effectLst/>
            </a:endParaRPr>
          </a:p>
          <a:p>
            <a:br>
              <a:rPr lang="en-CA" dirty="0"/>
            </a:br>
            <a:endParaRPr lang="en-US" dirty="0"/>
          </a:p>
        </p:txBody>
      </p:sp>
      <p:sp>
        <p:nvSpPr>
          <p:cNvPr id="4" name="Slide Number Placeholder 3"/>
          <p:cNvSpPr>
            <a:spLocks noGrp="1"/>
          </p:cNvSpPr>
          <p:nvPr>
            <p:ph type="sldNum" sz="quarter" idx="5"/>
          </p:nvPr>
        </p:nvSpPr>
        <p:spPr/>
        <p:txBody>
          <a:bodyPr/>
          <a:lstStyle/>
          <a:p>
            <a:fld id="{780EE44B-48E7-7046-A6CE-83D7C993825B}" type="slidenum">
              <a:rPr lang="en-US" smtClean="0"/>
              <a:t>21</a:t>
            </a:fld>
            <a:endParaRPr lang="en-US"/>
          </a:p>
        </p:txBody>
      </p:sp>
    </p:spTree>
    <p:extLst>
      <p:ext uri="{BB962C8B-B14F-4D97-AF65-F5344CB8AC3E}">
        <p14:creationId xmlns:p14="http://schemas.microsoft.com/office/powerpoint/2010/main" val="2339063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77D79-2692-4C30-2A8D-99486A7F40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215392-1DF5-4825-4568-63C7B5A944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EBC72C-5A9E-F304-9949-69DB3B1929E9}"/>
              </a:ext>
            </a:extLst>
          </p:cNvPr>
          <p:cNvSpPr>
            <a:spLocks noGrp="1"/>
          </p:cNvSpPr>
          <p:nvPr>
            <p:ph type="body" idx="1"/>
          </p:nvPr>
        </p:nvSpPr>
        <p:spPr/>
        <p:txBody>
          <a:bodyPr/>
          <a:lstStyle/>
          <a:p>
            <a:pPr rtl="0"/>
            <a:r>
              <a:rPr lang="en-CA" sz="1800" b="0" i="0" u="none" strike="noStrike" dirty="0">
                <a:solidFill>
                  <a:srgbClr val="000000"/>
                </a:solidFill>
                <a:effectLst/>
                <a:latin typeface="Verdana" panose="020B0604030504040204" pitchFamily="34" charset="0"/>
              </a:rPr>
              <a:t>Some advisors or plan sponsors assume that this benefit may be out of reach because they are too expensive with the high cost of treatment and low use among employees.</a:t>
            </a:r>
            <a:endParaRPr lang="en-CA" sz="1800" b="0" dirty="0">
              <a:effectLst/>
            </a:endParaRPr>
          </a:p>
          <a:p>
            <a:pPr rtl="0"/>
            <a:br>
              <a:rPr lang="en-CA" sz="1800" b="0" dirty="0">
                <a:effectLst/>
              </a:rPr>
            </a:br>
            <a:r>
              <a:rPr lang="en-CA" sz="1800" b="0" i="0" u="none" strike="noStrike" dirty="0">
                <a:solidFill>
                  <a:srgbClr val="000000"/>
                </a:solidFill>
                <a:effectLst/>
                <a:latin typeface="Verdana" panose="020B0604030504040204" pitchFamily="34" charset="0"/>
              </a:rPr>
              <a:t>But, fertility benefits don’t need to increase costs. </a:t>
            </a:r>
            <a:endParaRPr lang="en-CA" sz="1800" b="0" dirty="0">
              <a:effectLst/>
            </a:endParaRPr>
          </a:p>
          <a:p>
            <a:pPr>
              <a:buNone/>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 </a:t>
            </a:r>
          </a:p>
          <a:p>
            <a:pPr>
              <a:buNone/>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Since 2019, Mercer has started sharing their plan data:</a:t>
            </a:r>
          </a:p>
          <a:p>
            <a:pPr>
              <a:buNone/>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 </a:t>
            </a:r>
          </a:p>
          <a:p>
            <a:pPr>
              <a:buNone/>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As you can see – coverage is growing steadily over time. </a:t>
            </a:r>
          </a:p>
          <a:p>
            <a:pPr>
              <a:buNone/>
            </a:pPr>
            <a:br>
              <a:rPr lang="en-CA" sz="1800" kern="100" dirty="0">
                <a:effectLst/>
                <a:latin typeface="Aptos" panose="020B0004020202020204" pitchFamily="34" charset="0"/>
                <a:ea typeface="Aptos" panose="020B0004020202020204" pitchFamily="34" charset="0"/>
                <a:cs typeface="Times New Roman" panose="02020603050405020304" pitchFamily="18" charset="0"/>
              </a:rPr>
            </a:br>
            <a:r>
              <a:rPr lang="en-CA" sz="1800" kern="100" dirty="0">
                <a:effectLst/>
                <a:latin typeface="Aptos" panose="020B0004020202020204" pitchFamily="34" charset="0"/>
                <a:ea typeface="Aptos" panose="020B0004020202020204" pitchFamily="34" charset="0"/>
                <a:cs typeface="Times New Roman" panose="02020603050405020304" pitchFamily="18" charset="0"/>
              </a:rPr>
              <a:t>The biggest barriers to coverage was the price tag and perception that IVF coverage leads to high-cost claims</a:t>
            </a:r>
          </a:p>
          <a:p>
            <a:pPr>
              <a:buNone/>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 </a:t>
            </a:r>
          </a:p>
          <a:p>
            <a:pPr>
              <a:buNone/>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The reality is 97% of employers reported it has not resulted in a significant increase in plan costs (recognizing that most of these number  are from medium and large employers). We don’t have any Canadian data yet but we are working on it.</a:t>
            </a:r>
          </a:p>
          <a:p>
            <a:pPr>
              <a:buNone/>
            </a:pP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b="0" i="0" u="none" strike="noStrike" dirty="0">
                <a:solidFill>
                  <a:srgbClr val="000000"/>
                </a:solidFill>
                <a:effectLst/>
                <a:latin typeface="Verdana" panose="020B0604030504040204" pitchFamily="34" charset="0"/>
              </a:rPr>
              <a:t>In addition, it’s interesting to note that 12% are using a specialty vendor to administer these benefits. </a:t>
            </a:r>
          </a:p>
          <a:p>
            <a:pPr>
              <a:buNone/>
            </a:pP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a:buNone/>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 </a:t>
            </a:r>
          </a:p>
          <a:p>
            <a:endParaRPr lang="en-US" dirty="0"/>
          </a:p>
        </p:txBody>
      </p:sp>
      <p:sp>
        <p:nvSpPr>
          <p:cNvPr id="4" name="Slide Number Placeholder 3">
            <a:extLst>
              <a:ext uri="{FF2B5EF4-FFF2-40B4-BE49-F238E27FC236}">
                <a16:creationId xmlns:a16="http://schemas.microsoft.com/office/drawing/2014/main" id="{9755ECA6-485E-DB40-C523-0BAF97F1EB91}"/>
              </a:ext>
            </a:extLst>
          </p:cNvPr>
          <p:cNvSpPr>
            <a:spLocks noGrp="1"/>
          </p:cNvSpPr>
          <p:nvPr>
            <p:ph type="sldNum" sz="quarter" idx="5"/>
          </p:nvPr>
        </p:nvSpPr>
        <p:spPr/>
        <p:txBody>
          <a:bodyPr/>
          <a:lstStyle/>
          <a:p>
            <a:fld id="{780EE44B-48E7-7046-A6CE-83D7C993825B}" type="slidenum">
              <a:rPr lang="en-US" smtClean="0"/>
              <a:t>22</a:t>
            </a:fld>
            <a:endParaRPr lang="en-US"/>
          </a:p>
        </p:txBody>
      </p:sp>
    </p:spTree>
    <p:extLst>
      <p:ext uri="{BB962C8B-B14F-4D97-AF65-F5344CB8AC3E}">
        <p14:creationId xmlns:p14="http://schemas.microsoft.com/office/powerpoint/2010/main" val="12330636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600"/>
              </a:spcBef>
              <a:spcAft>
                <a:spcPts val="300"/>
              </a:spcAft>
            </a:pPr>
            <a:r>
              <a:rPr lang="en-CA" sz="1800" b="0" i="0" u="none" strike="noStrike" dirty="0">
                <a:solidFill>
                  <a:srgbClr val="000000"/>
                </a:solidFill>
                <a:effectLst/>
                <a:latin typeface="Verdana" panose="020B0604030504040204" pitchFamily="34" charset="0"/>
              </a:rPr>
              <a:t>Today, pretty much every insurance carrier provides fertility benefits and they are updating their solutions all the time. Here’s a snap shot of some current offerings.</a:t>
            </a:r>
            <a:endParaRPr lang="en-CA" b="0" dirty="0">
              <a:effectLst/>
            </a:endParaRPr>
          </a:p>
          <a:p>
            <a:pPr rtl="0">
              <a:spcBef>
                <a:spcPts val="600"/>
              </a:spcBef>
              <a:spcAft>
                <a:spcPts val="300"/>
              </a:spcAft>
            </a:pPr>
            <a:br>
              <a:rPr lang="en-CA" b="0" dirty="0">
                <a:effectLst/>
              </a:rPr>
            </a:br>
            <a:r>
              <a:rPr lang="en-CA" sz="1800" b="0" i="0" u="none" strike="noStrike" dirty="0">
                <a:solidFill>
                  <a:srgbClr val="000000"/>
                </a:solidFill>
                <a:effectLst/>
                <a:latin typeface="Verdana" panose="020B0604030504040204" pitchFamily="34" charset="0"/>
              </a:rPr>
              <a:t>What’s important to note is often carriers divide support by drugs, treatment and surrogacy/adoption coverage so ask questions to understand the options and now what your clients need and want.</a:t>
            </a:r>
            <a:endParaRPr lang="en-CA" b="0" dirty="0">
              <a:effectLst/>
            </a:endParaRPr>
          </a:p>
          <a:p>
            <a:br>
              <a:rPr lang="en-CA" dirty="0"/>
            </a:br>
            <a:endParaRPr lang="en-US" dirty="0"/>
          </a:p>
        </p:txBody>
      </p:sp>
      <p:sp>
        <p:nvSpPr>
          <p:cNvPr id="4" name="Slide Number Placeholder 3"/>
          <p:cNvSpPr>
            <a:spLocks noGrp="1"/>
          </p:cNvSpPr>
          <p:nvPr>
            <p:ph type="sldNum" sz="quarter" idx="5"/>
          </p:nvPr>
        </p:nvSpPr>
        <p:spPr/>
        <p:txBody>
          <a:bodyPr/>
          <a:lstStyle/>
          <a:p>
            <a:fld id="{780EE44B-48E7-7046-A6CE-83D7C993825B}" type="slidenum">
              <a:rPr lang="en-US" smtClean="0"/>
              <a:t>23</a:t>
            </a:fld>
            <a:endParaRPr lang="en-US"/>
          </a:p>
        </p:txBody>
      </p:sp>
    </p:spTree>
    <p:extLst>
      <p:ext uri="{BB962C8B-B14F-4D97-AF65-F5344CB8AC3E}">
        <p14:creationId xmlns:p14="http://schemas.microsoft.com/office/powerpoint/2010/main" val="1943930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600"/>
              </a:spcBef>
              <a:spcAft>
                <a:spcPts val="300"/>
              </a:spcAft>
            </a:pPr>
            <a:r>
              <a:rPr lang="en-CA" sz="1800" b="0" i="0" u="none" strike="noStrike" dirty="0">
                <a:solidFill>
                  <a:srgbClr val="000000"/>
                </a:solidFill>
                <a:effectLst/>
                <a:latin typeface="Verdana" panose="020B0604030504040204" pitchFamily="34" charset="0"/>
              </a:rPr>
              <a:t>In addition, the types of support are also expanding. In recent years, many new companies have launched fertility offerings to complement traditional benefits. These companies help fill the education gap that exists for most by providing coaching, advice and personalized support that is often missing during a fertility journey.</a:t>
            </a:r>
          </a:p>
          <a:p>
            <a:pPr rtl="0">
              <a:spcBef>
                <a:spcPts val="600"/>
              </a:spcBef>
              <a:spcAft>
                <a:spcPts val="300"/>
              </a:spcAft>
            </a:pPr>
            <a:endParaRPr lang="en-CA" b="0" dirty="0">
              <a:effectLst/>
            </a:endParaRPr>
          </a:p>
          <a:p>
            <a:pPr rtl="0">
              <a:spcBef>
                <a:spcPts val="600"/>
              </a:spcBef>
              <a:spcAft>
                <a:spcPts val="300"/>
              </a:spcAft>
            </a:pPr>
            <a:r>
              <a:rPr lang="en-CA" sz="1800" b="0" i="0" u="none" strike="noStrike" dirty="0">
                <a:solidFill>
                  <a:srgbClr val="000000"/>
                </a:solidFill>
                <a:effectLst/>
                <a:latin typeface="Verdana" panose="020B0604030504040204" pitchFamily="34" charset="0"/>
              </a:rPr>
              <a:t>In Canada, the following are available:</a:t>
            </a:r>
            <a:endParaRPr lang="en-CA" b="0" dirty="0">
              <a:effectLst/>
            </a:endParaRPr>
          </a:p>
          <a:p>
            <a:pPr rtl="0">
              <a:spcBef>
                <a:spcPts val="600"/>
              </a:spcBef>
              <a:spcAft>
                <a:spcPts val="300"/>
              </a:spcAft>
            </a:pPr>
            <a:r>
              <a:rPr lang="en-CA" sz="1800" b="0" i="0" u="none" strike="noStrike" dirty="0">
                <a:solidFill>
                  <a:srgbClr val="000000"/>
                </a:solidFill>
                <a:effectLst/>
                <a:latin typeface="Verdana" panose="020B0604030504040204" pitchFamily="34" charset="0"/>
              </a:rPr>
              <a:t>Carrot, Progyny, and Sprout Family are benefits management companies offering personalized care plans, education and financial planning. Sprout Family is also a Canadian and women-led company curated to the Canadian marketplace. </a:t>
            </a:r>
          </a:p>
          <a:p>
            <a:pPr rtl="0">
              <a:spcBef>
                <a:spcPts val="600"/>
              </a:spcBef>
              <a:spcAft>
                <a:spcPts val="300"/>
              </a:spcAft>
            </a:pPr>
            <a:endParaRPr lang="en-CA" b="0" dirty="0">
              <a:effectLst/>
            </a:endParaRPr>
          </a:p>
          <a:p>
            <a:pPr rtl="0">
              <a:spcBef>
                <a:spcPts val="600"/>
              </a:spcBef>
              <a:spcAft>
                <a:spcPts val="300"/>
              </a:spcAft>
            </a:pPr>
            <a:r>
              <a:rPr lang="en-CA" sz="1800" b="0" i="0" u="none" strike="noStrike" dirty="0" err="1">
                <a:solidFill>
                  <a:srgbClr val="000000"/>
                </a:solidFill>
                <a:effectLst/>
                <a:latin typeface="Verdana" panose="020B0604030504040204" pitchFamily="34" charset="0"/>
              </a:rPr>
              <a:t>MyStoria</a:t>
            </a:r>
            <a:r>
              <a:rPr lang="en-CA" sz="1800" b="0" i="0" u="none" strike="noStrike" dirty="0">
                <a:solidFill>
                  <a:srgbClr val="000000"/>
                </a:solidFill>
                <a:effectLst/>
                <a:latin typeface="Verdana" panose="020B0604030504040204" pitchFamily="34" charset="0"/>
              </a:rPr>
              <a:t> is a record management company that helps patients manage costs and care that is also Canadian and women-led. </a:t>
            </a:r>
          </a:p>
          <a:p>
            <a:pPr rtl="0">
              <a:spcBef>
                <a:spcPts val="600"/>
              </a:spcBef>
              <a:spcAft>
                <a:spcPts val="300"/>
              </a:spcAft>
            </a:pPr>
            <a:endParaRPr lang="en-CA" sz="1800" b="0" i="0" u="none" strike="noStrike" dirty="0">
              <a:solidFill>
                <a:srgbClr val="000000"/>
              </a:solidFill>
              <a:effectLst/>
              <a:latin typeface="Verdana" panose="020B0604030504040204" pitchFamily="34" charset="0"/>
            </a:endParaRPr>
          </a:p>
          <a:p>
            <a:pPr rtl="0">
              <a:spcBef>
                <a:spcPts val="600"/>
              </a:spcBef>
              <a:spcAft>
                <a:spcPts val="300"/>
              </a:spcAft>
            </a:pPr>
            <a:r>
              <a:rPr lang="en-CA" sz="1800" b="0" i="0" u="none" strike="noStrike" dirty="0">
                <a:solidFill>
                  <a:srgbClr val="000000"/>
                </a:solidFill>
                <a:effectLst/>
                <a:latin typeface="Verdana" panose="020B0604030504040204" pitchFamily="34" charset="0"/>
              </a:rPr>
              <a:t>For smaller companies that are not ready to offer traditional benefits, these offerings can also be a stepping stone to provide some support in lieu of drug or treatment coverage. The costs are typically per employee, per month.</a:t>
            </a:r>
            <a:endParaRPr lang="en-CA" b="0" dirty="0">
              <a:effectLst/>
            </a:endParaRPr>
          </a:p>
          <a:p>
            <a:br>
              <a:rPr lang="en-CA" dirty="0"/>
            </a:br>
            <a:endParaRPr lang="en-US" dirty="0"/>
          </a:p>
        </p:txBody>
      </p:sp>
      <p:sp>
        <p:nvSpPr>
          <p:cNvPr id="4" name="Slide Number Placeholder 3"/>
          <p:cNvSpPr>
            <a:spLocks noGrp="1"/>
          </p:cNvSpPr>
          <p:nvPr>
            <p:ph type="sldNum" sz="quarter" idx="5"/>
          </p:nvPr>
        </p:nvSpPr>
        <p:spPr/>
        <p:txBody>
          <a:bodyPr/>
          <a:lstStyle/>
          <a:p>
            <a:fld id="{780EE44B-48E7-7046-A6CE-83D7C993825B}" type="slidenum">
              <a:rPr lang="en-US" smtClean="0"/>
              <a:t>24</a:t>
            </a:fld>
            <a:endParaRPr lang="en-US"/>
          </a:p>
        </p:txBody>
      </p:sp>
    </p:spTree>
    <p:extLst>
      <p:ext uri="{BB962C8B-B14F-4D97-AF65-F5344CB8AC3E}">
        <p14:creationId xmlns:p14="http://schemas.microsoft.com/office/powerpoint/2010/main" val="30781310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70482-0B4F-5D4B-CE56-9E13AA4B9E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9187D2-2662-9D42-93DD-E410D12B7F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51C01A-E910-E743-4F0C-85AABB318535}"/>
              </a:ext>
            </a:extLst>
          </p:cNvPr>
          <p:cNvSpPr>
            <a:spLocks noGrp="1"/>
          </p:cNvSpPr>
          <p:nvPr>
            <p:ph type="body" idx="1"/>
          </p:nvPr>
        </p:nvSpPr>
        <p:spPr/>
        <p:txBody>
          <a:bodyPr/>
          <a:lstStyle/>
          <a:p>
            <a:r>
              <a:rPr lang="en-CA" sz="1800" kern="100" dirty="0">
                <a:effectLst/>
                <a:latin typeface="Aptos" panose="020B0004020202020204" pitchFamily="34" charset="0"/>
                <a:ea typeface="Aptos" panose="020B0004020202020204" pitchFamily="34" charset="0"/>
                <a:cs typeface="Times New Roman" panose="02020603050405020304" pitchFamily="18" charset="0"/>
              </a:rPr>
              <a:t>So What now – you need to know that plan design is key to managing costs. Here are recommendations we have developed with fertility benefit experts to maximize support for employees and value for dollars. </a:t>
            </a:r>
          </a:p>
          <a:p>
            <a:br>
              <a:rPr lang="en-CA" sz="1800" kern="100" dirty="0">
                <a:effectLst/>
                <a:latin typeface="Aptos" panose="020B0004020202020204" pitchFamily="34" charset="0"/>
                <a:ea typeface="Aptos" panose="020B0004020202020204" pitchFamily="34" charset="0"/>
                <a:cs typeface="Times New Roman" panose="02020603050405020304" pitchFamily="18" charset="0"/>
              </a:rPr>
            </a:b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SzPts val="1000"/>
              <a:buFont typeface="Symbol" pitchFamily="2" charset="2"/>
              <a:buChar char=""/>
              <a:tabLst>
                <a:tab pos="457200" algn="l"/>
              </a:tabLst>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Cover drugs plus treatment (not only drugs which is current majority of plans). This could even be defined as any service provided by a fertility clinic. </a:t>
            </a:r>
          </a:p>
          <a:p>
            <a:pPr marL="342900" lvl="0" indent="-342900">
              <a:buSzPts val="1000"/>
              <a:buFont typeface="Symbol" pitchFamily="2" charset="2"/>
              <a:buChar char=""/>
              <a:tabLst>
                <a:tab pos="457200" algn="l"/>
              </a:tabLst>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Rather than an annual maximum, set a lifetime maximum so people can do multiple treatments in a year (which is typically required). </a:t>
            </a:r>
          </a:p>
          <a:p>
            <a:pPr marL="342900" lvl="0" indent="-342900">
              <a:buSzPts val="1000"/>
              <a:buFont typeface="Symbol" pitchFamily="2" charset="2"/>
              <a:buChar char=""/>
              <a:tabLst>
                <a:tab pos="457200" algn="l"/>
              </a:tabLst>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In terms of the dollar amount - An ideal amount is $20,000 which covers one round of IVF but that is not possible for all employers. The current median is $6,000. </a:t>
            </a:r>
          </a:p>
          <a:p>
            <a:pPr marL="342900" lvl="0" indent="-342900">
              <a:buSzPts val="1000"/>
              <a:buFont typeface="Symbol" pitchFamily="2" charset="2"/>
              <a:buChar char=""/>
              <a:tabLst>
                <a:tab pos="457200" algn="l"/>
              </a:tabLst>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Limit number of IVF cycles to three to help cap costs. </a:t>
            </a:r>
          </a:p>
          <a:p>
            <a:pPr marL="342900" lvl="0" indent="-342900">
              <a:buSzPts val="1000"/>
              <a:buFont typeface="Symbol" pitchFamily="2" charset="2"/>
              <a:buChar char=""/>
              <a:tabLst>
                <a:tab pos="457200" algn="l"/>
              </a:tabLst>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Consider adding an age cap for people over 45 years old when fertility treatment is unlikely to be successful. Most provincial plans include an age cap.  </a:t>
            </a:r>
          </a:p>
          <a:p>
            <a:pPr marL="342900" lvl="0" indent="-342900">
              <a:buSzPts val="1000"/>
              <a:buFont typeface="Symbol" pitchFamily="2" charset="2"/>
              <a:buChar char=""/>
              <a:tabLst>
                <a:tab pos="457200" algn="l"/>
              </a:tabLst>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To ensure employees are not only joining for the benefit, establish a one year tenure before fertility benefits apply. You would be amazed at how many people get a job at Starbucks for the fertility benefits! Fertility community groups are filled with stories like this because people are desperate for support. </a:t>
            </a:r>
          </a:p>
          <a:p>
            <a:r>
              <a:rPr lang="en-CA" sz="1800" kern="100" dirty="0">
                <a:effectLst/>
                <a:latin typeface="Aptos" panose="020B0004020202020204" pitchFamily="34" charset="0"/>
                <a:ea typeface="Aptos" panose="020B0004020202020204" pitchFamily="34" charset="0"/>
                <a:cs typeface="Times New Roman" panose="02020603050405020304" pitchFamily="18" charset="0"/>
              </a:rPr>
              <a:t> </a:t>
            </a:r>
          </a:p>
          <a:p>
            <a:endParaRPr lang="en-US" dirty="0"/>
          </a:p>
        </p:txBody>
      </p:sp>
      <p:sp>
        <p:nvSpPr>
          <p:cNvPr id="4" name="Slide Number Placeholder 3">
            <a:extLst>
              <a:ext uri="{FF2B5EF4-FFF2-40B4-BE49-F238E27FC236}">
                <a16:creationId xmlns:a16="http://schemas.microsoft.com/office/drawing/2014/main" id="{EE579252-3B4D-678A-A29A-74F4D714D6F2}"/>
              </a:ext>
            </a:extLst>
          </p:cNvPr>
          <p:cNvSpPr>
            <a:spLocks noGrp="1"/>
          </p:cNvSpPr>
          <p:nvPr>
            <p:ph type="sldNum" sz="quarter" idx="5"/>
          </p:nvPr>
        </p:nvSpPr>
        <p:spPr/>
        <p:txBody>
          <a:bodyPr/>
          <a:lstStyle/>
          <a:p>
            <a:fld id="{780EE44B-48E7-7046-A6CE-83D7C993825B}" type="slidenum">
              <a:rPr lang="en-US" smtClean="0"/>
              <a:t>25</a:t>
            </a:fld>
            <a:endParaRPr lang="en-US"/>
          </a:p>
        </p:txBody>
      </p:sp>
    </p:spTree>
    <p:extLst>
      <p:ext uri="{BB962C8B-B14F-4D97-AF65-F5344CB8AC3E}">
        <p14:creationId xmlns:p14="http://schemas.microsoft.com/office/powerpoint/2010/main" val="33072244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terms of next steps – a great place to start is at renewal time.  Remember you don’t need to be an expert, you just need to know the facts.</a:t>
            </a:r>
          </a:p>
          <a:p>
            <a:endParaRPr lang="en-US" dirty="0"/>
          </a:p>
          <a:p>
            <a:r>
              <a:rPr lang="en-US" dirty="0"/>
              <a:t>Look at </a:t>
            </a:r>
            <a:r>
              <a:rPr lang="en-US"/>
              <a:t>your client's </a:t>
            </a:r>
            <a:r>
              <a:rPr lang="en-US" dirty="0"/>
              <a:t>book of business – how many employees are under 45 and may benefit from this benefit.  </a:t>
            </a:r>
          </a:p>
          <a:p>
            <a:endParaRPr lang="en-US" dirty="0"/>
          </a:p>
          <a:p>
            <a:r>
              <a:rPr lang="en-US" dirty="0"/>
              <a:t>Remember, costs are manageable with smart plan design and can be scaled to increase comfort and it’s a great way for plan sponsors to show value to employees while improving retention and attracting talent.</a:t>
            </a:r>
          </a:p>
          <a:p>
            <a:endParaRPr lang="en-US" dirty="0"/>
          </a:p>
          <a:p>
            <a:r>
              <a:rPr lang="en-US" dirty="0"/>
              <a:t>Employers – can start by asking your benefits advisor about fertility benefit options and talk to your employees. See what they need and want.</a:t>
            </a:r>
          </a:p>
          <a:p>
            <a:endParaRPr lang="en-US" dirty="0"/>
          </a:p>
          <a:p>
            <a:r>
              <a:rPr lang="en-US" dirty="0"/>
              <a:t>And insurance carriers, while anything can be built, we hope they will look to embed some fertility benefits in every plan as an opt out rather than an opt in.  They can expand access by making the coverage of drugs and treatment more common, while encouraging lifetime not annual limits.</a:t>
            </a:r>
          </a:p>
          <a:p>
            <a:endParaRPr lang="en-US" dirty="0"/>
          </a:p>
          <a:p>
            <a:r>
              <a:rPr lang="en-US" dirty="0"/>
              <a:t>They can also remove fertility drugs from the ”lifestyle” category alongside anti-cession and </a:t>
            </a:r>
            <a:r>
              <a:rPr lang="en-US" dirty="0" err="1"/>
              <a:t>viagara</a:t>
            </a:r>
            <a:r>
              <a:rPr lang="en-US" dirty="0"/>
              <a:t> because this is a medical condition that requires treatment and there is nothing lifestyle related about it. </a:t>
            </a:r>
          </a:p>
          <a:p>
            <a:endParaRPr lang="en-US" dirty="0"/>
          </a:p>
          <a:p>
            <a:r>
              <a:rPr lang="en-US" dirty="0"/>
              <a:t>Thank you!</a:t>
            </a:r>
          </a:p>
        </p:txBody>
      </p:sp>
      <p:sp>
        <p:nvSpPr>
          <p:cNvPr id="4" name="Slide Number Placeholder 3"/>
          <p:cNvSpPr>
            <a:spLocks noGrp="1"/>
          </p:cNvSpPr>
          <p:nvPr>
            <p:ph type="sldNum" sz="quarter" idx="5"/>
          </p:nvPr>
        </p:nvSpPr>
        <p:spPr/>
        <p:txBody>
          <a:bodyPr/>
          <a:lstStyle/>
          <a:p>
            <a:fld id="{780EE44B-48E7-7046-A6CE-83D7C993825B}" type="slidenum">
              <a:rPr lang="en-US" smtClean="0"/>
              <a:t>26</a:t>
            </a:fld>
            <a:endParaRPr lang="en-US"/>
          </a:p>
        </p:txBody>
      </p:sp>
    </p:spTree>
    <p:extLst>
      <p:ext uri="{BB962C8B-B14F-4D97-AF65-F5344CB8AC3E}">
        <p14:creationId xmlns:p14="http://schemas.microsoft.com/office/powerpoint/2010/main" val="272138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dirty="0">
                <a:solidFill>
                  <a:srgbClr val="000000"/>
                </a:solidFill>
                <a:effectLst/>
                <a:latin typeface="Verdana" panose="020B0604030504040204" pitchFamily="34" charset="0"/>
              </a:rPr>
              <a:t>According to the World Health Organization, infertility is a disease of the male or female reproductive system defined by the failure to achieve a pregnancy after 12 months or more of regular unprotected sexual intercourse.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i="0" u="none" strike="noStrike" dirty="0">
              <a:solidFill>
                <a:srgbClr val="000000"/>
              </a:solidFill>
              <a:effectLst/>
              <a:latin typeface="Arial" panose="020B0604020202020204" pitchFamily="34" charset="0"/>
            </a:endParaRPr>
          </a:p>
          <a:p>
            <a:r>
              <a:rPr lang="en-CA" sz="1200" kern="100" dirty="0">
                <a:effectLst/>
                <a:latin typeface="Aptos" panose="020B0004020202020204" pitchFamily="34" charset="0"/>
                <a:ea typeface="Aptos" panose="020B0004020202020204" pitchFamily="34" charset="0"/>
                <a:cs typeface="Times New Roman" panose="02020603050405020304" pitchFamily="18" charset="0"/>
              </a:rPr>
              <a:t>The stats tell you 1 in 6 people of reproductive age will experience infertility, but there are many ways to make a family and who need help: single people, 2SLGBTQIA community, those facing recurrent pregnancy loss, people with genetic conditions, and people who want to or need to protect their fertility. </a:t>
            </a:r>
          </a:p>
          <a:p>
            <a:pPr rtl="0" fontAlgn="base">
              <a:spcBef>
                <a:spcPts val="900"/>
              </a:spcBef>
              <a:buFont typeface="Arial" panose="020B0604020202020204" pitchFamily="34" charset="0"/>
              <a:buChar char="•"/>
            </a:pPr>
            <a:endParaRPr lang="en-CA" sz="1200" b="0" i="0" u="none" strike="noStrike" dirty="0">
              <a:solidFill>
                <a:srgbClr val="000000"/>
              </a:solidFill>
              <a:effectLst/>
              <a:latin typeface="Verdana" panose="020B0604030504040204" pitchFamily="34" charset="0"/>
            </a:endParaRPr>
          </a:p>
          <a:p>
            <a:pPr rtl="0" fontAlgn="base">
              <a:spcBef>
                <a:spcPts val="900"/>
              </a:spcBef>
              <a:buFont typeface="Arial" panose="020B0604020202020204" pitchFamily="34" charset="0"/>
              <a:buChar char="•"/>
            </a:pPr>
            <a:r>
              <a:rPr lang="en-CA" sz="1200" b="0" i="0" u="none" strike="noStrike" dirty="0">
                <a:solidFill>
                  <a:srgbClr val="000000"/>
                </a:solidFill>
                <a:effectLst/>
                <a:latin typeface="Verdana" panose="020B0604030504040204" pitchFamily="34" charset="0"/>
              </a:rPr>
              <a:t>In vitro fertilization or IVF is one of  the most common treatments used for infertility here’s the top five reasons people seek support – most are shocked to learn the top reason is male factor infertility – particularly when so much focus is placed on women. </a:t>
            </a:r>
            <a:endParaRPr lang="en-CA" sz="1200" b="0" i="0" u="none" strike="noStrike" dirty="0">
              <a:solidFill>
                <a:srgbClr val="000000"/>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80EE44B-48E7-7046-A6CE-83D7C993825B}" type="slidenum">
              <a:rPr lang="en-US" smtClean="0"/>
              <a:t>4</a:t>
            </a:fld>
            <a:endParaRPr lang="en-US"/>
          </a:p>
        </p:txBody>
      </p:sp>
    </p:spTree>
    <p:extLst>
      <p:ext uri="{BB962C8B-B14F-4D97-AF65-F5344CB8AC3E}">
        <p14:creationId xmlns:p14="http://schemas.microsoft.com/office/powerpoint/2010/main" val="1651920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900"/>
              </a:spcBef>
            </a:pPr>
            <a:br>
              <a:rPr lang="en-CA" b="0" dirty="0">
                <a:effectLst/>
              </a:rPr>
            </a:br>
            <a:r>
              <a:rPr lang="en-CA" sz="1800" b="0" i="0" u="none" strike="noStrike" dirty="0">
                <a:solidFill>
                  <a:srgbClr val="000000"/>
                </a:solidFill>
                <a:effectLst/>
                <a:latin typeface="Verdana" panose="020B0604030504040204" pitchFamily="34" charset="0"/>
              </a:rPr>
              <a:t>Fertility treatments are highly demanding mentally, physically, financially and they are very time-consuming. </a:t>
            </a:r>
            <a:endParaRPr lang="en-CA" b="0" dirty="0">
              <a:effectLst/>
            </a:endParaRPr>
          </a:p>
          <a:p>
            <a:pPr rtl="0">
              <a:spcBef>
                <a:spcPts val="900"/>
              </a:spcBef>
            </a:pPr>
            <a:br>
              <a:rPr lang="en-CA" b="0" dirty="0">
                <a:effectLst/>
              </a:rPr>
            </a:br>
            <a:r>
              <a:rPr lang="en-CA" sz="1800" b="0" i="0" u="none" strike="noStrike" dirty="0">
                <a:solidFill>
                  <a:srgbClr val="000000"/>
                </a:solidFill>
                <a:effectLst/>
                <a:latin typeface="Verdana" panose="020B0604030504040204" pitchFamily="34" charset="0"/>
              </a:rPr>
              <a:t>Treatments are repetitive and typically tied a person’s menstrual cycle (which is not predictable). It involves frequent trips to your clinic for monitoring – sometimes every day or every other day. </a:t>
            </a:r>
            <a:endParaRPr lang="en-CA" b="0" dirty="0">
              <a:effectLst/>
            </a:endParaRPr>
          </a:p>
          <a:p>
            <a:pPr rtl="0">
              <a:spcBef>
                <a:spcPts val="900"/>
              </a:spcBef>
            </a:pPr>
            <a:br>
              <a:rPr lang="en-CA" b="0" dirty="0">
                <a:effectLst/>
              </a:rPr>
            </a:br>
            <a:r>
              <a:rPr lang="en-CA" sz="1800" b="0" i="0" u="none" strike="noStrike" dirty="0">
                <a:solidFill>
                  <a:srgbClr val="000000"/>
                </a:solidFill>
                <a:effectLst/>
                <a:latin typeface="Verdana" panose="020B0604030504040204" pitchFamily="34" charset="0"/>
              </a:rPr>
              <a:t>It is medically grueling with regular bloodwork, transvaginal ultrasounds, needles and other medications that disrupt one’s body.</a:t>
            </a:r>
            <a:endParaRPr lang="en-CA" b="0" dirty="0">
              <a:effectLst/>
            </a:endParaRPr>
          </a:p>
          <a:p>
            <a:pPr rtl="0">
              <a:spcBef>
                <a:spcPts val="900"/>
              </a:spcBef>
            </a:pPr>
            <a:br>
              <a:rPr lang="en-CA" b="0" dirty="0">
                <a:effectLst/>
              </a:rPr>
            </a:br>
            <a:r>
              <a:rPr lang="en-CA" sz="1800" b="0" i="0" u="none" strike="noStrike" dirty="0">
                <a:solidFill>
                  <a:srgbClr val="000000"/>
                </a:solidFill>
                <a:effectLst/>
                <a:latin typeface="Verdana" panose="020B0604030504040204" pitchFamily="34" charset="0"/>
              </a:rPr>
              <a:t>And can cover multiple providers including naturopaths, acupuncture, OBGYN, and more adding to fertility clinic and medical appointments. </a:t>
            </a:r>
            <a:endParaRPr lang="en-CA" b="0" dirty="0">
              <a:effectLst/>
            </a:endParaRPr>
          </a:p>
          <a:p>
            <a:br>
              <a:rPr lang="en-CA" dirty="0"/>
            </a:br>
            <a:endParaRPr lang="en-US" dirty="0"/>
          </a:p>
        </p:txBody>
      </p:sp>
      <p:sp>
        <p:nvSpPr>
          <p:cNvPr id="4" name="Slide Number Placeholder 3"/>
          <p:cNvSpPr>
            <a:spLocks noGrp="1"/>
          </p:cNvSpPr>
          <p:nvPr>
            <p:ph type="sldNum" sz="quarter" idx="5"/>
          </p:nvPr>
        </p:nvSpPr>
        <p:spPr/>
        <p:txBody>
          <a:bodyPr/>
          <a:lstStyle/>
          <a:p>
            <a:fld id="{780EE44B-48E7-7046-A6CE-83D7C993825B}" type="slidenum">
              <a:rPr lang="en-US" smtClean="0"/>
              <a:t>5</a:t>
            </a:fld>
            <a:endParaRPr lang="en-US"/>
          </a:p>
        </p:txBody>
      </p:sp>
    </p:spTree>
    <p:extLst>
      <p:ext uri="{BB962C8B-B14F-4D97-AF65-F5344CB8AC3E}">
        <p14:creationId xmlns:p14="http://schemas.microsoft.com/office/powerpoint/2010/main" val="205772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800" b="0" i="0" u="none" strike="noStrike" dirty="0">
                <a:solidFill>
                  <a:srgbClr val="000000"/>
                </a:solidFill>
                <a:effectLst/>
                <a:latin typeface="Verdana" panose="020B0604030504040204" pitchFamily="34" charset="0"/>
              </a:rPr>
              <a:t>And typically, the journey is complicated and takes more than one try.</a:t>
            </a:r>
            <a:endParaRPr lang="en-CA" b="0" dirty="0">
              <a:effectLst/>
            </a:endParaRPr>
          </a:p>
          <a:p>
            <a:pPr rtl="0"/>
            <a:br>
              <a:rPr lang="en-CA" b="0" dirty="0">
                <a:effectLst/>
              </a:rPr>
            </a:br>
            <a:r>
              <a:rPr lang="en-CA" sz="1800" b="0" i="0" u="none" strike="noStrike" dirty="0">
                <a:solidFill>
                  <a:srgbClr val="000000"/>
                </a:solidFill>
                <a:effectLst/>
                <a:latin typeface="Verdana" panose="020B0604030504040204" pitchFamily="34" charset="0"/>
              </a:rPr>
              <a:t>Not every egg will successfully fertilize. Those that do, may not continue to grow to an embryo; not all embryo’s will implant in the uterus to begin a pregnancy and even once implanted, a successful birth is not guaranteed. </a:t>
            </a:r>
            <a:endParaRPr lang="en-CA" b="0" dirty="0">
              <a:effectLst/>
            </a:endParaRPr>
          </a:p>
          <a:p>
            <a:pPr rtl="0"/>
            <a:br>
              <a:rPr lang="en-CA" b="0" dirty="0">
                <a:effectLst/>
              </a:rPr>
            </a:br>
            <a:r>
              <a:rPr lang="en-CA" sz="1800" b="0" i="0" u="none" strike="noStrike" dirty="0">
                <a:solidFill>
                  <a:srgbClr val="000000"/>
                </a:solidFill>
                <a:effectLst/>
                <a:latin typeface="Verdana" panose="020B0604030504040204" pitchFamily="34" charset="0"/>
              </a:rPr>
              <a:t>This is all to say fertility treatment is daunting and emotionally overwhelming - even when things are going well.</a:t>
            </a:r>
            <a:endParaRPr lang="en-CA" b="0" dirty="0">
              <a:effectLst/>
            </a:endParaRPr>
          </a:p>
          <a:p>
            <a:br>
              <a:rPr lang="en-CA" b="0" dirty="0">
                <a:effectLst/>
              </a:rPr>
            </a:br>
            <a:endParaRPr lang="en-US" dirty="0"/>
          </a:p>
        </p:txBody>
      </p:sp>
      <p:sp>
        <p:nvSpPr>
          <p:cNvPr id="4" name="Slide Number Placeholder 3"/>
          <p:cNvSpPr>
            <a:spLocks noGrp="1"/>
          </p:cNvSpPr>
          <p:nvPr>
            <p:ph type="sldNum" sz="quarter" idx="5"/>
          </p:nvPr>
        </p:nvSpPr>
        <p:spPr/>
        <p:txBody>
          <a:bodyPr/>
          <a:lstStyle/>
          <a:p>
            <a:fld id="{780EE44B-48E7-7046-A6CE-83D7C993825B}" type="slidenum">
              <a:rPr lang="en-US" smtClean="0"/>
              <a:t>6</a:t>
            </a:fld>
            <a:endParaRPr lang="en-US"/>
          </a:p>
        </p:txBody>
      </p:sp>
    </p:spTree>
    <p:extLst>
      <p:ext uri="{BB962C8B-B14F-4D97-AF65-F5344CB8AC3E}">
        <p14:creationId xmlns:p14="http://schemas.microsoft.com/office/powerpoint/2010/main" val="1318750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800" b="0" i="0" u="none" strike="noStrike" dirty="0">
                <a:solidFill>
                  <a:srgbClr val="000000"/>
                </a:solidFill>
                <a:effectLst/>
                <a:latin typeface="Verdana" panose="020B0604030504040204" pitchFamily="34" charset="0"/>
              </a:rPr>
              <a:t>Not only is it time consuming – it is expensive. </a:t>
            </a:r>
          </a:p>
          <a:p>
            <a:pPr rtl="0"/>
            <a:br>
              <a:rPr lang="en-CA" b="0" dirty="0">
                <a:effectLst/>
              </a:rPr>
            </a:br>
            <a:r>
              <a:rPr lang="en-CA" sz="1800" b="0" i="0" u="none" strike="noStrike" dirty="0">
                <a:solidFill>
                  <a:srgbClr val="000000"/>
                </a:solidFill>
                <a:effectLst/>
                <a:latin typeface="Verdana" panose="020B0604030504040204" pitchFamily="34" charset="0"/>
              </a:rPr>
              <a:t>This chart outlines the average Canadian costs of typical treatments  with a description of what they are. For instance, some people </a:t>
            </a:r>
            <a:r>
              <a:rPr lang="en-CA" sz="1200" b="0" i="0" u="none" strike="noStrike" dirty="0">
                <a:solidFill>
                  <a:srgbClr val="000000"/>
                </a:solidFill>
                <a:effectLst/>
                <a:latin typeface="Verdana" panose="020B0604030504040204" pitchFamily="34" charset="0"/>
              </a:rPr>
              <a:t>are shocked to learn the </a:t>
            </a:r>
            <a:r>
              <a:rPr lang="en-CA" sz="1200" kern="100" dirty="0">
                <a:effectLst/>
                <a:latin typeface="Aptos" panose="020B0004020202020204" pitchFamily="34" charset="0"/>
                <a:ea typeface="Aptos" panose="020B0004020202020204" pitchFamily="34" charset="0"/>
                <a:cs typeface="Times New Roman" panose="02020603050405020304" pitchFamily="18" charset="0"/>
              </a:rPr>
              <a:t>average cost of one round of IVF in Canada is $20,000 for your treatment and drugs.  And most people will  require 2-3 rounds for a pregnancy. </a:t>
            </a:r>
            <a:endParaRPr lang="en-CA" b="0" dirty="0">
              <a:effectLst/>
            </a:endParaRPr>
          </a:p>
          <a:p>
            <a:pPr rtl="0">
              <a:spcBef>
                <a:spcPts val="900"/>
              </a:spcBef>
            </a:pPr>
            <a:endParaRPr lang="en-CA" b="0" dirty="0">
              <a:effectLst/>
            </a:endParaRPr>
          </a:p>
          <a:p>
            <a:pPr rtl="0">
              <a:spcBef>
                <a:spcPts val="900"/>
              </a:spcBef>
            </a:pPr>
            <a:br>
              <a:rPr lang="en-CA" b="0" dirty="0">
                <a:effectLst/>
              </a:rPr>
            </a:br>
            <a:br>
              <a:rPr lang="en-CA" b="0" dirty="0">
                <a:effectLst/>
              </a:rPr>
            </a:br>
            <a:br>
              <a:rPr lang="en-CA" b="0" dirty="0">
                <a:effectLst/>
              </a:rPr>
            </a:br>
            <a:endParaRPr lang="en-US" dirty="0"/>
          </a:p>
        </p:txBody>
      </p:sp>
      <p:sp>
        <p:nvSpPr>
          <p:cNvPr id="4" name="Slide Number Placeholder 3"/>
          <p:cNvSpPr>
            <a:spLocks noGrp="1"/>
          </p:cNvSpPr>
          <p:nvPr>
            <p:ph type="sldNum" sz="quarter" idx="5"/>
          </p:nvPr>
        </p:nvSpPr>
        <p:spPr/>
        <p:txBody>
          <a:bodyPr/>
          <a:lstStyle/>
          <a:p>
            <a:fld id="{780EE44B-48E7-7046-A6CE-83D7C993825B}" type="slidenum">
              <a:rPr lang="en-US" smtClean="0"/>
              <a:t>7</a:t>
            </a:fld>
            <a:endParaRPr lang="en-US"/>
          </a:p>
        </p:txBody>
      </p:sp>
    </p:spTree>
    <p:extLst>
      <p:ext uri="{BB962C8B-B14F-4D97-AF65-F5344CB8AC3E}">
        <p14:creationId xmlns:p14="http://schemas.microsoft.com/office/powerpoint/2010/main" val="3246135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kern="100" dirty="0">
                <a:effectLst/>
                <a:latin typeface="Aptos" panose="020B0004020202020204" pitchFamily="34" charset="0"/>
                <a:ea typeface="Aptos" panose="020B0004020202020204" pitchFamily="34" charset="0"/>
                <a:cs typeface="Times New Roman" panose="02020603050405020304" pitchFamily="18" charset="0"/>
              </a:rPr>
              <a:t>And the need for support is increasing.</a:t>
            </a:r>
          </a:p>
          <a:p>
            <a:r>
              <a:rPr lang="en-CA" sz="1800" kern="100" dirty="0">
                <a:effectLst/>
                <a:latin typeface="Aptos" panose="020B0004020202020204" pitchFamily="34" charset="0"/>
                <a:ea typeface="Aptos" panose="020B0004020202020204" pitchFamily="34" charset="0"/>
                <a:cs typeface="Times New Roman" panose="02020603050405020304" pitchFamily="18" charset="0"/>
              </a:rPr>
              <a:t> </a:t>
            </a:r>
          </a:p>
          <a:p>
            <a:r>
              <a:rPr lang="en-CA" sz="1800" kern="100" dirty="0">
                <a:effectLst/>
                <a:latin typeface="Aptos" panose="020B0004020202020204" pitchFamily="34" charset="0"/>
                <a:ea typeface="Aptos" panose="020B0004020202020204" pitchFamily="34" charset="0"/>
                <a:cs typeface="Times New Roman" panose="02020603050405020304" pitchFamily="18" charset="0"/>
              </a:rPr>
              <a:t>Canada’s birth rate is at all time low. We are even below the population replacement number. </a:t>
            </a:r>
          </a:p>
          <a:p>
            <a:r>
              <a:rPr lang="en-CA" sz="1800" kern="100" dirty="0">
                <a:effectLst/>
                <a:latin typeface="Aptos" panose="020B0004020202020204" pitchFamily="34" charset="0"/>
                <a:ea typeface="Aptos" panose="020B0004020202020204" pitchFamily="34" charset="0"/>
                <a:cs typeface="Times New Roman" panose="02020603050405020304" pitchFamily="18" charset="0"/>
              </a:rPr>
              <a:t> </a:t>
            </a:r>
          </a:p>
          <a:p>
            <a:r>
              <a:rPr lang="en-CA" sz="1800" kern="100" dirty="0">
                <a:effectLst/>
                <a:latin typeface="Aptos" panose="020B0004020202020204" pitchFamily="34" charset="0"/>
                <a:ea typeface="Aptos" panose="020B0004020202020204" pitchFamily="34" charset="0"/>
                <a:cs typeface="Times New Roman" panose="02020603050405020304" pitchFamily="18" charset="0"/>
              </a:rPr>
              <a:t>Over the past five decades, the average of age of mothers has been steadily increasing and is now 31 years old.</a:t>
            </a:r>
          </a:p>
          <a:p>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CA" sz="1800" kern="100" dirty="0">
                <a:effectLst/>
                <a:latin typeface="Aptos" panose="020B0004020202020204" pitchFamily="34" charset="0"/>
                <a:ea typeface="Aptos" panose="020B0004020202020204" pitchFamily="34" charset="0"/>
                <a:cs typeface="Times New Roman" panose="02020603050405020304" pitchFamily="18" charset="0"/>
              </a:rPr>
              <a:t>This is an additional challenge for women because as they age, their ability to conceive declines, and very quickly after 30. </a:t>
            </a:r>
          </a:p>
          <a:p>
            <a:r>
              <a:rPr lang="en-CA" sz="1800" kern="100" dirty="0">
                <a:effectLst/>
                <a:latin typeface="Aptos" panose="020B0004020202020204" pitchFamily="34" charset="0"/>
                <a:ea typeface="Aptos" panose="020B0004020202020204" pitchFamily="34" charset="0"/>
                <a:cs typeface="Times New Roman" panose="02020603050405020304" pitchFamily="18" charset="0"/>
              </a:rPr>
              <a:t> </a:t>
            </a:r>
          </a:p>
          <a:p>
            <a:r>
              <a:rPr lang="en-CA" sz="1800" kern="100" dirty="0">
                <a:effectLst/>
                <a:latin typeface="Aptos" panose="020B0004020202020204" pitchFamily="34" charset="0"/>
                <a:ea typeface="Aptos" panose="020B0004020202020204" pitchFamily="34" charset="0"/>
                <a:cs typeface="Times New Roman" panose="02020603050405020304" pitchFamily="18" charset="0"/>
              </a:rPr>
              <a:t>In addition, as people with uterus’ age, their chance of miscarriage increase posing more risks for moms and babies.  </a:t>
            </a:r>
          </a:p>
          <a:p>
            <a:r>
              <a:rPr lang="en-CA" sz="1800" kern="100" dirty="0">
                <a:effectLst/>
                <a:latin typeface="Aptos" panose="020B0004020202020204" pitchFamily="34" charset="0"/>
                <a:ea typeface="Aptos" panose="020B0004020202020204" pitchFamily="34" charset="0"/>
                <a:cs typeface="Times New Roman" panose="02020603050405020304" pitchFamily="18" charset="0"/>
              </a:rPr>
              <a:t> </a:t>
            </a:r>
          </a:p>
          <a:p>
            <a:r>
              <a:rPr lang="en-CA" sz="1800" kern="100" dirty="0">
                <a:effectLst/>
                <a:latin typeface="Aptos" panose="020B0004020202020204" pitchFamily="34" charset="0"/>
                <a:ea typeface="Aptos" panose="020B0004020202020204" pitchFamily="34" charset="0"/>
                <a:cs typeface="Times New Roman" panose="02020603050405020304" pitchFamily="18" charset="0"/>
              </a:rPr>
              <a:t>This is why its important to look at options like egg freezing to take some of the pressure off the system.</a:t>
            </a:r>
          </a:p>
          <a:p>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CA" sz="1800" kern="100" dirty="0">
                <a:effectLst/>
                <a:latin typeface="Aptos" panose="020B0004020202020204" pitchFamily="34" charset="0"/>
                <a:ea typeface="Aptos" panose="020B0004020202020204" pitchFamily="34" charset="0"/>
                <a:cs typeface="Times New Roman" panose="02020603050405020304" pitchFamily="18" charset="0"/>
              </a:rPr>
              <a:t> </a:t>
            </a:r>
            <a:br>
              <a:rPr lang="en-CA" b="0" dirty="0">
                <a:effectLst/>
              </a:rPr>
            </a:br>
            <a:endParaRPr lang="en-US" dirty="0"/>
          </a:p>
        </p:txBody>
      </p:sp>
      <p:sp>
        <p:nvSpPr>
          <p:cNvPr id="4" name="Slide Number Placeholder 3"/>
          <p:cNvSpPr>
            <a:spLocks noGrp="1"/>
          </p:cNvSpPr>
          <p:nvPr>
            <p:ph type="sldNum" sz="quarter" idx="5"/>
          </p:nvPr>
        </p:nvSpPr>
        <p:spPr/>
        <p:txBody>
          <a:bodyPr/>
          <a:lstStyle/>
          <a:p>
            <a:fld id="{780EE44B-48E7-7046-A6CE-83D7C993825B}" type="slidenum">
              <a:rPr lang="en-US" smtClean="0"/>
              <a:t>8</a:t>
            </a:fld>
            <a:endParaRPr lang="en-US"/>
          </a:p>
        </p:txBody>
      </p:sp>
    </p:spTree>
    <p:extLst>
      <p:ext uri="{BB962C8B-B14F-4D97-AF65-F5344CB8AC3E}">
        <p14:creationId xmlns:p14="http://schemas.microsoft.com/office/powerpoint/2010/main" val="1026994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b="0" i="0" u="none" strike="noStrike" dirty="0">
                <a:solidFill>
                  <a:srgbClr val="000000"/>
                </a:solidFill>
                <a:effectLst/>
                <a:latin typeface="Verdana" panose="020B0604030504040204" pitchFamily="34" charset="0"/>
              </a:rPr>
              <a:t>In fact,  a recent survey of Canadians found half of those who want children are delaying largely due to cost. </a:t>
            </a:r>
          </a:p>
          <a:p>
            <a:endParaRPr lang="en-CA" sz="1800" b="0" i="0" u="none" strike="noStrike" dirty="0">
              <a:solidFill>
                <a:srgbClr val="000000"/>
              </a:solidFill>
              <a:effectLst/>
              <a:latin typeface="Verdana" panose="020B0604030504040204" pitchFamily="34" charset="0"/>
            </a:endParaRPr>
          </a:p>
          <a:p>
            <a:r>
              <a:rPr lang="en-CA" sz="1800" b="0" i="0" u="none" strike="noStrike" dirty="0">
                <a:solidFill>
                  <a:srgbClr val="000000"/>
                </a:solidFill>
                <a:effectLst/>
                <a:latin typeface="Verdana" panose="020B0604030504040204" pitchFamily="34" charset="0"/>
              </a:rPr>
              <a:t>And a quarter of Canadians decided not to have kids at all because the costs were too daunting.</a:t>
            </a:r>
          </a:p>
          <a:p>
            <a:endParaRPr lang="en-CA" sz="1800" b="0" i="0" u="none" strike="noStrike" dirty="0">
              <a:solidFill>
                <a:srgbClr val="000000"/>
              </a:solidFill>
              <a:effectLst/>
              <a:latin typeface="Verdana" panose="020B0604030504040204" pitchFamily="34" charset="0"/>
            </a:endParaRPr>
          </a:p>
        </p:txBody>
      </p:sp>
      <p:sp>
        <p:nvSpPr>
          <p:cNvPr id="4" name="Slide Number Placeholder 3"/>
          <p:cNvSpPr>
            <a:spLocks noGrp="1"/>
          </p:cNvSpPr>
          <p:nvPr>
            <p:ph type="sldNum" sz="quarter" idx="5"/>
          </p:nvPr>
        </p:nvSpPr>
        <p:spPr/>
        <p:txBody>
          <a:bodyPr/>
          <a:lstStyle/>
          <a:p>
            <a:fld id="{780EE44B-48E7-7046-A6CE-83D7C993825B}" type="slidenum">
              <a:rPr lang="en-US" smtClean="0"/>
              <a:t>9</a:t>
            </a:fld>
            <a:endParaRPr lang="en-US"/>
          </a:p>
        </p:txBody>
      </p:sp>
    </p:spTree>
    <p:extLst>
      <p:ext uri="{BB962C8B-B14F-4D97-AF65-F5344CB8AC3E}">
        <p14:creationId xmlns:p14="http://schemas.microsoft.com/office/powerpoint/2010/main" val="2971763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800" b="0" i="0" u="none" strike="noStrike" dirty="0">
                <a:solidFill>
                  <a:srgbClr val="000000"/>
                </a:solidFill>
                <a:effectLst/>
                <a:latin typeface="Verdana" panose="020B0604030504040204" pitchFamily="34" charset="0"/>
              </a:rPr>
              <a:t>Part of that cost challenge is fertility treatments are not covered by public healthcare. </a:t>
            </a:r>
          </a:p>
          <a:p>
            <a:pPr rtl="0"/>
            <a:endParaRPr lang="en-CA" sz="1800" b="0" i="0" u="none" strike="noStrike" dirty="0">
              <a:solidFill>
                <a:srgbClr val="000000"/>
              </a:solidFill>
              <a:effectLst/>
              <a:latin typeface="Verdana" panose="020B0604030504040204" pitchFamily="34" charset="0"/>
            </a:endParaRPr>
          </a:p>
          <a:p>
            <a:pPr rtl="0"/>
            <a:r>
              <a:rPr lang="en-CA" sz="1800" b="0" i="0" u="none" strike="noStrike" dirty="0">
                <a:solidFill>
                  <a:srgbClr val="000000"/>
                </a:solidFill>
                <a:effectLst/>
                <a:latin typeface="Verdana" panose="020B0604030504040204" pitchFamily="34" charset="0"/>
              </a:rPr>
              <a:t>Here’s a picture of care in Canada. After a decade of lobbying, today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nine provinces provide some type of funding for fertility treatment.  This is a big deal considering just five years ago, only half the provinces provided some type of funding for IVF. </a:t>
            </a:r>
          </a:p>
          <a:p>
            <a:endParaRPr lang="en-US" sz="1800" b="0" i="0" u="none" strike="noStrike" kern="100" dirty="0">
              <a:solidFill>
                <a:srgbClr val="000000"/>
              </a:solidFill>
              <a:effectLst/>
              <a:latin typeface="Aptos" panose="020B0004020202020204" pitchFamily="34" charset="0"/>
              <a:cs typeface="Times New Roman" panose="02020603050405020304" pitchFamily="18" charset="0"/>
            </a:endParaRPr>
          </a:p>
          <a:p>
            <a:r>
              <a:rPr lang="en-CA" sz="1800" b="0" i="0" u="none" strike="noStrike" dirty="0">
                <a:solidFill>
                  <a:srgbClr val="000000"/>
                </a:solidFill>
                <a:effectLst/>
                <a:latin typeface="Verdana" panose="020B0604030504040204" pitchFamily="34" charset="0"/>
              </a:rPr>
              <a:t>But across Canada there are 50 clinics that offer IVF (the most common infertility treatment) And, </a:t>
            </a:r>
            <a:r>
              <a:rPr lang="en-CA" sz="1800" b="0" i="0" u="none" strike="noStrike" dirty="0">
                <a:solidFill>
                  <a:schemeClr val="tx1"/>
                </a:solidFill>
                <a:effectLst/>
                <a:latin typeface="+mn-lt"/>
              </a:rPr>
              <a:t>s</a:t>
            </a:r>
            <a:r>
              <a:rPr lang="en-CA" sz="1800" b="0" i="0" u="none" strike="noStrike" dirty="0">
                <a:solidFill>
                  <a:srgbClr val="000000"/>
                </a:solidFill>
                <a:effectLst/>
                <a:latin typeface="Verdana" panose="020B0604030504040204" pitchFamily="34" charset="0"/>
              </a:rPr>
              <a:t>ome provinces and territories (Yukon, Northwest Territories, Nunavut, Newfoundland, Labrador, and PEI) do not offer any services in province so people must travel to out of province for treatment. Adding to financial and mental stress. </a:t>
            </a:r>
            <a:endParaRPr lang="en-CA" sz="1800" b="0" i="0" u="none" strike="noStrike" kern="1200" dirty="0">
              <a:solidFill>
                <a:srgbClr val="000000"/>
              </a:solidFill>
              <a:effectLst/>
              <a:latin typeface="+mn-lt"/>
              <a:ea typeface="+mn-ea"/>
              <a:cs typeface="+mn-cs"/>
            </a:endParaRPr>
          </a:p>
          <a:p>
            <a:endParaRPr lang="en-CA" sz="1800" b="0" i="0" u="none" strike="noStrike" kern="1200" dirty="0">
              <a:solidFill>
                <a:srgbClr val="000000"/>
              </a:solidFill>
              <a:effectLst/>
              <a:latin typeface="+mn-lt"/>
              <a:ea typeface="+mn-ea"/>
              <a:cs typeface="+mn-cs"/>
            </a:endParaRPr>
          </a:p>
          <a:p>
            <a:r>
              <a:rPr lang="en-CA" sz="1800" b="0" i="0" u="none" strike="noStrike" kern="1200" dirty="0">
                <a:solidFill>
                  <a:srgbClr val="000000"/>
                </a:solidFill>
                <a:effectLst/>
                <a:latin typeface="+mn-lt"/>
                <a:ea typeface="+mn-ea"/>
                <a:cs typeface="+mn-cs"/>
              </a:rPr>
              <a:t>In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provinces where treatment is available, these clinics are typically only in major urban cities so most people still have to plan for travel time and costs as part of this medical treatment.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CA" sz="1800" kern="100" dirty="0">
                <a:effectLst/>
                <a:latin typeface="Aptos" panose="020B0004020202020204" pitchFamily="34" charset="0"/>
                <a:ea typeface="Aptos" panose="020B0004020202020204" pitchFamily="34" charset="0"/>
                <a:cs typeface="Times New Roman" panose="02020603050405020304" pitchFamily="18" charset="0"/>
              </a:rPr>
              <a:t>The good news is public support continues to increase.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In the past year, BC launched a funded program and Ontario and Newfoundland have increased their public funding. </a:t>
            </a:r>
          </a:p>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is where we need more collaboration between private and public payers to support people in Canada.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CA" sz="1800" kern="100" dirty="0">
                <a:effectLst/>
                <a:latin typeface="Aptos" panose="020B0004020202020204" pitchFamily="34" charset="0"/>
                <a:ea typeface="Aptos" panose="020B0004020202020204" pitchFamily="34" charset="0"/>
                <a:cs typeface="Times New Roman" panose="02020603050405020304" pitchFamily="18" charset="0"/>
              </a:rPr>
              <a:t> </a:t>
            </a:r>
          </a:p>
          <a:p>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br>
              <a:rPr lang="en-CA" dirty="0"/>
            </a:br>
            <a:endParaRPr lang="en-US" dirty="0"/>
          </a:p>
        </p:txBody>
      </p:sp>
      <p:sp>
        <p:nvSpPr>
          <p:cNvPr id="4" name="Slide Number Placeholder 3"/>
          <p:cNvSpPr>
            <a:spLocks noGrp="1"/>
          </p:cNvSpPr>
          <p:nvPr>
            <p:ph type="sldNum" sz="quarter" idx="5"/>
          </p:nvPr>
        </p:nvSpPr>
        <p:spPr/>
        <p:txBody>
          <a:bodyPr/>
          <a:lstStyle/>
          <a:p>
            <a:fld id="{780EE44B-48E7-7046-A6CE-83D7C993825B}" type="slidenum">
              <a:rPr lang="en-US" smtClean="0"/>
              <a:t>10</a:t>
            </a:fld>
            <a:endParaRPr lang="en-US"/>
          </a:p>
        </p:txBody>
      </p:sp>
    </p:spTree>
    <p:extLst>
      <p:ext uri="{BB962C8B-B14F-4D97-AF65-F5344CB8AC3E}">
        <p14:creationId xmlns:p14="http://schemas.microsoft.com/office/powerpoint/2010/main" val="322434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6C760-4A67-BA58-9F1D-1DE725B8F4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DB9280-4C97-72EB-2519-D6B8B003C2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C6D226-D6E3-FCE9-96BB-B8F31A1A0706}"/>
              </a:ext>
            </a:extLst>
          </p:cNvPr>
          <p:cNvSpPr>
            <a:spLocks noGrp="1"/>
          </p:cNvSpPr>
          <p:nvPr>
            <p:ph type="dt" sz="half" idx="10"/>
          </p:nvPr>
        </p:nvSpPr>
        <p:spPr/>
        <p:txBody>
          <a:bodyPr/>
          <a:lstStyle/>
          <a:p>
            <a:fld id="{AE1047CB-6A5C-2E4B-96A7-68BB54F979AE}" type="datetimeFigureOut">
              <a:rPr lang="en-US" smtClean="0"/>
              <a:t>4/2/25</a:t>
            </a:fld>
            <a:endParaRPr lang="en-US"/>
          </a:p>
        </p:txBody>
      </p:sp>
      <p:sp>
        <p:nvSpPr>
          <p:cNvPr id="5" name="Footer Placeholder 4">
            <a:extLst>
              <a:ext uri="{FF2B5EF4-FFF2-40B4-BE49-F238E27FC236}">
                <a16:creationId xmlns:a16="http://schemas.microsoft.com/office/drawing/2014/main" id="{5D3FB8CA-1C91-B1D2-7277-50C0BE4D05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7620F6-9D3A-252C-6095-A23F77F2E88B}"/>
              </a:ext>
            </a:extLst>
          </p:cNvPr>
          <p:cNvSpPr>
            <a:spLocks noGrp="1"/>
          </p:cNvSpPr>
          <p:nvPr>
            <p:ph type="sldNum" sz="quarter" idx="12"/>
          </p:nvPr>
        </p:nvSpPr>
        <p:spPr/>
        <p:txBody>
          <a:bodyPr/>
          <a:lstStyle/>
          <a:p>
            <a:fld id="{E1F80998-BB73-6647-8FB6-872EE7E5741D}" type="slidenum">
              <a:rPr lang="en-US" smtClean="0"/>
              <a:t>‹#›</a:t>
            </a:fld>
            <a:endParaRPr lang="en-US"/>
          </a:p>
        </p:txBody>
      </p:sp>
    </p:spTree>
    <p:extLst>
      <p:ext uri="{BB962C8B-B14F-4D97-AF65-F5344CB8AC3E}">
        <p14:creationId xmlns:p14="http://schemas.microsoft.com/office/powerpoint/2010/main" val="1346249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A1BE4-19B0-4256-B42C-7E90C8F1FA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03CCEE-C8F5-3920-CDB5-14C146B89C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F8ACD7-D344-46A9-E8EF-234793CCA42B}"/>
              </a:ext>
            </a:extLst>
          </p:cNvPr>
          <p:cNvSpPr>
            <a:spLocks noGrp="1"/>
          </p:cNvSpPr>
          <p:nvPr>
            <p:ph type="dt" sz="half" idx="10"/>
          </p:nvPr>
        </p:nvSpPr>
        <p:spPr/>
        <p:txBody>
          <a:bodyPr/>
          <a:lstStyle/>
          <a:p>
            <a:fld id="{AE1047CB-6A5C-2E4B-96A7-68BB54F979AE}" type="datetimeFigureOut">
              <a:rPr lang="en-US" smtClean="0"/>
              <a:t>4/2/25</a:t>
            </a:fld>
            <a:endParaRPr lang="en-US"/>
          </a:p>
        </p:txBody>
      </p:sp>
      <p:sp>
        <p:nvSpPr>
          <p:cNvPr id="5" name="Footer Placeholder 4">
            <a:extLst>
              <a:ext uri="{FF2B5EF4-FFF2-40B4-BE49-F238E27FC236}">
                <a16:creationId xmlns:a16="http://schemas.microsoft.com/office/drawing/2014/main" id="{4E5A1780-1EA3-9605-A1C2-D36ED2A98A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A4D27C-6D5F-5E3F-60FF-AC00D8978452}"/>
              </a:ext>
            </a:extLst>
          </p:cNvPr>
          <p:cNvSpPr>
            <a:spLocks noGrp="1"/>
          </p:cNvSpPr>
          <p:nvPr>
            <p:ph type="sldNum" sz="quarter" idx="12"/>
          </p:nvPr>
        </p:nvSpPr>
        <p:spPr/>
        <p:txBody>
          <a:bodyPr/>
          <a:lstStyle/>
          <a:p>
            <a:fld id="{E1F80998-BB73-6647-8FB6-872EE7E5741D}" type="slidenum">
              <a:rPr lang="en-US" smtClean="0"/>
              <a:t>‹#›</a:t>
            </a:fld>
            <a:endParaRPr lang="en-US"/>
          </a:p>
        </p:txBody>
      </p:sp>
    </p:spTree>
    <p:extLst>
      <p:ext uri="{BB962C8B-B14F-4D97-AF65-F5344CB8AC3E}">
        <p14:creationId xmlns:p14="http://schemas.microsoft.com/office/powerpoint/2010/main" val="3485035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4E2909-A19F-8B57-6170-C4656ECFA5C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BF5D56-0254-0728-A42D-C2D2FBCCE30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A0377D-89AC-BFD4-572E-E6812C0EFA1A}"/>
              </a:ext>
            </a:extLst>
          </p:cNvPr>
          <p:cNvSpPr>
            <a:spLocks noGrp="1"/>
          </p:cNvSpPr>
          <p:nvPr>
            <p:ph type="dt" sz="half" idx="10"/>
          </p:nvPr>
        </p:nvSpPr>
        <p:spPr/>
        <p:txBody>
          <a:bodyPr/>
          <a:lstStyle/>
          <a:p>
            <a:fld id="{AE1047CB-6A5C-2E4B-96A7-68BB54F979AE}" type="datetimeFigureOut">
              <a:rPr lang="en-US" smtClean="0"/>
              <a:t>4/2/25</a:t>
            </a:fld>
            <a:endParaRPr lang="en-US"/>
          </a:p>
        </p:txBody>
      </p:sp>
      <p:sp>
        <p:nvSpPr>
          <p:cNvPr id="5" name="Footer Placeholder 4">
            <a:extLst>
              <a:ext uri="{FF2B5EF4-FFF2-40B4-BE49-F238E27FC236}">
                <a16:creationId xmlns:a16="http://schemas.microsoft.com/office/drawing/2014/main" id="{0C92D24A-6898-DADA-AEAD-21D19E84E0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A77667-85F3-A332-C992-C0AA6DA42A2B}"/>
              </a:ext>
            </a:extLst>
          </p:cNvPr>
          <p:cNvSpPr>
            <a:spLocks noGrp="1"/>
          </p:cNvSpPr>
          <p:nvPr>
            <p:ph type="sldNum" sz="quarter" idx="12"/>
          </p:nvPr>
        </p:nvSpPr>
        <p:spPr/>
        <p:txBody>
          <a:bodyPr/>
          <a:lstStyle/>
          <a:p>
            <a:fld id="{E1F80998-BB73-6647-8FB6-872EE7E5741D}" type="slidenum">
              <a:rPr lang="en-US" smtClean="0"/>
              <a:t>‹#›</a:t>
            </a:fld>
            <a:endParaRPr lang="en-US"/>
          </a:p>
        </p:txBody>
      </p:sp>
    </p:spTree>
    <p:extLst>
      <p:ext uri="{BB962C8B-B14F-4D97-AF65-F5344CB8AC3E}">
        <p14:creationId xmlns:p14="http://schemas.microsoft.com/office/powerpoint/2010/main" val="478498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CCE11-C43F-0B0D-48CD-1E553FD823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83CCB6-879E-7B2F-31D4-9BEA559DF4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BBC548-AB52-CB41-CE0C-A651A0557A66}"/>
              </a:ext>
            </a:extLst>
          </p:cNvPr>
          <p:cNvSpPr>
            <a:spLocks noGrp="1"/>
          </p:cNvSpPr>
          <p:nvPr>
            <p:ph type="dt" sz="half" idx="10"/>
          </p:nvPr>
        </p:nvSpPr>
        <p:spPr/>
        <p:txBody>
          <a:bodyPr/>
          <a:lstStyle/>
          <a:p>
            <a:fld id="{AE1047CB-6A5C-2E4B-96A7-68BB54F979AE}" type="datetimeFigureOut">
              <a:rPr lang="en-US" smtClean="0"/>
              <a:t>4/2/25</a:t>
            </a:fld>
            <a:endParaRPr lang="en-US"/>
          </a:p>
        </p:txBody>
      </p:sp>
      <p:sp>
        <p:nvSpPr>
          <p:cNvPr id="5" name="Footer Placeholder 4">
            <a:extLst>
              <a:ext uri="{FF2B5EF4-FFF2-40B4-BE49-F238E27FC236}">
                <a16:creationId xmlns:a16="http://schemas.microsoft.com/office/drawing/2014/main" id="{9ED4A306-2D12-4816-C88C-6C6C668B14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89D34B-BFDB-0EF0-764E-56A730B10DE3}"/>
              </a:ext>
            </a:extLst>
          </p:cNvPr>
          <p:cNvSpPr>
            <a:spLocks noGrp="1"/>
          </p:cNvSpPr>
          <p:nvPr>
            <p:ph type="sldNum" sz="quarter" idx="12"/>
          </p:nvPr>
        </p:nvSpPr>
        <p:spPr/>
        <p:txBody>
          <a:bodyPr/>
          <a:lstStyle/>
          <a:p>
            <a:fld id="{E1F80998-BB73-6647-8FB6-872EE7E5741D}" type="slidenum">
              <a:rPr lang="en-US" smtClean="0"/>
              <a:t>‹#›</a:t>
            </a:fld>
            <a:endParaRPr lang="en-US"/>
          </a:p>
        </p:txBody>
      </p:sp>
    </p:spTree>
    <p:extLst>
      <p:ext uri="{BB962C8B-B14F-4D97-AF65-F5344CB8AC3E}">
        <p14:creationId xmlns:p14="http://schemas.microsoft.com/office/powerpoint/2010/main" val="3450584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44FD3-29AE-2477-0F18-35A90A2610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C9FC9C-36DD-98DF-848D-2C806E29EFE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2818AF-5160-2FA3-72B9-2401999A23C1}"/>
              </a:ext>
            </a:extLst>
          </p:cNvPr>
          <p:cNvSpPr>
            <a:spLocks noGrp="1"/>
          </p:cNvSpPr>
          <p:nvPr>
            <p:ph type="dt" sz="half" idx="10"/>
          </p:nvPr>
        </p:nvSpPr>
        <p:spPr/>
        <p:txBody>
          <a:bodyPr/>
          <a:lstStyle/>
          <a:p>
            <a:fld id="{AE1047CB-6A5C-2E4B-96A7-68BB54F979AE}" type="datetimeFigureOut">
              <a:rPr lang="en-US" smtClean="0"/>
              <a:t>4/2/25</a:t>
            </a:fld>
            <a:endParaRPr lang="en-US"/>
          </a:p>
        </p:txBody>
      </p:sp>
      <p:sp>
        <p:nvSpPr>
          <p:cNvPr id="5" name="Footer Placeholder 4">
            <a:extLst>
              <a:ext uri="{FF2B5EF4-FFF2-40B4-BE49-F238E27FC236}">
                <a16:creationId xmlns:a16="http://schemas.microsoft.com/office/drawing/2014/main" id="{457510CE-C4EA-8A39-5F1D-ED350D12DF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D8D1A6-C60C-8D4A-5420-FCE2FD7F939C}"/>
              </a:ext>
            </a:extLst>
          </p:cNvPr>
          <p:cNvSpPr>
            <a:spLocks noGrp="1"/>
          </p:cNvSpPr>
          <p:nvPr>
            <p:ph type="sldNum" sz="quarter" idx="12"/>
          </p:nvPr>
        </p:nvSpPr>
        <p:spPr/>
        <p:txBody>
          <a:bodyPr/>
          <a:lstStyle/>
          <a:p>
            <a:fld id="{E1F80998-BB73-6647-8FB6-872EE7E5741D}" type="slidenum">
              <a:rPr lang="en-US" smtClean="0"/>
              <a:t>‹#›</a:t>
            </a:fld>
            <a:endParaRPr lang="en-US"/>
          </a:p>
        </p:txBody>
      </p:sp>
    </p:spTree>
    <p:extLst>
      <p:ext uri="{BB962C8B-B14F-4D97-AF65-F5344CB8AC3E}">
        <p14:creationId xmlns:p14="http://schemas.microsoft.com/office/powerpoint/2010/main" val="2210414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8E781-E802-076E-834D-A03302ABEF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5F832D-C268-4132-6CFD-B216678E62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BEEB1F-DAD5-FBD8-C946-A45E9808F7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C36B2D-568F-5F6A-1170-6A7727E94798}"/>
              </a:ext>
            </a:extLst>
          </p:cNvPr>
          <p:cNvSpPr>
            <a:spLocks noGrp="1"/>
          </p:cNvSpPr>
          <p:nvPr>
            <p:ph type="dt" sz="half" idx="10"/>
          </p:nvPr>
        </p:nvSpPr>
        <p:spPr/>
        <p:txBody>
          <a:bodyPr/>
          <a:lstStyle/>
          <a:p>
            <a:fld id="{AE1047CB-6A5C-2E4B-96A7-68BB54F979AE}" type="datetimeFigureOut">
              <a:rPr lang="en-US" smtClean="0"/>
              <a:t>4/2/25</a:t>
            </a:fld>
            <a:endParaRPr lang="en-US"/>
          </a:p>
        </p:txBody>
      </p:sp>
      <p:sp>
        <p:nvSpPr>
          <p:cNvPr id="6" name="Footer Placeholder 5">
            <a:extLst>
              <a:ext uri="{FF2B5EF4-FFF2-40B4-BE49-F238E27FC236}">
                <a16:creationId xmlns:a16="http://schemas.microsoft.com/office/drawing/2014/main" id="{3252601D-792F-A855-F558-9831B09858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A6BA5F-4E78-4FB3-58F2-06C3DA6BA391}"/>
              </a:ext>
            </a:extLst>
          </p:cNvPr>
          <p:cNvSpPr>
            <a:spLocks noGrp="1"/>
          </p:cNvSpPr>
          <p:nvPr>
            <p:ph type="sldNum" sz="quarter" idx="12"/>
          </p:nvPr>
        </p:nvSpPr>
        <p:spPr/>
        <p:txBody>
          <a:bodyPr/>
          <a:lstStyle/>
          <a:p>
            <a:fld id="{E1F80998-BB73-6647-8FB6-872EE7E5741D}" type="slidenum">
              <a:rPr lang="en-US" smtClean="0"/>
              <a:t>‹#›</a:t>
            </a:fld>
            <a:endParaRPr lang="en-US"/>
          </a:p>
        </p:txBody>
      </p:sp>
    </p:spTree>
    <p:extLst>
      <p:ext uri="{BB962C8B-B14F-4D97-AF65-F5344CB8AC3E}">
        <p14:creationId xmlns:p14="http://schemas.microsoft.com/office/powerpoint/2010/main" val="3581957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A8921-5E37-5E01-2659-C5F34358F93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BD8450-07E7-EF3A-D2D9-E01EF4468C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6E38E9-7BE1-74B9-CF5A-7F8C22E2D4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BFBD82-FFF8-406F-91AE-BF9CFFDEB3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CDE0C6-C659-2850-F928-854838FD6E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58CBCA-643A-F800-7EF4-C3F453780318}"/>
              </a:ext>
            </a:extLst>
          </p:cNvPr>
          <p:cNvSpPr>
            <a:spLocks noGrp="1"/>
          </p:cNvSpPr>
          <p:nvPr>
            <p:ph type="dt" sz="half" idx="10"/>
          </p:nvPr>
        </p:nvSpPr>
        <p:spPr/>
        <p:txBody>
          <a:bodyPr/>
          <a:lstStyle/>
          <a:p>
            <a:fld id="{AE1047CB-6A5C-2E4B-96A7-68BB54F979AE}" type="datetimeFigureOut">
              <a:rPr lang="en-US" smtClean="0"/>
              <a:t>4/2/25</a:t>
            </a:fld>
            <a:endParaRPr lang="en-US"/>
          </a:p>
        </p:txBody>
      </p:sp>
      <p:sp>
        <p:nvSpPr>
          <p:cNvPr id="8" name="Footer Placeholder 7">
            <a:extLst>
              <a:ext uri="{FF2B5EF4-FFF2-40B4-BE49-F238E27FC236}">
                <a16:creationId xmlns:a16="http://schemas.microsoft.com/office/drawing/2014/main" id="{D48BAA80-726F-19CB-30A3-B596F71DB8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A44592-F772-3302-415D-89C9A92D05BB}"/>
              </a:ext>
            </a:extLst>
          </p:cNvPr>
          <p:cNvSpPr>
            <a:spLocks noGrp="1"/>
          </p:cNvSpPr>
          <p:nvPr>
            <p:ph type="sldNum" sz="quarter" idx="12"/>
          </p:nvPr>
        </p:nvSpPr>
        <p:spPr/>
        <p:txBody>
          <a:bodyPr/>
          <a:lstStyle/>
          <a:p>
            <a:fld id="{E1F80998-BB73-6647-8FB6-872EE7E5741D}" type="slidenum">
              <a:rPr lang="en-US" smtClean="0"/>
              <a:t>‹#›</a:t>
            </a:fld>
            <a:endParaRPr lang="en-US"/>
          </a:p>
        </p:txBody>
      </p:sp>
    </p:spTree>
    <p:extLst>
      <p:ext uri="{BB962C8B-B14F-4D97-AF65-F5344CB8AC3E}">
        <p14:creationId xmlns:p14="http://schemas.microsoft.com/office/powerpoint/2010/main" val="2652554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CF582-6C44-5F65-48E6-7761F95A7C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16B0B4-0752-0AE8-B0B8-B9EF5ECCEA9D}"/>
              </a:ext>
            </a:extLst>
          </p:cNvPr>
          <p:cNvSpPr>
            <a:spLocks noGrp="1"/>
          </p:cNvSpPr>
          <p:nvPr>
            <p:ph type="dt" sz="half" idx="10"/>
          </p:nvPr>
        </p:nvSpPr>
        <p:spPr/>
        <p:txBody>
          <a:bodyPr/>
          <a:lstStyle/>
          <a:p>
            <a:fld id="{AE1047CB-6A5C-2E4B-96A7-68BB54F979AE}" type="datetimeFigureOut">
              <a:rPr lang="en-US" smtClean="0"/>
              <a:t>4/2/25</a:t>
            </a:fld>
            <a:endParaRPr lang="en-US"/>
          </a:p>
        </p:txBody>
      </p:sp>
      <p:sp>
        <p:nvSpPr>
          <p:cNvPr id="4" name="Footer Placeholder 3">
            <a:extLst>
              <a:ext uri="{FF2B5EF4-FFF2-40B4-BE49-F238E27FC236}">
                <a16:creationId xmlns:a16="http://schemas.microsoft.com/office/drawing/2014/main" id="{AC081B82-A4B6-BBD4-EB37-8A68C4370E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5328A0-B0A1-6EF6-1975-136F4E2AF2E0}"/>
              </a:ext>
            </a:extLst>
          </p:cNvPr>
          <p:cNvSpPr>
            <a:spLocks noGrp="1"/>
          </p:cNvSpPr>
          <p:nvPr>
            <p:ph type="sldNum" sz="quarter" idx="12"/>
          </p:nvPr>
        </p:nvSpPr>
        <p:spPr/>
        <p:txBody>
          <a:bodyPr/>
          <a:lstStyle/>
          <a:p>
            <a:fld id="{E1F80998-BB73-6647-8FB6-872EE7E5741D}" type="slidenum">
              <a:rPr lang="en-US" smtClean="0"/>
              <a:t>‹#›</a:t>
            </a:fld>
            <a:endParaRPr lang="en-US"/>
          </a:p>
        </p:txBody>
      </p:sp>
    </p:spTree>
    <p:extLst>
      <p:ext uri="{BB962C8B-B14F-4D97-AF65-F5344CB8AC3E}">
        <p14:creationId xmlns:p14="http://schemas.microsoft.com/office/powerpoint/2010/main" val="4207488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974869-790B-4A78-75F3-47AA03A23773}"/>
              </a:ext>
            </a:extLst>
          </p:cNvPr>
          <p:cNvSpPr>
            <a:spLocks noGrp="1"/>
          </p:cNvSpPr>
          <p:nvPr>
            <p:ph type="dt" sz="half" idx="10"/>
          </p:nvPr>
        </p:nvSpPr>
        <p:spPr/>
        <p:txBody>
          <a:bodyPr/>
          <a:lstStyle/>
          <a:p>
            <a:fld id="{AE1047CB-6A5C-2E4B-96A7-68BB54F979AE}" type="datetimeFigureOut">
              <a:rPr lang="en-US" smtClean="0"/>
              <a:t>4/2/25</a:t>
            </a:fld>
            <a:endParaRPr lang="en-US"/>
          </a:p>
        </p:txBody>
      </p:sp>
      <p:sp>
        <p:nvSpPr>
          <p:cNvPr id="3" name="Footer Placeholder 2">
            <a:extLst>
              <a:ext uri="{FF2B5EF4-FFF2-40B4-BE49-F238E27FC236}">
                <a16:creationId xmlns:a16="http://schemas.microsoft.com/office/drawing/2014/main" id="{3CE78C3E-AA92-8357-97D4-41685B4ED2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F6F926-FB49-3FFF-236D-47643BF2648C}"/>
              </a:ext>
            </a:extLst>
          </p:cNvPr>
          <p:cNvSpPr>
            <a:spLocks noGrp="1"/>
          </p:cNvSpPr>
          <p:nvPr>
            <p:ph type="sldNum" sz="quarter" idx="12"/>
          </p:nvPr>
        </p:nvSpPr>
        <p:spPr/>
        <p:txBody>
          <a:bodyPr/>
          <a:lstStyle/>
          <a:p>
            <a:fld id="{E1F80998-BB73-6647-8FB6-872EE7E5741D}" type="slidenum">
              <a:rPr lang="en-US" smtClean="0"/>
              <a:t>‹#›</a:t>
            </a:fld>
            <a:endParaRPr lang="en-US"/>
          </a:p>
        </p:txBody>
      </p:sp>
    </p:spTree>
    <p:extLst>
      <p:ext uri="{BB962C8B-B14F-4D97-AF65-F5344CB8AC3E}">
        <p14:creationId xmlns:p14="http://schemas.microsoft.com/office/powerpoint/2010/main" val="2399971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001F0-42D9-C37E-C6CC-39584EE8B8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2A1BB0-1127-E367-E2C2-AE75CF8B3A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65E176-B0F4-34FF-633C-8AC374001D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301C35-6664-2E41-8CE4-86462CC3A4CF}"/>
              </a:ext>
            </a:extLst>
          </p:cNvPr>
          <p:cNvSpPr>
            <a:spLocks noGrp="1"/>
          </p:cNvSpPr>
          <p:nvPr>
            <p:ph type="dt" sz="half" idx="10"/>
          </p:nvPr>
        </p:nvSpPr>
        <p:spPr/>
        <p:txBody>
          <a:bodyPr/>
          <a:lstStyle/>
          <a:p>
            <a:fld id="{AE1047CB-6A5C-2E4B-96A7-68BB54F979AE}" type="datetimeFigureOut">
              <a:rPr lang="en-US" smtClean="0"/>
              <a:t>4/2/25</a:t>
            </a:fld>
            <a:endParaRPr lang="en-US"/>
          </a:p>
        </p:txBody>
      </p:sp>
      <p:sp>
        <p:nvSpPr>
          <p:cNvPr id="6" name="Footer Placeholder 5">
            <a:extLst>
              <a:ext uri="{FF2B5EF4-FFF2-40B4-BE49-F238E27FC236}">
                <a16:creationId xmlns:a16="http://schemas.microsoft.com/office/drawing/2014/main" id="{42F6A8A3-31A3-6E44-D3CC-1D460DAF43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C20B6D-1CE3-3F38-554D-FD03AEB60DA6}"/>
              </a:ext>
            </a:extLst>
          </p:cNvPr>
          <p:cNvSpPr>
            <a:spLocks noGrp="1"/>
          </p:cNvSpPr>
          <p:nvPr>
            <p:ph type="sldNum" sz="quarter" idx="12"/>
          </p:nvPr>
        </p:nvSpPr>
        <p:spPr/>
        <p:txBody>
          <a:bodyPr/>
          <a:lstStyle/>
          <a:p>
            <a:fld id="{E1F80998-BB73-6647-8FB6-872EE7E5741D}" type="slidenum">
              <a:rPr lang="en-US" smtClean="0"/>
              <a:t>‹#›</a:t>
            </a:fld>
            <a:endParaRPr lang="en-US"/>
          </a:p>
        </p:txBody>
      </p:sp>
    </p:spTree>
    <p:extLst>
      <p:ext uri="{BB962C8B-B14F-4D97-AF65-F5344CB8AC3E}">
        <p14:creationId xmlns:p14="http://schemas.microsoft.com/office/powerpoint/2010/main" val="4063279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14B57-3E52-2978-7D9E-DAE3E26099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C82C10-C655-62FA-7CC9-F3AEF1676E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4A085F-CE6A-D3B2-FF5C-12865F6E3A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0F963B-3CAB-A323-FE63-42693C8E75A3}"/>
              </a:ext>
            </a:extLst>
          </p:cNvPr>
          <p:cNvSpPr>
            <a:spLocks noGrp="1"/>
          </p:cNvSpPr>
          <p:nvPr>
            <p:ph type="dt" sz="half" idx="10"/>
          </p:nvPr>
        </p:nvSpPr>
        <p:spPr/>
        <p:txBody>
          <a:bodyPr/>
          <a:lstStyle/>
          <a:p>
            <a:fld id="{AE1047CB-6A5C-2E4B-96A7-68BB54F979AE}" type="datetimeFigureOut">
              <a:rPr lang="en-US" smtClean="0"/>
              <a:t>4/2/25</a:t>
            </a:fld>
            <a:endParaRPr lang="en-US"/>
          </a:p>
        </p:txBody>
      </p:sp>
      <p:sp>
        <p:nvSpPr>
          <p:cNvPr id="6" name="Footer Placeholder 5">
            <a:extLst>
              <a:ext uri="{FF2B5EF4-FFF2-40B4-BE49-F238E27FC236}">
                <a16:creationId xmlns:a16="http://schemas.microsoft.com/office/drawing/2014/main" id="{F607B1C6-2093-CA37-D0BD-08F161C14F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0B56AE-6ED6-B725-AB6A-8AE4B286502F}"/>
              </a:ext>
            </a:extLst>
          </p:cNvPr>
          <p:cNvSpPr>
            <a:spLocks noGrp="1"/>
          </p:cNvSpPr>
          <p:nvPr>
            <p:ph type="sldNum" sz="quarter" idx="12"/>
          </p:nvPr>
        </p:nvSpPr>
        <p:spPr/>
        <p:txBody>
          <a:bodyPr/>
          <a:lstStyle/>
          <a:p>
            <a:fld id="{E1F80998-BB73-6647-8FB6-872EE7E5741D}" type="slidenum">
              <a:rPr lang="en-US" smtClean="0"/>
              <a:t>‹#›</a:t>
            </a:fld>
            <a:endParaRPr lang="en-US"/>
          </a:p>
        </p:txBody>
      </p:sp>
    </p:spTree>
    <p:extLst>
      <p:ext uri="{BB962C8B-B14F-4D97-AF65-F5344CB8AC3E}">
        <p14:creationId xmlns:p14="http://schemas.microsoft.com/office/powerpoint/2010/main" val="4230177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710E6D-7EE1-0E4F-5C88-0EB6177F6C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62E13FB-CA48-6DDD-1ED0-EE7B0A3DAD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FF9837-762F-D151-C948-4029AF9598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E1047CB-6A5C-2E4B-96A7-68BB54F979AE}" type="datetimeFigureOut">
              <a:rPr lang="en-US" smtClean="0"/>
              <a:t>4/2/25</a:t>
            </a:fld>
            <a:endParaRPr lang="en-US"/>
          </a:p>
        </p:txBody>
      </p:sp>
      <p:sp>
        <p:nvSpPr>
          <p:cNvPr id="5" name="Footer Placeholder 4">
            <a:extLst>
              <a:ext uri="{FF2B5EF4-FFF2-40B4-BE49-F238E27FC236}">
                <a16:creationId xmlns:a16="http://schemas.microsoft.com/office/drawing/2014/main" id="{32A7B59E-5AA9-4797-30E7-867251E45A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6A1A65D-57A2-24DC-96A8-4169ABF138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1F80998-BB73-6647-8FB6-872EE7E5741D}" type="slidenum">
              <a:rPr lang="en-US" smtClean="0"/>
              <a:t>‹#›</a:t>
            </a:fld>
            <a:endParaRPr lang="en-US"/>
          </a:p>
        </p:txBody>
      </p:sp>
    </p:spTree>
    <p:extLst>
      <p:ext uri="{BB962C8B-B14F-4D97-AF65-F5344CB8AC3E}">
        <p14:creationId xmlns:p14="http://schemas.microsoft.com/office/powerpoint/2010/main" val="183539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1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0.jp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1.jp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2.jp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73A17"/>
        </a:solidFill>
        <a:effectLst/>
      </p:bgPr>
    </p:bg>
    <p:spTree>
      <p:nvGrpSpPr>
        <p:cNvPr id="1" name="">
          <a:extLst>
            <a:ext uri="{FF2B5EF4-FFF2-40B4-BE49-F238E27FC236}">
              <a16:creationId xmlns:a16="http://schemas.microsoft.com/office/drawing/2014/main" id="{685BB695-AA1A-7870-51B9-3BA118E464D6}"/>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8780165-CFF4-580F-9918-CC4505CA2031}"/>
              </a:ext>
            </a:extLst>
          </p:cNvPr>
          <p:cNvSpPr/>
          <p:nvPr/>
        </p:nvSpPr>
        <p:spPr>
          <a:xfrm>
            <a:off x="6374295" y="0"/>
            <a:ext cx="5814093" cy="6858000"/>
          </a:xfrm>
          <a:prstGeom prst="rect">
            <a:avLst/>
          </a:prstGeom>
          <a:solidFill>
            <a:srgbClr val="F3E6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hand holding a pregnancy test&#10;&#10;AI-generated content may be incorrect.">
            <a:extLst>
              <a:ext uri="{FF2B5EF4-FFF2-40B4-BE49-F238E27FC236}">
                <a16:creationId xmlns:a16="http://schemas.microsoft.com/office/drawing/2014/main" id="{F975AF03-9E4B-2F6A-DECD-C7E3D6244383}"/>
              </a:ext>
            </a:extLst>
          </p:cNvPr>
          <p:cNvPicPr>
            <a:picLocks noChangeAspect="1"/>
          </p:cNvPicPr>
          <p:nvPr/>
        </p:nvPicPr>
        <p:blipFill>
          <a:blip r:embed="rId2"/>
          <a:stretch>
            <a:fillRect/>
          </a:stretch>
        </p:blipFill>
        <p:spPr>
          <a:xfrm>
            <a:off x="6095326" y="533400"/>
            <a:ext cx="6093063" cy="6324600"/>
          </a:xfrm>
          <a:prstGeom prst="rect">
            <a:avLst/>
          </a:prstGeom>
        </p:spPr>
      </p:pic>
      <p:sp>
        <p:nvSpPr>
          <p:cNvPr id="9" name="TextBox 8">
            <a:extLst>
              <a:ext uri="{FF2B5EF4-FFF2-40B4-BE49-F238E27FC236}">
                <a16:creationId xmlns:a16="http://schemas.microsoft.com/office/drawing/2014/main" id="{5F16961A-FFF2-02AB-04E3-2F9D46D4B114}"/>
              </a:ext>
            </a:extLst>
          </p:cNvPr>
          <p:cNvSpPr txBox="1"/>
          <p:nvPr/>
        </p:nvSpPr>
        <p:spPr>
          <a:xfrm>
            <a:off x="442874" y="1039869"/>
            <a:ext cx="5592166" cy="1754326"/>
          </a:xfrm>
          <a:prstGeom prst="rect">
            <a:avLst/>
          </a:prstGeom>
          <a:noFill/>
        </p:spPr>
        <p:txBody>
          <a:bodyPr wrap="square" rtlCol="0">
            <a:spAutoFit/>
          </a:bodyPr>
          <a:lstStyle/>
          <a:p>
            <a:r>
              <a:rPr lang="en-US" sz="5400" b="1" dirty="0">
                <a:solidFill>
                  <a:schemeClr val="bg1"/>
                </a:solidFill>
                <a:latin typeface="Oswald" pitchFamily="2" charset="77"/>
              </a:rPr>
              <a:t>WHY FERTILITY</a:t>
            </a:r>
          </a:p>
          <a:p>
            <a:r>
              <a:rPr lang="en-US" sz="5400" b="1" dirty="0">
                <a:solidFill>
                  <a:schemeClr val="bg1"/>
                </a:solidFill>
                <a:latin typeface="Oswald" pitchFamily="2" charset="77"/>
              </a:rPr>
              <a:t>BENEFITS MATTERS</a:t>
            </a:r>
          </a:p>
        </p:txBody>
      </p:sp>
      <p:sp>
        <p:nvSpPr>
          <p:cNvPr id="10" name="TextBox 9">
            <a:extLst>
              <a:ext uri="{FF2B5EF4-FFF2-40B4-BE49-F238E27FC236}">
                <a16:creationId xmlns:a16="http://schemas.microsoft.com/office/drawing/2014/main" id="{6777254B-F171-387E-FB25-27E681C98667}"/>
              </a:ext>
            </a:extLst>
          </p:cNvPr>
          <p:cNvSpPr txBox="1"/>
          <p:nvPr/>
        </p:nvSpPr>
        <p:spPr>
          <a:xfrm>
            <a:off x="442874" y="3074409"/>
            <a:ext cx="5592166" cy="553998"/>
          </a:xfrm>
          <a:prstGeom prst="rect">
            <a:avLst/>
          </a:prstGeom>
          <a:noFill/>
        </p:spPr>
        <p:txBody>
          <a:bodyPr wrap="square" rtlCol="0">
            <a:spAutoFit/>
          </a:bodyPr>
          <a:lstStyle/>
          <a:p>
            <a:r>
              <a:rPr lang="en-US" sz="3000" dirty="0">
                <a:solidFill>
                  <a:schemeClr val="bg1"/>
                </a:solidFill>
                <a:latin typeface="Nunito Sans Normal" pitchFamily="2" charset="77"/>
              </a:rPr>
              <a:t>A benefits advisor toolkit</a:t>
            </a:r>
          </a:p>
        </p:txBody>
      </p:sp>
      <p:sp>
        <p:nvSpPr>
          <p:cNvPr id="11" name="TextBox 10">
            <a:extLst>
              <a:ext uri="{FF2B5EF4-FFF2-40B4-BE49-F238E27FC236}">
                <a16:creationId xmlns:a16="http://schemas.microsoft.com/office/drawing/2014/main" id="{65A301A1-BC37-5CAD-3AAD-92FA5C36A404}"/>
              </a:ext>
            </a:extLst>
          </p:cNvPr>
          <p:cNvSpPr txBox="1"/>
          <p:nvPr/>
        </p:nvSpPr>
        <p:spPr>
          <a:xfrm>
            <a:off x="442874" y="3584949"/>
            <a:ext cx="5592166" cy="477054"/>
          </a:xfrm>
          <a:prstGeom prst="rect">
            <a:avLst/>
          </a:prstGeom>
          <a:noFill/>
        </p:spPr>
        <p:txBody>
          <a:bodyPr wrap="square" rtlCol="0">
            <a:spAutoFit/>
          </a:bodyPr>
          <a:lstStyle/>
          <a:p>
            <a:r>
              <a:rPr lang="en-US" sz="2500" dirty="0">
                <a:solidFill>
                  <a:srgbClr val="FFC734"/>
                </a:solidFill>
                <a:latin typeface="Times New Roman" panose="02020603050405020304" pitchFamily="18" charset="0"/>
                <a:cs typeface="Times New Roman" panose="02020603050405020304" pitchFamily="18" charset="0"/>
              </a:rPr>
              <a:t>April</a:t>
            </a:r>
            <a:r>
              <a:rPr lang="en-US" sz="2500" b="1" i="1" dirty="0">
                <a:solidFill>
                  <a:srgbClr val="FFC734"/>
                </a:solidFill>
                <a:latin typeface="Times New Roman" panose="02020603050405020304" pitchFamily="18" charset="0"/>
                <a:cs typeface="Times New Roman" panose="02020603050405020304" pitchFamily="18" charset="0"/>
              </a:rPr>
              <a:t> </a:t>
            </a:r>
            <a:r>
              <a:rPr lang="en-US" sz="2500" i="1" dirty="0">
                <a:solidFill>
                  <a:srgbClr val="FFC734"/>
                </a:solidFill>
                <a:latin typeface="Times New Roman" panose="02020603050405020304" pitchFamily="18" charset="0"/>
                <a:cs typeface="Times New Roman" panose="02020603050405020304" pitchFamily="18" charset="0"/>
              </a:rPr>
              <a:t>2025</a:t>
            </a:r>
          </a:p>
        </p:txBody>
      </p:sp>
      <p:pic>
        <p:nvPicPr>
          <p:cNvPr id="13" name="Picture 12" descr="A yellow and black logo&#10;&#10;AI-generated content may be incorrect.">
            <a:extLst>
              <a:ext uri="{FF2B5EF4-FFF2-40B4-BE49-F238E27FC236}">
                <a16:creationId xmlns:a16="http://schemas.microsoft.com/office/drawing/2014/main" id="{99DC838D-66D9-7033-F3CB-38F343AEED03}"/>
              </a:ext>
            </a:extLst>
          </p:cNvPr>
          <p:cNvPicPr>
            <a:picLocks noChangeAspect="1"/>
          </p:cNvPicPr>
          <p:nvPr/>
        </p:nvPicPr>
        <p:blipFill>
          <a:blip r:embed="rId3"/>
          <a:stretch>
            <a:fillRect/>
          </a:stretch>
        </p:blipFill>
        <p:spPr>
          <a:xfrm>
            <a:off x="544604" y="5925940"/>
            <a:ext cx="929640" cy="301203"/>
          </a:xfrm>
          <a:prstGeom prst="rect">
            <a:avLst/>
          </a:prstGeom>
        </p:spPr>
      </p:pic>
      <p:sp>
        <p:nvSpPr>
          <p:cNvPr id="14" name="TextBox 13">
            <a:extLst>
              <a:ext uri="{FF2B5EF4-FFF2-40B4-BE49-F238E27FC236}">
                <a16:creationId xmlns:a16="http://schemas.microsoft.com/office/drawing/2014/main" id="{E530B501-5DA7-CF62-0BDE-A7C21FD3951A}"/>
              </a:ext>
            </a:extLst>
          </p:cNvPr>
          <p:cNvSpPr txBox="1"/>
          <p:nvPr/>
        </p:nvSpPr>
        <p:spPr>
          <a:xfrm>
            <a:off x="442874" y="6462022"/>
            <a:ext cx="5104486" cy="200055"/>
          </a:xfrm>
          <a:prstGeom prst="rect">
            <a:avLst/>
          </a:prstGeom>
          <a:noFill/>
        </p:spPr>
        <p:txBody>
          <a:bodyPr wrap="square" rtlCol="0">
            <a:spAutoFit/>
          </a:bodyPr>
          <a:lstStyle/>
          <a:p>
            <a:r>
              <a:rPr lang="en-US" sz="700" dirty="0">
                <a:solidFill>
                  <a:schemeClr val="bg1"/>
                </a:solidFill>
                <a:latin typeface="Nunito Sans Normal Light" pitchFamily="2" charset="77"/>
              </a:rPr>
              <a:t>The Healthcare business of Merck KGaA, Darmstadt, Germany operates as EMD Serono in the U.S. and Canada</a:t>
            </a:r>
          </a:p>
        </p:txBody>
      </p:sp>
    </p:spTree>
    <p:extLst>
      <p:ext uri="{BB962C8B-B14F-4D97-AF65-F5344CB8AC3E}">
        <p14:creationId xmlns:p14="http://schemas.microsoft.com/office/powerpoint/2010/main" val="2242122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28FDBE9B-7313-25F0-7533-ADE631723791}"/>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4844C6C-16F2-0543-A2F2-7B0F5F3DB2D8}"/>
              </a:ext>
            </a:extLst>
          </p:cNvPr>
          <p:cNvGrpSpPr>
            <a:grpSpLocks noChangeAspect="1"/>
          </p:cNvGrpSpPr>
          <p:nvPr/>
        </p:nvGrpSpPr>
        <p:grpSpPr bwMode="auto">
          <a:xfrm rot="21115490">
            <a:off x="3922430" y="1539771"/>
            <a:ext cx="7878653" cy="5323471"/>
            <a:chOff x="9745316" y="3617453"/>
            <a:chExt cx="13375048" cy="9036091"/>
          </a:xfrm>
          <a:solidFill>
            <a:schemeClr val="accent3"/>
          </a:solidFill>
        </p:grpSpPr>
        <p:grpSp>
          <p:nvGrpSpPr>
            <p:cNvPr id="4" name="Group 3">
              <a:extLst>
                <a:ext uri="{FF2B5EF4-FFF2-40B4-BE49-F238E27FC236}">
                  <a16:creationId xmlns:a16="http://schemas.microsoft.com/office/drawing/2014/main" id="{D405E228-FDB8-FCC5-A182-0218A69E96C3}"/>
                </a:ext>
              </a:extLst>
            </p:cNvPr>
            <p:cNvGrpSpPr>
              <a:grpSpLocks/>
            </p:cNvGrpSpPr>
            <p:nvPr/>
          </p:nvGrpSpPr>
          <p:grpSpPr bwMode="auto">
            <a:xfrm>
              <a:off x="9745316" y="3617453"/>
              <a:ext cx="13375048" cy="9036091"/>
              <a:chOff x="9745316" y="3617453"/>
              <a:chExt cx="13375048" cy="9036091"/>
            </a:xfrm>
            <a:grpFill/>
          </p:grpSpPr>
          <p:sp>
            <p:nvSpPr>
              <p:cNvPr id="15" name="Freeform 6">
                <a:extLst>
                  <a:ext uri="{FF2B5EF4-FFF2-40B4-BE49-F238E27FC236}">
                    <a16:creationId xmlns:a16="http://schemas.microsoft.com/office/drawing/2014/main" id="{F92A40AF-A430-E695-37D5-E452998E21E3}"/>
                  </a:ext>
                </a:extLst>
              </p:cNvPr>
              <p:cNvSpPr>
                <a:spLocks/>
              </p:cNvSpPr>
              <p:nvPr/>
            </p:nvSpPr>
            <p:spPr bwMode="auto">
              <a:xfrm>
                <a:off x="15280003" y="4552137"/>
                <a:ext cx="555070" cy="728325"/>
              </a:xfrm>
              <a:custGeom>
                <a:avLst/>
                <a:gdLst>
                  <a:gd name="T0" fmla="*/ 512372 w 78"/>
                  <a:gd name="T1" fmla="*/ 251369 h 113"/>
                  <a:gd name="T2" fmla="*/ 469675 w 78"/>
                  <a:gd name="T3" fmla="*/ 283596 h 113"/>
                  <a:gd name="T4" fmla="*/ 434093 w 78"/>
                  <a:gd name="T5" fmla="*/ 283596 h 113"/>
                  <a:gd name="T6" fmla="*/ 462558 w 78"/>
                  <a:gd name="T7" fmla="*/ 244923 h 113"/>
                  <a:gd name="T8" fmla="*/ 512372 w 78"/>
                  <a:gd name="T9" fmla="*/ 90235 h 113"/>
                  <a:gd name="T10" fmla="*/ 469675 w 78"/>
                  <a:gd name="T11" fmla="*/ 77344 h 113"/>
                  <a:gd name="T12" fmla="*/ 462558 w 78"/>
                  <a:gd name="T13" fmla="*/ 6445 h 113"/>
                  <a:gd name="T14" fmla="*/ 362930 w 78"/>
                  <a:gd name="T15" fmla="*/ 25781 h 113"/>
                  <a:gd name="T16" fmla="*/ 327349 w 78"/>
                  <a:gd name="T17" fmla="*/ 58008 h 113"/>
                  <a:gd name="T18" fmla="*/ 284651 w 78"/>
                  <a:gd name="T19" fmla="*/ 38672 h 113"/>
                  <a:gd name="T20" fmla="*/ 256186 w 78"/>
                  <a:gd name="T21" fmla="*/ 45117 h 113"/>
                  <a:gd name="T22" fmla="*/ 177907 w 78"/>
                  <a:gd name="T23" fmla="*/ 103126 h 113"/>
                  <a:gd name="T24" fmla="*/ 170791 w 78"/>
                  <a:gd name="T25" fmla="*/ 109571 h 113"/>
                  <a:gd name="T26" fmla="*/ 135209 w 78"/>
                  <a:gd name="T27" fmla="*/ 167579 h 113"/>
                  <a:gd name="T28" fmla="*/ 220605 w 78"/>
                  <a:gd name="T29" fmla="*/ 212697 h 113"/>
                  <a:gd name="T30" fmla="*/ 213488 w 78"/>
                  <a:gd name="T31" fmla="*/ 225587 h 113"/>
                  <a:gd name="T32" fmla="*/ 213488 w 78"/>
                  <a:gd name="T33" fmla="*/ 315822 h 113"/>
                  <a:gd name="T34" fmla="*/ 192140 w 78"/>
                  <a:gd name="T35" fmla="*/ 328713 h 113"/>
                  <a:gd name="T36" fmla="*/ 142326 w 78"/>
                  <a:gd name="T37" fmla="*/ 283596 h 113"/>
                  <a:gd name="T38" fmla="*/ 78279 w 78"/>
                  <a:gd name="T39" fmla="*/ 212697 h 113"/>
                  <a:gd name="T40" fmla="*/ 0 w 78"/>
                  <a:gd name="T41" fmla="*/ 302932 h 113"/>
                  <a:gd name="T42" fmla="*/ 42698 w 78"/>
                  <a:gd name="T43" fmla="*/ 406057 h 113"/>
                  <a:gd name="T44" fmla="*/ 106744 w 78"/>
                  <a:gd name="T45" fmla="*/ 457620 h 113"/>
                  <a:gd name="T46" fmla="*/ 156558 w 78"/>
                  <a:gd name="T47" fmla="*/ 528519 h 113"/>
                  <a:gd name="T48" fmla="*/ 234837 w 78"/>
                  <a:gd name="T49" fmla="*/ 689653 h 113"/>
                  <a:gd name="T50" fmla="*/ 341582 w 78"/>
                  <a:gd name="T51" fmla="*/ 715434 h 113"/>
                  <a:gd name="T52" fmla="*/ 398512 w 78"/>
                  <a:gd name="T53" fmla="*/ 663871 h 113"/>
                  <a:gd name="T54" fmla="*/ 498140 w 78"/>
                  <a:gd name="T55" fmla="*/ 573637 h 113"/>
                  <a:gd name="T56" fmla="*/ 512372 w 78"/>
                  <a:gd name="T57" fmla="*/ 509183 h 113"/>
                  <a:gd name="T58" fmla="*/ 505256 w 78"/>
                  <a:gd name="T59" fmla="*/ 373831 h 113"/>
                  <a:gd name="T60" fmla="*/ 491023 w 78"/>
                  <a:gd name="T61" fmla="*/ 348049 h 113"/>
                  <a:gd name="T62" fmla="*/ 547954 w 78"/>
                  <a:gd name="T63" fmla="*/ 322268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8" h="113">
                    <a:moveTo>
                      <a:pt x="77" y="42"/>
                    </a:moveTo>
                    <a:cubicBezTo>
                      <a:pt x="76" y="40"/>
                      <a:pt x="74" y="39"/>
                      <a:pt x="72" y="39"/>
                    </a:cubicBezTo>
                    <a:cubicBezTo>
                      <a:pt x="71" y="39"/>
                      <a:pt x="71" y="39"/>
                      <a:pt x="71" y="39"/>
                    </a:cubicBezTo>
                    <a:cubicBezTo>
                      <a:pt x="69" y="39"/>
                      <a:pt x="67" y="41"/>
                      <a:pt x="66" y="44"/>
                    </a:cubicBezTo>
                    <a:cubicBezTo>
                      <a:pt x="65" y="44"/>
                      <a:pt x="65" y="45"/>
                      <a:pt x="65" y="45"/>
                    </a:cubicBezTo>
                    <a:cubicBezTo>
                      <a:pt x="64" y="44"/>
                      <a:pt x="62" y="44"/>
                      <a:pt x="61" y="44"/>
                    </a:cubicBezTo>
                    <a:cubicBezTo>
                      <a:pt x="60" y="44"/>
                      <a:pt x="59" y="44"/>
                      <a:pt x="59" y="43"/>
                    </a:cubicBezTo>
                    <a:cubicBezTo>
                      <a:pt x="60" y="42"/>
                      <a:pt x="63" y="39"/>
                      <a:pt x="65" y="38"/>
                    </a:cubicBezTo>
                    <a:cubicBezTo>
                      <a:pt x="69" y="36"/>
                      <a:pt x="71" y="34"/>
                      <a:pt x="72" y="33"/>
                    </a:cubicBezTo>
                    <a:cubicBezTo>
                      <a:pt x="74" y="28"/>
                      <a:pt x="78" y="18"/>
                      <a:pt x="72" y="14"/>
                    </a:cubicBezTo>
                    <a:cubicBezTo>
                      <a:pt x="71" y="13"/>
                      <a:pt x="69" y="13"/>
                      <a:pt x="68" y="12"/>
                    </a:cubicBezTo>
                    <a:cubicBezTo>
                      <a:pt x="67" y="12"/>
                      <a:pt x="67" y="12"/>
                      <a:pt x="66" y="12"/>
                    </a:cubicBezTo>
                    <a:cubicBezTo>
                      <a:pt x="66" y="11"/>
                      <a:pt x="67" y="10"/>
                      <a:pt x="67" y="9"/>
                    </a:cubicBezTo>
                    <a:cubicBezTo>
                      <a:pt x="68" y="8"/>
                      <a:pt x="69" y="4"/>
                      <a:pt x="65" y="1"/>
                    </a:cubicBezTo>
                    <a:cubicBezTo>
                      <a:pt x="65" y="0"/>
                      <a:pt x="63" y="0"/>
                      <a:pt x="62" y="0"/>
                    </a:cubicBezTo>
                    <a:cubicBezTo>
                      <a:pt x="58" y="0"/>
                      <a:pt x="53" y="3"/>
                      <a:pt x="51" y="4"/>
                    </a:cubicBezTo>
                    <a:cubicBezTo>
                      <a:pt x="51" y="5"/>
                      <a:pt x="50" y="6"/>
                      <a:pt x="49" y="6"/>
                    </a:cubicBezTo>
                    <a:cubicBezTo>
                      <a:pt x="48" y="7"/>
                      <a:pt x="47" y="9"/>
                      <a:pt x="46" y="9"/>
                    </a:cubicBezTo>
                    <a:cubicBezTo>
                      <a:pt x="45" y="9"/>
                      <a:pt x="45" y="8"/>
                      <a:pt x="44" y="8"/>
                    </a:cubicBezTo>
                    <a:cubicBezTo>
                      <a:pt x="43" y="7"/>
                      <a:pt x="42" y="6"/>
                      <a:pt x="40" y="6"/>
                    </a:cubicBezTo>
                    <a:cubicBezTo>
                      <a:pt x="39" y="6"/>
                      <a:pt x="39" y="7"/>
                      <a:pt x="38" y="7"/>
                    </a:cubicBezTo>
                    <a:cubicBezTo>
                      <a:pt x="37" y="7"/>
                      <a:pt x="36" y="7"/>
                      <a:pt x="36" y="7"/>
                    </a:cubicBezTo>
                    <a:cubicBezTo>
                      <a:pt x="29" y="9"/>
                      <a:pt x="27" y="9"/>
                      <a:pt x="26" y="11"/>
                    </a:cubicBezTo>
                    <a:cubicBezTo>
                      <a:pt x="24" y="13"/>
                      <a:pt x="25" y="15"/>
                      <a:pt x="25" y="16"/>
                    </a:cubicBezTo>
                    <a:cubicBezTo>
                      <a:pt x="25" y="16"/>
                      <a:pt x="25" y="16"/>
                      <a:pt x="25" y="16"/>
                    </a:cubicBezTo>
                    <a:cubicBezTo>
                      <a:pt x="25" y="16"/>
                      <a:pt x="25" y="16"/>
                      <a:pt x="24" y="17"/>
                    </a:cubicBezTo>
                    <a:cubicBezTo>
                      <a:pt x="23" y="17"/>
                      <a:pt x="22" y="18"/>
                      <a:pt x="21" y="19"/>
                    </a:cubicBezTo>
                    <a:cubicBezTo>
                      <a:pt x="20" y="20"/>
                      <a:pt x="17" y="23"/>
                      <a:pt x="19" y="26"/>
                    </a:cubicBezTo>
                    <a:cubicBezTo>
                      <a:pt x="20" y="30"/>
                      <a:pt x="24" y="31"/>
                      <a:pt x="28" y="32"/>
                    </a:cubicBezTo>
                    <a:cubicBezTo>
                      <a:pt x="29" y="32"/>
                      <a:pt x="30" y="32"/>
                      <a:pt x="31" y="33"/>
                    </a:cubicBezTo>
                    <a:cubicBezTo>
                      <a:pt x="31" y="33"/>
                      <a:pt x="31" y="33"/>
                      <a:pt x="31" y="33"/>
                    </a:cubicBezTo>
                    <a:cubicBezTo>
                      <a:pt x="31" y="33"/>
                      <a:pt x="30" y="34"/>
                      <a:pt x="30" y="35"/>
                    </a:cubicBezTo>
                    <a:cubicBezTo>
                      <a:pt x="29" y="37"/>
                      <a:pt x="27" y="40"/>
                      <a:pt x="29" y="43"/>
                    </a:cubicBezTo>
                    <a:cubicBezTo>
                      <a:pt x="30" y="45"/>
                      <a:pt x="30" y="47"/>
                      <a:pt x="30" y="49"/>
                    </a:cubicBezTo>
                    <a:cubicBezTo>
                      <a:pt x="30" y="49"/>
                      <a:pt x="30" y="50"/>
                      <a:pt x="29" y="50"/>
                    </a:cubicBezTo>
                    <a:cubicBezTo>
                      <a:pt x="28" y="51"/>
                      <a:pt x="28" y="51"/>
                      <a:pt x="27" y="51"/>
                    </a:cubicBezTo>
                    <a:cubicBezTo>
                      <a:pt x="25" y="51"/>
                      <a:pt x="22" y="49"/>
                      <a:pt x="21" y="47"/>
                    </a:cubicBezTo>
                    <a:cubicBezTo>
                      <a:pt x="21" y="46"/>
                      <a:pt x="20" y="45"/>
                      <a:pt x="20" y="44"/>
                    </a:cubicBezTo>
                    <a:cubicBezTo>
                      <a:pt x="19" y="40"/>
                      <a:pt x="17" y="35"/>
                      <a:pt x="13" y="33"/>
                    </a:cubicBezTo>
                    <a:cubicBezTo>
                      <a:pt x="12" y="33"/>
                      <a:pt x="11" y="33"/>
                      <a:pt x="11" y="33"/>
                    </a:cubicBezTo>
                    <a:cubicBezTo>
                      <a:pt x="9" y="33"/>
                      <a:pt x="7" y="34"/>
                      <a:pt x="5" y="36"/>
                    </a:cubicBezTo>
                    <a:cubicBezTo>
                      <a:pt x="2" y="39"/>
                      <a:pt x="0" y="44"/>
                      <a:pt x="0" y="47"/>
                    </a:cubicBezTo>
                    <a:cubicBezTo>
                      <a:pt x="1" y="51"/>
                      <a:pt x="2" y="54"/>
                      <a:pt x="4" y="57"/>
                    </a:cubicBezTo>
                    <a:cubicBezTo>
                      <a:pt x="5" y="59"/>
                      <a:pt x="6" y="61"/>
                      <a:pt x="6" y="63"/>
                    </a:cubicBezTo>
                    <a:cubicBezTo>
                      <a:pt x="8" y="67"/>
                      <a:pt x="10" y="69"/>
                      <a:pt x="12" y="70"/>
                    </a:cubicBezTo>
                    <a:cubicBezTo>
                      <a:pt x="13" y="70"/>
                      <a:pt x="14" y="71"/>
                      <a:pt x="15" y="71"/>
                    </a:cubicBezTo>
                    <a:cubicBezTo>
                      <a:pt x="16" y="73"/>
                      <a:pt x="17" y="75"/>
                      <a:pt x="19" y="77"/>
                    </a:cubicBezTo>
                    <a:cubicBezTo>
                      <a:pt x="20" y="79"/>
                      <a:pt x="21" y="80"/>
                      <a:pt x="22" y="82"/>
                    </a:cubicBezTo>
                    <a:cubicBezTo>
                      <a:pt x="25" y="86"/>
                      <a:pt x="26" y="90"/>
                      <a:pt x="28" y="94"/>
                    </a:cubicBezTo>
                    <a:cubicBezTo>
                      <a:pt x="29" y="99"/>
                      <a:pt x="30" y="103"/>
                      <a:pt x="33" y="107"/>
                    </a:cubicBezTo>
                    <a:cubicBezTo>
                      <a:pt x="35" y="109"/>
                      <a:pt x="38" y="113"/>
                      <a:pt x="42" y="113"/>
                    </a:cubicBezTo>
                    <a:cubicBezTo>
                      <a:pt x="45" y="113"/>
                      <a:pt x="47" y="112"/>
                      <a:pt x="48" y="111"/>
                    </a:cubicBezTo>
                    <a:cubicBezTo>
                      <a:pt x="51" y="108"/>
                      <a:pt x="51" y="105"/>
                      <a:pt x="51" y="102"/>
                    </a:cubicBezTo>
                    <a:cubicBezTo>
                      <a:pt x="53" y="102"/>
                      <a:pt x="54" y="103"/>
                      <a:pt x="56" y="103"/>
                    </a:cubicBezTo>
                    <a:cubicBezTo>
                      <a:pt x="59" y="103"/>
                      <a:pt x="61" y="102"/>
                      <a:pt x="63" y="101"/>
                    </a:cubicBezTo>
                    <a:cubicBezTo>
                      <a:pt x="68" y="97"/>
                      <a:pt x="69" y="93"/>
                      <a:pt x="70" y="89"/>
                    </a:cubicBezTo>
                    <a:cubicBezTo>
                      <a:pt x="70" y="87"/>
                      <a:pt x="70" y="86"/>
                      <a:pt x="70" y="85"/>
                    </a:cubicBezTo>
                    <a:cubicBezTo>
                      <a:pt x="71" y="83"/>
                      <a:pt x="72" y="81"/>
                      <a:pt x="72" y="79"/>
                    </a:cubicBezTo>
                    <a:cubicBezTo>
                      <a:pt x="74" y="76"/>
                      <a:pt x="75" y="73"/>
                      <a:pt x="75" y="69"/>
                    </a:cubicBezTo>
                    <a:cubicBezTo>
                      <a:pt x="76" y="64"/>
                      <a:pt x="74" y="61"/>
                      <a:pt x="71" y="58"/>
                    </a:cubicBezTo>
                    <a:cubicBezTo>
                      <a:pt x="71" y="58"/>
                      <a:pt x="70" y="57"/>
                      <a:pt x="69" y="56"/>
                    </a:cubicBezTo>
                    <a:cubicBezTo>
                      <a:pt x="69" y="55"/>
                      <a:pt x="69" y="55"/>
                      <a:pt x="69" y="54"/>
                    </a:cubicBezTo>
                    <a:cubicBezTo>
                      <a:pt x="69" y="54"/>
                      <a:pt x="70" y="54"/>
                      <a:pt x="70" y="54"/>
                    </a:cubicBezTo>
                    <a:cubicBezTo>
                      <a:pt x="73" y="54"/>
                      <a:pt x="76" y="52"/>
                      <a:pt x="77" y="50"/>
                    </a:cubicBezTo>
                    <a:cubicBezTo>
                      <a:pt x="78" y="48"/>
                      <a:pt x="78" y="45"/>
                      <a:pt x="77" y="42"/>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17" name="Freeform 7">
                <a:extLst>
                  <a:ext uri="{FF2B5EF4-FFF2-40B4-BE49-F238E27FC236}">
                    <a16:creationId xmlns:a16="http://schemas.microsoft.com/office/drawing/2014/main" id="{2BD92797-B3EC-1E35-773D-D150A0ADF9C2}"/>
                  </a:ext>
                </a:extLst>
              </p:cNvPr>
              <p:cNvSpPr>
                <a:spLocks/>
              </p:cNvSpPr>
              <p:nvPr/>
            </p:nvSpPr>
            <p:spPr bwMode="auto">
              <a:xfrm>
                <a:off x="15373404" y="5615492"/>
                <a:ext cx="445657" cy="395723"/>
              </a:xfrm>
              <a:custGeom>
                <a:avLst/>
                <a:gdLst>
                  <a:gd name="T0" fmla="*/ 445657 w 63"/>
                  <a:gd name="T1" fmla="*/ 298414 h 61"/>
                  <a:gd name="T2" fmla="*/ 410287 w 63"/>
                  <a:gd name="T3" fmla="*/ 259490 h 61"/>
                  <a:gd name="T4" fmla="*/ 389066 w 63"/>
                  <a:gd name="T5" fmla="*/ 240029 h 61"/>
                  <a:gd name="T6" fmla="*/ 374918 w 63"/>
                  <a:gd name="T7" fmla="*/ 194618 h 61"/>
                  <a:gd name="T8" fmla="*/ 353696 w 63"/>
                  <a:gd name="T9" fmla="*/ 123258 h 61"/>
                  <a:gd name="T10" fmla="*/ 311253 w 63"/>
                  <a:gd name="T11" fmla="*/ 84334 h 61"/>
                  <a:gd name="T12" fmla="*/ 261735 w 63"/>
                  <a:gd name="T13" fmla="*/ 38924 h 61"/>
                  <a:gd name="T14" fmla="*/ 205144 w 63"/>
                  <a:gd name="T15" fmla="*/ 0 h 61"/>
                  <a:gd name="T16" fmla="*/ 141478 w 63"/>
                  <a:gd name="T17" fmla="*/ 38924 h 61"/>
                  <a:gd name="T18" fmla="*/ 120257 w 63"/>
                  <a:gd name="T19" fmla="*/ 103796 h 61"/>
                  <a:gd name="T20" fmla="*/ 99035 w 63"/>
                  <a:gd name="T21" fmla="*/ 155694 h 61"/>
                  <a:gd name="T22" fmla="*/ 70739 w 63"/>
                  <a:gd name="T23" fmla="*/ 162182 h 61"/>
                  <a:gd name="T24" fmla="*/ 7074 w 63"/>
                  <a:gd name="T25" fmla="*/ 201105 h 61"/>
                  <a:gd name="T26" fmla="*/ 7074 w 63"/>
                  <a:gd name="T27" fmla="*/ 240029 h 61"/>
                  <a:gd name="T28" fmla="*/ 84887 w 63"/>
                  <a:gd name="T29" fmla="*/ 272465 h 61"/>
                  <a:gd name="T30" fmla="*/ 106109 w 63"/>
                  <a:gd name="T31" fmla="*/ 278952 h 61"/>
                  <a:gd name="T32" fmla="*/ 148552 w 63"/>
                  <a:gd name="T33" fmla="*/ 311389 h 61"/>
                  <a:gd name="T34" fmla="*/ 183922 w 63"/>
                  <a:gd name="T35" fmla="*/ 350312 h 61"/>
                  <a:gd name="T36" fmla="*/ 304179 w 63"/>
                  <a:gd name="T37" fmla="*/ 395723 h 61"/>
                  <a:gd name="T38" fmla="*/ 304179 w 63"/>
                  <a:gd name="T39" fmla="*/ 395723 h 61"/>
                  <a:gd name="T40" fmla="*/ 431509 w 63"/>
                  <a:gd name="T41" fmla="*/ 330850 h 61"/>
                  <a:gd name="T42" fmla="*/ 445657 w 63"/>
                  <a:gd name="T43" fmla="*/ 298414 h 6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3" h="61">
                    <a:moveTo>
                      <a:pt x="63" y="46"/>
                    </a:moveTo>
                    <a:cubicBezTo>
                      <a:pt x="63" y="43"/>
                      <a:pt x="60" y="41"/>
                      <a:pt x="58" y="40"/>
                    </a:cubicBezTo>
                    <a:cubicBezTo>
                      <a:pt x="57" y="39"/>
                      <a:pt x="56" y="38"/>
                      <a:pt x="55" y="37"/>
                    </a:cubicBezTo>
                    <a:cubicBezTo>
                      <a:pt x="54" y="35"/>
                      <a:pt x="53" y="33"/>
                      <a:pt x="53" y="30"/>
                    </a:cubicBezTo>
                    <a:cubicBezTo>
                      <a:pt x="53" y="26"/>
                      <a:pt x="53" y="22"/>
                      <a:pt x="50" y="19"/>
                    </a:cubicBezTo>
                    <a:cubicBezTo>
                      <a:pt x="48" y="16"/>
                      <a:pt x="46" y="14"/>
                      <a:pt x="44" y="13"/>
                    </a:cubicBezTo>
                    <a:cubicBezTo>
                      <a:pt x="41" y="11"/>
                      <a:pt x="39" y="9"/>
                      <a:pt x="37" y="6"/>
                    </a:cubicBezTo>
                    <a:cubicBezTo>
                      <a:pt x="35" y="2"/>
                      <a:pt x="32" y="0"/>
                      <a:pt x="29" y="0"/>
                    </a:cubicBezTo>
                    <a:cubicBezTo>
                      <a:pt x="26" y="0"/>
                      <a:pt x="23" y="2"/>
                      <a:pt x="20" y="6"/>
                    </a:cubicBezTo>
                    <a:cubicBezTo>
                      <a:pt x="18" y="9"/>
                      <a:pt x="18" y="13"/>
                      <a:pt x="17" y="16"/>
                    </a:cubicBezTo>
                    <a:cubicBezTo>
                      <a:pt x="17" y="19"/>
                      <a:pt x="16" y="23"/>
                      <a:pt x="14" y="24"/>
                    </a:cubicBezTo>
                    <a:cubicBezTo>
                      <a:pt x="13" y="25"/>
                      <a:pt x="12" y="25"/>
                      <a:pt x="10" y="25"/>
                    </a:cubicBezTo>
                    <a:cubicBezTo>
                      <a:pt x="7" y="26"/>
                      <a:pt x="3" y="27"/>
                      <a:pt x="1" y="31"/>
                    </a:cubicBezTo>
                    <a:cubicBezTo>
                      <a:pt x="0" y="34"/>
                      <a:pt x="1" y="36"/>
                      <a:pt x="1" y="37"/>
                    </a:cubicBezTo>
                    <a:cubicBezTo>
                      <a:pt x="3" y="41"/>
                      <a:pt x="8" y="41"/>
                      <a:pt x="12" y="42"/>
                    </a:cubicBezTo>
                    <a:cubicBezTo>
                      <a:pt x="13" y="42"/>
                      <a:pt x="14" y="42"/>
                      <a:pt x="15" y="43"/>
                    </a:cubicBezTo>
                    <a:cubicBezTo>
                      <a:pt x="18" y="43"/>
                      <a:pt x="19" y="46"/>
                      <a:pt x="21" y="48"/>
                    </a:cubicBezTo>
                    <a:cubicBezTo>
                      <a:pt x="22" y="50"/>
                      <a:pt x="24" y="52"/>
                      <a:pt x="26" y="54"/>
                    </a:cubicBezTo>
                    <a:cubicBezTo>
                      <a:pt x="27" y="54"/>
                      <a:pt x="37" y="61"/>
                      <a:pt x="43" y="61"/>
                    </a:cubicBezTo>
                    <a:cubicBezTo>
                      <a:pt x="43" y="61"/>
                      <a:pt x="43" y="61"/>
                      <a:pt x="43" y="61"/>
                    </a:cubicBezTo>
                    <a:cubicBezTo>
                      <a:pt x="48" y="61"/>
                      <a:pt x="59" y="53"/>
                      <a:pt x="61" y="51"/>
                    </a:cubicBezTo>
                    <a:cubicBezTo>
                      <a:pt x="63" y="49"/>
                      <a:pt x="63" y="47"/>
                      <a:pt x="63" y="46"/>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18" name="Freeform 9">
                <a:extLst>
                  <a:ext uri="{FF2B5EF4-FFF2-40B4-BE49-F238E27FC236}">
                    <a16:creationId xmlns:a16="http://schemas.microsoft.com/office/drawing/2014/main" id="{66C825BE-FA1D-5AD5-BDCB-A18B4F195934}"/>
                  </a:ext>
                </a:extLst>
              </p:cNvPr>
              <p:cNvSpPr>
                <a:spLocks/>
              </p:cNvSpPr>
              <p:nvPr/>
            </p:nvSpPr>
            <p:spPr bwMode="auto">
              <a:xfrm>
                <a:off x="13836287" y="4442889"/>
                <a:ext cx="885977" cy="927401"/>
              </a:xfrm>
              <a:custGeom>
                <a:avLst/>
                <a:gdLst>
                  <a:gd name="T0" fmla="*/ 779660 w 125"/>
                  <a:gd name="T1" fmla="*/ 328455 h 144"/>
                  <a:gd name="T2" fmla="*/ 765484 w 125"/>
                  <a:gd name="T3" fmla="*/ 322014 h 144"/>
                  <a:gd name="T4" fmla="*/ 786748 w 125"/>
                  <a:gd name="T5" fmla="*/ 225410 h 144"/>
                  <a:gd name="T6" fmla="*/ 680430 w 125"/>
                  <a:gd name="T7" fmla="*/ 122365 h 144"/>
                  <a:gd name="T8" fmla="*/ 602464 w 125"/>
                  <a:gd name="T9" fmla="*/ 167447 h 144"/>
                  <a:gd name="T10" fmla="*/ 567025 w 125"/>
                  <a:gd name="T11" fmla="*/ 193209 h 144"/>
                  <a:gd name="T12" fmla="*/ 574113 w 125"/>
                  <a:gd name="T13" fmla="*/ 173888 h 144"/>
                  <a:gd name="T14" fmla="*/ 630816 w 125"/>
                  <a:gd name="T15" fmla="*/ 115925 h 144"/>
                  <a:gd name="T16" fmla="*/ 652079 w 125"/>
                  <a:gd name="T17" fmla="*/ 25761 h 144"/>
                  <a:gd name="T18" fmla="*/ 602464 w 125"/>
                  <a:gd name="T19" fmla="*/ 0 h 144"/>
                  <a:gd name="T20" fmla="*/ 531586 w 125"/>
                  <a:gd name="T21" fmla="*/ 6440 h 144"/>
                  <a:gd name="T22" fmla="*/ 432357 w 125"/>
                  <a:gd name="T23" fmla="*/ 12881 h 144"/>
                  <a:gd name="T24" fmla="*/ 382742 w 125"/>
                  <a:gd name="T25" fmla="*/ 19321 h 144"/>
                  <a:gd name="T26" fmla="*/ 255161 w 125"/>
                  <a:gd name="T27" fmla="*/ 57963 h 144"/>
                  <a:gd name="T28" fmla="*/ 184283 w 125"/>
                  <a:gd name="T29" fmla="*/ 115925 h 144"/>
                  <a:gd name="T30" fmla="*/ 191371 w 125"/>
                  <a:gd name="T31" fmla="*/ 148127 h 144"/>
                  <a:gd name="T32" fmla="*/ 99229 w 125"/>
                  <a:gd name="T33" fmla="*/ 186768 h 144"/>
                  <a:gd name="T34" fmla="*/ 56703 w 125"/>
                  <a:gd name="T35" fmla="*/ 244731 h 144"/>
                  <a:gd name="T36" fmla="*/ 134669 w 125"/>
                  <a:gd name="T37" fmla="*/ 302693 h 144"/>
                  <a:gd name="T38" fmla="*/ 148844 w 125"/>
                  <a:gd name="T39" fmla="*/ 309134 h 144"/>
                  <a:gd name="T40" fmla="*/ 85054 w 125"/>
                  <a:gd name="T41" fmla="*/ 334895 h 144"/>
                  <a:gd name="T42" fmla="*/ 120493 w 125"/>
                  <a:gd name="T43" fmla="*/ 392857 h 144"/>
                  <a:gd name="T44" fmla="*/ 170108 w 125"/>
                  <a:gd name="T45" fmla="*/ 392857 h 144"/>
                  <a:gd name="T46" fmla="*/ 198459 w 125"/>
                  <a:gd name="T47" fmla="*/ 392857 h 144"/>
                  <a:gd name="T48" fmla="*/ 262249 w 125"/>
                  <a:gd name="T49" fmla="*/ 405738 h 144"/>
                  <a:gd name="T50" fmla="*/ 276425 w 125"/>
                  <a:gd name="T51" fmla="*/ 405738 h 144"/>
                  <a:gd name="T52" fmla="*/ 304776 w 125"/>
                  <a:gd name="T53" fmla="*/ 405738 h 144"/>
                  <a:gd name="T54" fmla="*/ 240986 w 125"/>
                  <a:gd name="T55" fmla="*/ 412178 h 144"/>
                  <a:gd name="T56" fmla="*/ 120493 w 125"/>
                  <a:gd name="T57" fmla="*/ 405738 h 144"/>
                  <a:gd name="T58" fmla="*/ 21263 w 125"/>
                  <a:gd name="T59" fmla="*/ 463701 h 144"/>
                  <a:gd name="T60" fmla="*/ 127581 w 125"/>
                  <a:gd name="T61" fmla="*/ 598946 h 144"/>
                  <a:gd name="T62" fmla="*/ 269337 w 125"/>
                  <a:gd name="T63" fmla="*/ 656909 h 144"/>
                  <a:gd name="T64" fmla="*/ 354391 w 125"/>
                  <a:gd name="T65" fmla="*/ 676230 h 144"/>
                  <a:gd name="T66" fmla="*/ 425269 w 125"/>
                  <a:gd name="T67" fmla="*/ 708431 h 144"/>
                  <a:gd name="T68" fmla="*/ 467796 w 125"/>
                  <a:gd name="T69" fmla="*/ 740633 h 144"/>
                  <a:gd name="T70" fmla="*/ 474884 w 125"/>
                  <a:gd name="T71" fmla="*/ 792155 h 144"/>
                  <a:gd name="T72" fmla="*/ 382742 w 125"/>
                  <a:gd name="T73" fmla="*/ 747073 h 144"/>
                  <a:gd name="T74" fmla="*/ 134669 w 125"/>
                  <a:gd name="T75" fmla="*/ 676230 h 144"/>
                  <a:gd name="T76" fmla="*/ 99229 w 125"/>
                  <a:gd name="T77" fmla="*/ 669790 h 144"/>
                  <a:gd name="T78" fmla="*/ 0 w 125"/>
                  <a:gd name="T79" fmla="*/ 689110 h 144"/>
                  <a:gd name="T80" fmla="*/ 885977 w 125"/>
                  <a:gd name="T81" fmla="*/ 270492 h 1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5" h="144">
                    <a:moveTo>
                      <a:pt x="117" y="48"/>
                    </a:moveTo>
                    <a:cubicBezTo>
                      <a:pt x="115" y="50"/>
                      <a:pt x="112" y="51"/>
                      <a:pt x="110" y="51"/>
                    </a:cubicBezTo>
                    <a:cubicBezTo>
                      <a:pt x="109" y="51"/>
                      <a:pt x="109" y="51"/>
                      <a:pt x="108" y="51"/>
                    </a:cubicBezTo>
                    <a:cubicBezTo>
                      <a:pt x="108" y="50"/>
                      <a:pt x="108" y="50"/>
                      <a:pt x="108" y="50"/>
                    </a:cubicBezTo>
                    <a:cubicBezTo>
                      <a:pt x="108" y="50"/>
                      <a:pt x="109" y="48"/>
                      <a:pt x="109" y="47"/>
                    </a:cubicBezTo>
                    <a:cubicBezTo>
                      <a:pt x="111" y="44"/>
                      <a:pt x="114" y="40"/>
                      <a:pt x="111" y="35"/>
                    </a:cubicBezTo>
                    <a:cubicBezTo>
                      <a:pt x="110" y="34"/>
                      <a:pt x="110" y="33"/>
                      <a:pt x="109" y="31"/>
                    </a:cubicBezTo>
                    <a:cubicBezTo>
                      <a:pt x="106" y="26"/>
                      <a:pt x="103" y="19"/>
                      <a:pt x="96" y="19"/>
                    </a:cubicBezTo>
                    <a:cubicBezTo>
                      <a:pt x="95" y="19"/>
                      <a:pt x="95" y="19"/>
                      <a:pt x="95" y="19"/>
                    </a:cubicBezTo>
                    <a:cubicBezTo>
                      <a:pt x="90" y="20"/>
                      <a:pt x="87" y="23"/>
                      <a:pt x="85" y="26"/>
                    </a:cubicBezTo>
                    <a:cubicBezTo>
                      <a:pt x="83" y="30"/>
                      <a:pt x="83" y="30"/>
                      <a:pt x="80" y="30"/>
                    </a:cubicBezTo>
                    <a:cubicBezTo>
                      <a:pt x="80" y="30"/>
                      <a:pt x="80" y="30"/>
                      <a:pt x="80" y="30"/>
                    </a:cubicBezTo>
                    <a:cubicBezTo>
                      <a:pt x="79" y="30"/>
                      <a:pt x="79" y="30"/>
                      <a:pt x="78" y="30"/>
                    </a:cubicBezTo>
                    <a:cubicBezTo>
                      <a:pt x="79" y="29"/>
                      <a:pt x="80" y="28"/>
                      <a:pt x="81" y="27"/>
                    </a:cubicBezTo>
                    <a:cubicBezTo>
                      <a:pt x="82" y="27"/>
                      <a:pt x="82" y="27"/>
                      <a:pt x="83" y="26"/>
                    </a:cubicBezTo>
                    <a:cubicBezTo>
                      <a:pt x="86" y="24"/>
                      <a:pt x="88" y="21"/>
                      <a:pt x="89" y="18"/>
                    </a:cubicBezTo>
                    <a:cubicBezTo>
                      <a:pt x="90" y="17"/>
                      <a:pt x="91" y="16"/>
                      <a:pt x="92" y="14"/>
                    </a:cubicBezTo>
                    <a:cubicBezTo>
                      <a:pt x="94" y="12"/>
                      <a:pt x="94" y="8"/>
                      <a:pt x="92" y="4"/>
                    </a:cubicBezTo>
                    <a:cubicBezTo>
                      <a:pt x="91" y="2"/>
                      <a:pt x="89" y="0"/>
                      <a:pt x="87" y="0"/>
                    </a:cubicBezTo>
                    <a:cubicBezTo>
                      <a:pt x="86" y="0"/>
                      <a:pt x="85" y="0"/>
                      <a:pt x="85" y="0"/>
                    </a:cubicBezTo>
                    <a:cubicBezTo>
                      <a:pt x="83" y="0"/>
                      <a:pt x="81" y="0"/>
                      <a:pt x="79" y="0"/>
                    </a:cubicBezTo>
                    <a:cubicBezTo>
                      <a:pt x="77" y="1"/>
                      <a:pt x="76" y="1"/>
                      <a:pt x="75" y="1"/>
                    </a:cubicBezTo>
                    <a:cubicBezTo>
                      <a:pt x="71" y="1"/>
                      <a:pt x="67" y="2"/>
                      <a:pt x="63" y="2"/>
                    </a:cubicBezTo>
                    <a:cubicBezTo>
                      <a:pt x="61" y="2"/>
                      <a:pt x="61" y="2"/>
                      <a:pt x="61" y="2"/>
                    </a:cubicBezTo>
                    <a:cubicBezTo>
                      <a:pt x="60" y="2"/>
                      <a:pt x="60" y="2"/>
                      <a:pt x="59" y="2"/>
                    </a:cubicBezTo>
                    <a:cubicBezTo>
                      <a:pt x="57" y="3"/>
                      <a:pt x="56" y="3"/>
                      <a:pt x="54" y="3"/>
                    </a:cubicBezTo>
                    <a:cubicBezTo>
                      <a:pt x="49" y="4"/>
                      <a:pt x="44" y="6"/>
                      <a:pt x="40" y="8"/>
                    </a:cubicBezTo>
                    <a:cubicBezTo>
                      <a:pt x="39" y="8"/>
                      <a:pt x="37" y="9"/>
                      <a:pt x="36" y="9"/>
                    </a:cubicBezTo>
                    <a:cubicBezTo>
                      <a:pt x="35" y="9"/>
                      <a:pt x="35" y="9"/>
                      <a:pt x="35" y="9"/>
                    </a:cubicBezTo>
                    <a:cubicBezTo>
                      <a:pt x="32" y="11"/>
                      <a:pt x="26" y="13"/>
                      <a:pt x="26" y="18"/>
                    </a:cubicBezTo>
                    <a:cubicBezTo>
                      <a:pt x="26" y="20"/>
                      <a:pt x="26" y="21"/>
                      <a:pt x="27" y="22"/>
                    </a:cubicBezTo>
                    <a:cubicBezTo>
                      <a:pt x="27" y="22"/>
                      <a:pt x="27" y="22"/>
                      <a:pt x="27" y="23"/>
                    </a:cubicBezTo>
                    <a:cubicBezTo>
                      <a:pt x="26" y="24"/>
                      <a:pt x="26" y="24"/>
                      <a:pt x="24" y="24"/>
                    </a:cubicBezTo>
                    <a:cubicBezTo>
                      <a:pt x="19" y="25"/>
                      <a:pt x="17" y="27"/>
                      <a:pt x="14" y="29"/>
                    </a:cubicBezTo>
                    <a:cubicBezTo>
                      <a:pt x="14" y="29"/>
                      <a:pt x="14" y="29"/>
                      <a:pt x="14" y="29"/>
                    </a:cubicBezTo>
                    <a:cubicBezTo>
                      <a:pt x="11" y="31"/>
                      <a:pt x="9" y="34"/>
                      <a:pt x="8" y="38"/>
                    </a:cubicBezTo>
                    <a:cubicBezTo>
                      <a:pt x="7" y="45"/>
                      <a:pt x="14" y="46"/>
                      <a:pt x="17" y="47"/>
                    </a:cubicBezTo>
                    <a:cubicBezTo>
                      <a:pt x="18" y="47"/>
                      <a:pt x="18" y="47"/>
                      <a:pt x="19" y="47"/>
                    </a:cubicBezTo>
                    <a:cubicBezTo>
                      <a:pt x="20" y="47"/>
                      <a:pt x="21" y="48"/>
                      <a:pt x="21" y="48"/>
                    </a:cubicBezTo>
                    <a:cubicBezTo>
                      <a:pt x="21" y="48"/>
                      <a:pt x="21" y="48"/>
                      <a:pt x="21" y="48"/>
                    </a:cubicBezTo>
                    <a:cubicBezTo>
                      <a:pt x="20" y="48"/>
                      <a:pt x="19" y="48"/>
                      <a:pt x="18" y="48"/>
                    </a:cubicBezTo>
                    <a:cubicBezTo>
                      <a:pt x="17" y="48"/>
                      <a:pt x="13" y="48"/>
                      <a:pt x="12" y="52"/>
                    </a:cubicBezTo>
                    <a:cubicBezTo>
                      <a:pt x="11" y="53"/>
                      <a:pt x="11" y="55"/>
                      <a:pt x="12" y="57"/>
                    </a:cubicBezTo>
                    <a:cubicBezTo>
                      <a:pt x="13" y="59"/>
                      <a:pt x="15" y="61"/>
                      <a:pt x="17" y="61"/>
                    </a:cubicBezTo>
                    <a:cubicBezTo>
                      <a:pt x="18" y="61"/>
                      <a:pt x="19" y="62"/>
                      <a:pt x="21" y="62"/>
                    </a:cubicBezTo>
                    <a:cubicBezTo>
                      <a:pt x="22" y="62"/>
                      <a:pt x="23" y="61"/>
                      <a:pt x="24" y="61"/>
                    </a:cubicBezTo>
                    <a:cubicBezTo>
                      <a:pt x="26" y="61"/>
                      <a:pt x="27" y="61"/>
                      <a:pt x="28" y="61"/>
                    </a:cubicBezTo>
                    <a:cubicBezTo>
                      <a:pt x="28" y="61"/>
                      <a:pt x="28" y="61"/>
                      <a:pt x="28" y="61"/>
                    </a:cubicBezTo>
                    <a:cubicBezTo>
                      <a:pt x="29" y="61"/>
                      <a:pt x="30" y="61"/>
                      <a:pt x="31" y="62"/>
                    </a:cubicBezTo>
                    <a:cubicBezTo>
                      <a:pt x="33" y="62"/>
                      <a:pt x="35" y="63"/>
                      <a:pt x="37" y="63"/>
                    </a:cubicBezTo>
                    <a:cubicBezTo>
                      <a:pt x="37" y="63"/>
                      <a:pt x="37" y="63"/>
                      <a:pt x="37" y="63"/>
                    </a:cubicBezTo>
                    <a:cubicBezTo>
                      <a:pt x="38" y="63"/>
                      <a:pt x="38" y="63"/>
                      <a:pt x="39" y="63"/>
                    </a:cubicBezTo>
                    <a:cubicBezTo>
                      <a:pt x="40" y="63"/>
                      <a:pt x="40" y="63"/>
                      <a:pt x="41" y="63"/>
                    </a:cubicBezTo>
                    <a:cubicBezTo>
                      <a:pt x="42" y="63"/>
                      <a:pt x="42" y="63"/>
                      <a:pt x="43" y="63"/>
                    </a:cubicBezTo>
                    <a:cubicBezTo>
                      <a:pt x="41" y="63"/>
                      <a:pt x="38" y="64"/>
                      <a:pt x="35" y="64"/>
                    </a:cubicBezTo>
                    <a:cubicBezTo>
                      <a:pt x="34" y="64"/>
                      <a:pt x="34" y="64"/>
                      <a:pt x="34" y="64"/>
                    </a:cubicBezTo>
                    <a:cubicBezTo>
                      <a:pt x="32" y="64"/>
                      <a:pt x="29" y="64"/>
                      <a:pt x="26" y="63"/>
                    </a:cubicBezTo>
                    <a:cubicBezTo>
                      <a:pt x="23" y="63"/>
                      <a:pt x="20" y="63"/>
                      <a:pt x="17" y="63"/>
                    </a:cubicBezTo>
                    <a:cubicBezTo>
                      <a:pt x="15" y="63"/>
                      <a:pt x="13" y="63"/>
                      <a:pt x="11" y="63"/>
                    </a:cubicBezTo>
                    <a:cubicBezTo>
                      <a:pt x="7" y="64"/>
                      <a:pt x="4" y="68"/>
                      <a:pt x="3" y="72"/>
                    </a:cubicBezTo>
                    <a:cubicBezTo>
                      <a:pt x="1" y="77"/>
                      <a:pt x="4" y="81"/>
                      <a:pt x="6" y="84"/>
                    </a:cubicBezTo>
                    <a:cubicBezTo>
                      <a:pt x="10" y="89"/>
                      <a:pt x="12" y="91"/>
                      <a:pt x="18" y="93"/>
                    </a:cubicBezTo>
                    <a:cubicBezTo>
                      <a:pt x="22" y="94"/>
                      <a:pt x="25" y="96"/>
                      <a:pt x="30" y="99"/>
                    </a:cubicBezTo>
                    <a:cubicBezTo>
                      <a:pt x="32" y="101"/>
                      <a:pt x="35" y="101"/>
                      <a:pt x="38" y="102"/>
                    </a:cubicBezTo>
                    <a:cubicBezTo>
                      <a:pt x="40" y="102"/>
                      <a:pt x="41" y="103"/>
                      <a:pt x="43" y="103"/>
                    </a:cubicBezTo>
                    <a:cubicBezTo>
                      <a:pt x="45" y="104"/>
                      <a:pt x="48" y="104"/>
                      <a:pt x="50" y="105"/>
                    </a:cubicBezTo>
                    <a:cubicBezTo>
                      <a:pt x="52" y="105"/>
                      <a:pt x="54" y="105"/>
                      <a:pt x="56" y="106"/>
                    </a:cubicBezTo>
                    <a:cubicBezTo>
                      <a:pt x="57" y="106"/>
                      <a:pt x="59" y="108"/>
                      <a:pt x="60" y="110"/>
                    </a:cubicBezTo>
                    <a:cubicBezTo>
                      <a:pt x="61" y="111"/>
                      <a:pt x="62" y="112"/>
                      <a:pt x="63" y="112"/>
                    </a:cubicBezTo>
                    <a:cubicBezTo>
                      <a:pt x="64" y="113"/>
                      <a:pt x="65" y="114"/>
                      <a:pt x="66" y="115"/>
                    </a:cubicBezTo>
                    <a:cubicBezTo>
                      <a:pt x="69" y="117"/>
                      <a:pt x="71" y="119"/>
                      <a:pt x="71" y="120"/>
                    </a:cubicBezTo>
                    <a:cubicBezTo>
                      <a:pt x="70" y="122"/>
                      <a:pt x="70" y="123"/>
                      <a:pt x="67" y="123"/>
                    </a:cubicBezTo>
                    <a:cubicBezTo>
                      <a:pt x="66" y="123"/>
                      <a:pt x="66" y="123"/>
                      <a:pt x="65" y="123"/>
                    </a:cubicBezTo>
                    <a:cubicBezTo>
                      <a:pt x="61" y="122"/>
                      <a:pt x="57" y="119"/>
                      <a:pt x="54" y="116"/>
                    </a:cubicBezTo>
                    <a:cubicBezTo>
                      <a:pt x="51" y="115"/>
                      <a:pt x="49" y="113"/>
                      <a:pt x="46" y="111"/>
                    </a:cubicBezTo>
                    <a:cubicBezTo>
                      <a:pt x="38" y="107"/>
                      <a:pt x="28" y="106"/>
                      <a:pt x="19" y="105"/>
                    </a:cubicBezTo>
                    <a:cubicBezTo>
                      <a:pt x="16" y="104"/>
                      <a:pt x="16" y="104"/>
                      <a:pt x="16" y="104"/>
                    </a:cubicBezTo>
                    <a:cubicBezTo>
                      <a:pt x="15" y="104"/>
                      <a:pt x="15" y="104"/>
                      <a:pt x="14" y="104"/>
                    </a:cubicBezTo>
                    <a:cubicBezTo>
                      <a:pt x="12" y="104"/>
                      <a:pt x="11" y="104"/>
                      <a:pt x="9" y="105"/>
                    </a:cubicBezTo>
                    <a:cubicBezTo>
                      <a:pt x="0" y="107"/>
                      <a:pt x="0" y="107"/>
                      <a:pt x="0" y="107"/>
                    </a:cubicBezTo>
                    <a:cubicBezTo>
                      <a:pt x="91" y="144"/>
                      <a:pt x="91" y="144"/>
                      <a:pt x="91" y="144"/>
                    </a:cubicBezTo>
                    <a:cubicBezTo>
                      <a:pt x="125" y="42"/>
                      <a:pt x="125" y="42"/>
                      <a:pt x="125" y="42"/>
                    </a:cubicBezTo>
                    <a:lnTo>
                      <a:pt x="117" y="48"/>
                    </a:ln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20" name="Freeform 10">
                <a:extLst>
                  <a:ext uri="{FF2B5EF4-FFF2-40B4-BE49-F238E27FC236}">
                    <a16:creationId xmlns:a16="http://schemas.microsoft.com/office/drawing/2014/main" id="{C7913200-A550-A484-4A13-225CD0F2B749}"/>
                  </a:ext>
                </a:extLst>
              </p:cNvPr>
              <p:cNvSpPr>
                <a:spLocks/>
              </p:cNvSpPr>
              <p:nvPr/>
            </p:nvSpPr>
            <p:spPr bwMode="auto">
              <a:xfrm>
                <a:off x="14898392" y="3746124"/>
                <a:ext cx="418971" cy="514683"/>
              </a:xfrm>
              <a:custGeom>
                <a:avLst/>
                <a:gdLst>
                  <a:gd name="T0" fmla="*/ 404769 w 59"/>
                  <a:gd name="T1" fmla="*/ 263775 h 80"/>
                  <a:gd name="T2" fmla="*/ 326655 w 59"/>
                  <a:gd name="T3" fmla="*/ 218740 h 80"/>
                  <a:gd name="T4" fmla="*/ 284048 w 59"/>
                  <a:gd name="T5" fmla="*/ 244474 h 80"/>
                  <a:gd name="T6" fmla="*/ 284048 w 59"/>
                  <a:gd name="T7" fmla="*/ 250908 h 80"/>
                  <a:gd name="T8" fmla="*/ 284048 w 59"/>
                  <a:gd name="T9" fmla="*/ 244474 h 80"/>
                  <a:gd name="T10" fmla="*/ 276947 w 59"/>
                  <a:gd name="T11" fmla="*/ 238041 h 80"/>
                  <a:gd name="T12" fmla="*/ 276947 w 59"/>
                  <a:gd name="T13" fmla="*/ 218740 h 80"/>
                  <a:gd name="T14" fmla="*/ 269846 w 59"/>
                  <a:gd name="T15" fmla="*/ 205873 h 80"/>
                  <a:gd name="T16" fmla="*/ 255643 w 59"/>
                  <a:gd name="T17" fmla="*/ 205873 h 80"/>
                  <a:gd name="T18" fmla="*/ 248542 w 59"/>
                  <a:gd name="T19" fmla="*/ 205873 h 80"/>
                  <a:gd name="T20" fmla="*/ 255643 w 59"/>
                  <a:gd name="T21" fmla="*/ 199440 h 80"/>
                  <a:gd name="T22" fmla="*/ 269846 w 59"/>
                  <a:gd name="T23" fmla="*/ 167272 h 80"/>
                  <a:gd name="T24" fmla="*/ 255643 w 59"/>
                  <a:gd name="T25" fmla="*/ 128671 h 80"/>
                  <a:gd name="T26" fmla="*/ 255643 w 59"/>
                  <a:gd name="T27" fmla="*/ 122237 h 80"/>
                  <a:gd name="T28" fmla="*/ 248542 w 59"/>
                  <a:gd name="T29" fmla="*/ 83636 h 80"/>
                  <a:gd name="T30" fmla="*/ 262745 w 59"/>
                  <a:gd name="T31" fmla="*/ 77202 h 80"/>
                  <a:gd name="T32" fmla="*/ 284048 w 59"/>
                  <a:gd name="T33" fmla="*/ 51468 h 80"/>
                  <a:gd name="T34" fmla="*/ 276947 w 59"/>
                  <a:gd name="T35" fmla="*/ 12867 h 80"/>
                  <a:gd name="T36" fmla="*/ 241441 w 59"/>
                  <a:gd name="T37" fmla="*/ 0 h 80"/>
                  <a:gd name="T38" fmla="*/ 191732 w 59"/>
                  <a:gd name="T39" fmla="*/ 12867 h 80"/>
                  <a:gd name="T40" fmla="*/ 156226 w 59"/>
                  <a:gd name="T41" fmla="*/ 38601 h 80"/>
                  <a:gd name="T42" fmla="*/ 127822 w 59"/>
                  <a:gd name="T43" fmla="*/ 64335 h 80"/>
                  <a:gd name="T44" fmla="*/ 92316 w 59"/>
                  <a:gd name="T45" fmla="*/ 109370 h 80"/>
                  <a:gd name="T46" fmla="*/ 120720 w 59"/>
                  <a:gd name="T47" fmla="*/ 167272 h 80"/>
                  <a:gd name="T48" fmla="*/ 127822 w 59"/>
                  <a:gd name="T49" fmla="*/ 173706 h 80"/>
                  <a:gd name="T50" fmla="*/ 120720 w 59"/>
                  <a:gd name="T51" fmla="*/ 180139 h 80"/>
                  <a:gd name="T52" fmla="*/ 106518 w 59"/>
                  <a:gd name="T53" fmla="*/ 212307 h 80"/>
                  <a:gd name="T54" fmla="*/ 127822 w 59"/>
                  <a:gd name="T55" fmla="*/ 270209 h 80"/>
                  <a:gd name="T56" fmla="*/ 142024 w 59"/>
                  <a:gd name="T57" fmla="*/ 295943 h 80"/>
                  <a:gd name="T58" fmla="*/ 113619 w 59"/>
                  <a:gd name="T59" fmla="*/ 308810 h 80"/>
                  <a:gd name="T60" fmla="*/ 85214 w 59"/>
                  <a:gd name="T61" fmla="*/ 302376 h 80"/>
                  <a:gd name="T62" fmla="*/ 63911 w 59"/>
                  <a:gd name="T63" fmla="*/ 295943 h 80"/>
                  <a:gd name="T64" fmla="*/ 0 w 59"/>
                  <a:gd name="T65" fmla="*/ 488949 h 80"/>
                  <a:gd name="T66" fmla="*/ 35506 w 59"/>
                  <a:gd name="T67" fmla="*/ 482515 h 80"/>
                  <a:gd name="T68" fmla="*/ 71012 w 59"/>
                  <a:gd name="T69" fmla="*/ 476082 h 80"/>
                  <a:gd name="T70" fmla="*/ 99417 w 59"/>
                  <a:gd name="T71" fmla="*/ 476082 h 80"/>
                  <a:gd name="T72" fmla="*/ 106518 w 59"/>
                  <a:gd name="T73" fmla="*/ 476082 h 80"/>
                  <a:gd name="T74" fmla="*/ 120720 w 59"/>
                  <a:gd name="T75" fmla="*/ 482515 h 80"/>
                  <a:gd name="T76" fmla="*/ 142024 w 59"/>
                  <a:gd name="T77" fmla="*/ 495382 h 80"/>
                  <a:gd name="T78" fmla="*/ 184631 w 59"/>
                  <a:gd name="T79" fmla="*/ 501816 h 80"/>
                  <a:gd name="T80" fmla="*/ 198834 w 59"/>
                  <a:gd name="T81" fmla="*/ 501816 h 80"/>
                  <a:gd name="T82" fmla="*/ 255643 w 59"/>
                  <a:gd name="T83" fmla="*/ 514683 h 80"/>
                  <a:gd name="T84" fmla="*/ 255643 w 59"/>
                  <a:gd name="T85" fmla="*/ 514683 h 80"/>
                  <a:gd name="T86" fmla="*/ 340858 w 59"/>
                  <a:gd name="T87" fmla="*/ 476082 h 80"/>
                  <a:gd name="T88" fmla="*/ 397667 w 59"/>
                  <a:gd name="T89" fmla="*/ 366712 h 80"/>
                  <a:gd name="T90" fmla="*/ 404769 w 59"/>
                  <a:gd name="T91" fmla="*/ 263775 h 8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9" h="80">
                    <a:moveTo>
                      <a:pt x="57" y="41"/>
                    </a:moveTo>
                    <a:cubicBezTo>
                      <a:pt x="55" y="37"/>
                      <a:pt x="50" y="34"/>
                      <a:pt x="46" y="34"/>
                    </a:cubicBezTo>
                    <a:cubicBezTo>
                      <a:pt x="43" y="34"/>
                      <a:pt x="41" y="36"/>
                      <a:pt x="40" y="38"/>
                    </a:cubicBezTo>
                    <a:cubicBezTo>
                      <a:pt x="40" y="38"/>
                      <a:pt x="40" y="39"/>
                      <a:pt x="40" y="39"/>
                    </a:cubicBezTo>
                    <a:cubicBezTo>
                      <a:pt x="40" y="38"/>
                      <a:pt x="40" y="38"/>
                      <a:pt x="40" y="38"/>
                    </a:cubicBezTo>
                    <a:cubicBezTo>
                      <a:pt x="39" y="37"/>
                      <a:pt x="39" y="37"/>
                      <a:pt x="39" y="37"/>
                    </a:cubicBezTo>
                    <a:cubicBezTo>
                      <a:pt x="39" y="36"/>
                      <a:pt x="39" y="35"/>
                      <a:pt x="39" y="34"/>
                    </a:cubicBezTo>
                    <a:cubicBezTo>
                      <a:pt x="38" y="32"/>
                      <a:pt x="38" y="32"/>
                      <a:pt x="38" y="32"/>
                    </a:cubicBezTo>
                    <a:cubicBezTo>
                      <a:pt x="36" y="32"/>
                      <a:pt x="36" y="32"/>
                      <a:pt x="36" y="32"/>
                    </a:cubicBezTo>
                    <a:cubicBezTo>
                      <a:pt x="36" y="32"/>
                      <a:pt x="35" y="32"/>
                      <a:pt x="35" y="32"/>
                    </a:cubicBezTo>
                    <a:cubicBezTo>
                      <a:pt x="35" y="31"/>
                      <a:pt x="35" y="31"/>
                      <a:pt x="36" y="31"/>
                    </a:cubicBezTo>
                    <a:cubicBezTo>
                      <a:pt x="36" y="30"/>
                      <a:pt x="37" y="28"/>
                      <a:pt x="38" y="26"/>
                    </a:cubicBezTo>
                    <a:cubicBezTo>
                      <a:pt x="38" y="24"/>
                      <a:pt x="37" y="22"/>
                      <a:pt x="36" y="20"/>
                    </a:cubicBezTo>
                    <a:cubicBezTo>
                      <a:pt x="36" y="20"/>
                      <a:pt x="36" y="19"/>
                      <a:pt x="36" y="19"/>
                    </a:cubicBezTo>
                    <a:cubicBezTo>
                      <a:pt x="35" y="15"/>
                      <a:pt x="35" y="14"/>
                      <a:pt x="35" y="13"/>
                    </a:cubicBezTo>
                    <a:cubicBezTo>
                      <a:pt x="36" y="13"/>
                      <a:pt x="36" y="12"/>
                      <a:pt x="37" y="12"/>
                    </a:cubicBezTo>
                    <a:cubicBezTo>
                      <a:pt x="38" y="11"/>
                      <a:pt x="39" y="10"/>
                      <a:pt x="40" y="8"/>
                    </a:cubicBezTo>
                    <a:cubicBezTo>
                      <a:pt x="40" y="5"/>
                      <a:pt x="40" y="3"/>
                      <a:pt x="39" y="2"/>
                    </a:cubicBezTo>
                    <a:cubicBezTo>
                      <a:pt x="38" y="0"/>
                      <a:pt x="36" y="0"/>
                      <a:pt x="34" y="0"/>
                    </a:cubicBezTo>
                    <a:cubicBezTo>
                      <a:pt x="32" y="0"/>
                      <a:pt x="29" y="0"/>
                      <a:pt x="27" y="2"/>
                    </a:cubicBezTo>
                    <a:cubicBezTo>
                      <a:pt x="25" y="3"/>
                      <a:pt x="24" y="5"/>
                      <a:pt x="22" y="6"/>
                    </a:cubicBezTo>
                    <a:cubicBezTo>
                      <a:pt x="21" y="7"/>
                      <a:pt x="20" y="9"/>
                      <a:pt x="18" y="10"/>
                    </a:cubicBezTo>
                    <a:cubicBezTo>
                      <a:pt x="15" y="12"/>
                      <a:pt x="14" y="14"/>
                      <a:pt x="13" y="17"/>
                    </a:cubicBezTo>
                    <a:cubicBezTo>
                      <a:pt x="13" y="20"/>
                      <a:pt x="14" y="23"/>
                      <a:pt x="17" y="26"/>
                    </a:cubicBezTo>
                    <a:cubicBezTo>
                      <a:pt x="18" y="27"/>
                      <a:pt x="18" y="27"/>
                      <a:pt x="18" y="27"/>
                    </a:cubicBezTo>
                    <a:cubicBezTo>
                      <a:pt x="18" y="27"/>
                      <a:pt x="18" y="28"/>
                      <a:pt x="17" y="28"/>
                    </a:cubicBezTo>
                    <a:cubicBezTo>
                      <a:pt x="17" y="29"/>
                      <a:pt x="15" y="30"/>
                      <a:pt x="15" y="33"/>
                    </a:cubicBezTo>
                    <a:cubicBezTo>
                      <a:pt x="14" y="37"/>
                      <a:pt x="16" y="40"/>
                      <a:pt x="18" y="42"/>
                    </a:cubicBezTo>
                    <a:cubicBezTo>
                      <a:pt x="19" y="44"/>
                      <a:pt x="20" y="45"/>
                      <a:pt x="20" y="46"/>
                    </a:cubicBezTo>
                    <a:cubicBezTo>
                      <a:pt x="20" y="48"/>
                      <a:pt x="17" y="48"/>
                      <a:pt x="16" y="48"/>
                    </a:cubicBezTo>
                    <a:cubicBezTo>
                      <a:pt x="15" y="48"/>
                      <a:pt x="13" y="48"/>
                      <a:pt x="12" y="47"/>
                    </a:cubicBezTo>
                    <a:cubicBezTo>
                      <a:pt x="9" y="46"/>
                      <a:pt x="9" y="46"/>
                      <a:pt x="9" y="46"/>
                    </a:cubicBezTo>
                    <a:cubicBezTo>
                      <a:pt x="0" y="76"/>
                      <a:pt x="0" y="76"/>
                      <a:pt x="0" y="76"/>
                    </a:cubicBezTo>
                    <a:cubicBezTo>
                      <a:pt x="5" y="75"/>
                      <a:pt x="5" y="75"/>
                      <a:pt x="5" y="75"/>
                    </a:cubicBezTo>
                    <a:cubicBezTo>
                      <a:pt x="6" y="75"/>
                      <a:pt x="8" y="75"/>
                      <a:pt x="10" y="74"/>
                    </a:cubicBezTo>
                    <a:cubicBezTo>
                      <a:pt x="11" y="74"/>
                      <a:pt x="13" y="74"/>
                      <a:pt x="14" y="74"/>
                    </a:cubicBezTo>
                    <a:cubicBezTo>
                      <a:pt x="15" y="74"/>
                      <a:pt x="15" y="74"/>
                      <a:pt x="15" y="74"/>
                    </a:cubicBezTo>
                    <a:cubicBezTo>
                      <a:pt x="16" y="74"/>
                      <a:pt x="16" y="74"/>
                      <a:pt x="17" y="75"/>
                    </a:cubicBezTo>
                    <a:cubicBezTo>
                      <a:pt x="18" y="76"/>
                      <a:pt x="19" y="76"/>
                      <a:pt x="20" y="77"/>
                    </a:cubicBezTo>
                    <a:cubicBezTo>
                      <a:pt x="22" y="78"/>
                      <a:pt x="24" y="78"/>
                      <a:pt x="26" y="78"/>
                    </a:cubicBezTo>
                    <a:cubicBezTo>
                      <a:pt x="27" y="78"/>
                      <a:pt x="28" y="78"/>
                      <a:pt x="28" y="78"/>
                    </a:cubicBezTo>
                    <a:cubicBezTo>
                      <a:pt x="31" y="79"/>
                      <a:pt x="34" y="80"/>
                      <a:pt x="36" y="80"/>
                    </a:cubicBezTo>
                    <a:cubicBezTo>
                      <a:pt x="36" y="80"/>
                      <a:pt x="36" y="80"/>
                      <a:pt x="36" y="80"/>
                    </a:cubicBezTo>
                    <a:cubicBezTo>
                      <a:pt x="40" y="80"/>
                      <a:pt x="44" y="78"/>
                      <a:pt x="48" y="74"/>
                    </a:cubicBezTo>
                    <a:cubicBezTo>
                      <a:pt x="52" y="69"/>
                      <a:pt x="55" y="63"/>
                      <a:pt x="56" y="57"/>
                    </a:cubicBezTo>
                    <a:cubicBezTo>
                      <a:pt x="57" y="52"/>
                      <a:pt x="59" y="47"/>
                      <a:pt x="57" y="41"/>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21" name="Freeform 11">
                <a:extLst>
                  <a:ext uri="{FF2B5EF4-FFF2-40B4-BE49-F238E27FC236}">
                    <a16:creationId xmlns:a16="http://schemas.microsoft.com/office/drawing/2014/main" id="{61551563-8F8A-35BE-4B6E-BAA0250FAEF5}"/>
                  </a:ext>
                </a:extLst>
              </p:cNvPr>
              <p:cNvSpPr>
                <a:spLocks/>
              </p:cNvSpPr>
              <p:nvPr/>
            </p:nvSpPr>
            <p:spPr bwMode="auto">
              <a:xfrm>
                <a:off x="14351328" y="3719419"/>
                <a:ext cx="221494" cy="155376"/>
              </a:xfrm>
              <a:custGeom>
                <a:avLst/>
                <a:gdLst>
                  <a:gd name="T0" fmla="*/ 185769 w 31"/>
                  <a:gd name="T1" fmla="*/ 0 h 24"/>
                  <a:gd name="T2" fmla="*/ 64305 w 31"/>
                  <a:gd name="T3" fmla="*/ 38844 h 24"/>
                  <a:gd name="T4" fmla="*/ 64305 w 31"/>
                  <a:gd name="T5" fmla="*/ 38844 h 24"/>
                  <a:gd name="T6" fmla="*/ 7145 w 31"/>
                  <a:gd name="T7" fmla="*/ 77688 h 24"/>
                  <a:gd name="T8" fmla="*/ 14290 w 31"/>
                  <a:gd name="T9" fmla="*/ 116532 h 24"/>
                  <a:gd name="T10" fmla="*/ 50015 w 31"/>
                  <a:gd name="T11" fmla="*/ 155376 h 24"/>
                  <a:gd name="T12" fmla="*/ 64305 w 31"/>
                  <a:gd name="T13" fmla="*/ 155376 h 24"/>
                  <a:gd name="T14" fmla="*/ 64305 w 31"/>
                  <a:gd name="T15" fmla="*/ 155376 h 24"/>
                  <a:gd name="T16" fmla="*/ 121464 w 31"/>
                  <a:gd name="T17" fmla="*/ 129480 h 24"/>
                  <a:gd name="T18" fmla="*/ 128609 w 31"/>
                  <a:gd name="T19" fmla="*/ 123006 h 24"/>
                  <a:gd name="T20" fmla="*/ 207204 w 31"/>
                  <a:gd name="T21" fmla="*/ 25896 h 24"/>
                  <a:gd name="T22" fmla="*/ 221494 w 31"/>
                  <a:gd name="T23" fmla="*/ 0 h 24"/>
                  <a:gd name="T24" fmla="*/ 185769 w 31"/>
                  <a:gd name="T25" fmla="*/ 0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 h="24">
                    <a:moveTo>
                      <a:pt x="26" y="0"/>
                    </a:moveTo>
                    <a:cubicBezTo>
                      <a:pt x="20" y="1"/>
                      <a:pt x="13" y="4"/>
                      <a:pt x="9" y="6"/>
                    </a:cubicBezTo>
                    <a:cubicBezTo>
                      <a:pt x="9" y="6"/>
                      <a:pt x="9" y="6"/>
                      <a:pt x="9" y="6"/>
                    </a:cubicBezTo>
                    <a:cubicBezTo>
                      <a:pt x="6" y="7"/>
                      <a:pt x="3" y="9"/>
                      <a:pt x="1" y="12"/>
                    </a:cubicBezTo>
                    <a:cubicBezTo>
                      <a:pt x="0" y="13"/>
                      <a:pt x="0" y="16"/>
                      <a:pt x="2" y="18"/>
                    </a:cubicBezTo>
                    <a:cubicBezTo>
                      <a:pt x="3" y="20"/>
                      <a:pt x="5" y="23"/>
                      <a:pt x="7" y="24"/>
                    </a:cubicBezTo>
                    <a:cubicBezTo>
                      <a:pt x="8" y="24"/>
                      <a:pt x="8" y="24"/>
                      <a:pt x="9" y="24"/>
                    </a:cubicBezTo>
                    <a:cubicBezTo>
                      <a:pt x="9" y="24"/>
                      <a:pt x="9" y="24"/>
                      <a:pt x="9" y="24"/>
                    </a:cubicBezTo>
                    <a:cubicBezTo>
                      <a:pt x="12" y="24"/>
                      <a:pt x="15" y="21"/>
                      <a:pt x="17" y="20"/>
                    </a:cubicBezTo>
                    <a:cubicBezTo>
                      <a:pt x="18" y="19"/>
                      <a:pt x="18" y="19"/>
                      <a:pt x="18" y="19"/>
                    </a:cubicBezTo>
                    <a:cubicBezTo>
                      <a:pt x="24" y="14"/>
                      <a:pt x="28" y="9"/>
                      <a:pt x="29" y="4"/>
                    </a:cubicBezTo>
                    <a:cubicBezTo>
                      <a:pt x="31" y="0"/>
                      <a:pt x="31" y="0"/>
                      <a:pt x="31" y="0"/>
                    </a:cubicBezTo>
                    <a:lnTo>
                      <a:pt x="26" y="0"/>
                    </a:ln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22" name="Freeform 12">
                <a:extLst>
                  <a:ext uri="{FF2B5EF4-FFF2-40B4-BE49-F238E27FC236}">
                    <a16:creationId xmlns:a16="http://schemas.microsoft.com/office/drawing/2014/main" id="{A94F2AED-6FB1-327C-55A7-D7D79968A7DD}"/>
                  </a:ext>
                </a:extLst>
              </p:cNvPr>
              <p:cNvSpPr>
                <a:spLocks/>
              </p:cNvSpPr>
              <p:nvPr/>
            </p:nvSpPr>
            <p:spPr bwMode="auto">
              <a:xfrm>
                <a:off x="15925805" y="3629592"/>
                <a:ext cx="248180" cy="143237"/>
              </a:xfrm>
              <a:custGeom>
                <a:avLst/>
                <a:gdLst>
                  <a:gd name="T0" fmla="*/ 233998 w 35"/>
                  <a:gd name="T1" fmla="*/ 45575 h 22"/>
                  <a:gd name="T2" fmla="*/ 184362 w 35"/>
                  <a:gd name="T3" fmla="*/ 19532 h 22"/>
                  <a:gd name="T4" fmla="*/ 177271 w 35"/>
                  <a:gd name="T5" fmla="*/ 19532 h 22"/>
                  <a:gd name="T6" fmla="*/ 148908 w 35"/>
                  <a:gd name="T7" fmla="*/ 13022 h 22"/>
                  <a:gd name="T8" fmla="*/ 99272 w 35"/>
                  <a:gd name="T9" fmla="*/ 0 h 22"/>
                  <a:gd name="T10" fmla="*/ 70909 w 35"/>
                  <a:gd name="T11" fmla="*/ 6511 h 22"/>
                  <a:gd name="T12" fmla="*/ 14182 w 35"/>
                  <a:gd name="T13" fmla="*/ 91151 h 22"/>
                  <a:gd name="T14" fmla="*/ 99272 w 35"/>
                  <a:gd name="T15" fmla="*/ 123705 h 22"/>
                  <a:gd name="T16" fmla="*/ 120545 w 35"/>
                  <a:gd name="T17" fmla="*/ 130215 h 22"/>
                  <a:gd name="T18" fmla="*/ 141817 w 35"/>
                  <a:gd name="T19" fmla="*/ 136726 h 22"/>
                  <a:gd name="T20" fmla="*/ 177271 w 35"/>
                  <a:gd name="T21" fmla="*/ 143237 h 22"/>
                  <a:gd name="T22" fmla="*/ 226907 w 35"/>
                  <a:gd name="T23" fmla="*/ 110683 h 22"/>
                  <a:gd name="T24" fmla="*/ 226907 w 35"/>
                  <a:gd name="T25" fmla="*/ 104172 h 22"/>
                  <a:gd name="T26" fmla="*/ 233998 w 35"/>
                  <a:gd name="T27" fmla="*/ 45575 h 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5" h="22">
                    <a:moveTo>
                      <a:pt x="33" y="7"/>
                    </a:moveTo>
                    <a:cubicBezTo>
                      <a:pt x="32" y="4"/>
                      <a:pt x="28" y="3"/>
                      <a:pt x="26" y="3"/>
                    </a:cubicBezTo>
                    <a:cubicBezTo>
                      <a:pt x="26" y="3"/>
                      <a:pt x="25" y="3"/>
                      <a:pt x="25" y="3"/>
                    </a:cubicBezTo>
                    <a:cubicBezTo>
                      <a:pt x="24" y="3"/>
                      <a:pt x="22" y="2"/>
                      <a:pt x="21" y="2"/>
                    </a:cubicBezTo>
                    <a:cubicBezTo>
                      <a:pt x="19" y="1"/>
                      <a:pt x="17" y="0"/>
                      <a:pt x="14" y="0"/>
                    </a:cubicBezTo>
                    <a:cubicBezTo>
                      <a:pt x="13" y="0"/>
                      <a:pt x="11" y="1"/>
                      <a:pt x="10" y="1"/>
                    </a:cubicBezTo>
                    <a:cubicBezTo>
                      <a:pt x="6" y="3"/>
                      <a:pt x="0" y="8"/>
                      <a:pt x="2" y="14"/>
                    </a:cubicBezTo>
                    <a:cubicBezTo>
                      <a:pt x="3" y="19"/>
                      <a:pt x="10" y="19"/>
                      <a:pt x="14" y="19"/>
                    </a:cubicBezTo>
                    <a:cubicBezTo>
                      <a:pt x="15" y="20"/>
                      <a:pt x="17" y="20"/>
                      <a:pt x="17" y="20"/>
                    </a:cubicBezTo>
                    <a:cubicBezTo>
                      <a:pt x="18" y="20"/>
                      <a:pt x="19" y="20"/>
                      <a:pt x="20" y="21"/>
                    </a:cubicBezTo>
                    <a:cubicBezTo>
                      <a:pt x="22" y="21"/>
                      <a:pt x="24" y="22"/>
                      <a:pt x="25" y="22"/>
                    </a:cubicBezTo>
                    <a:cubicBezTo>
                      <a:pt x="28" y="22"/>
                      <a:pt x="30" y="20"/>
                      <a:pt x="32" y="17"/>
                    </a:cubicBezTo>
                    <a:cubicBezTo>
                      <a:pt x="32" y="16"/>
                      <a:pt x="32" y="16"/>
                      <a:pt x="32" y="16"/>
                    </a:cubicBezTo>
                    <a:cubicBezTo>
                      <a:pt x="33" y="13"/>
                      <a:pt x="35" y="10"/>
                      <a:pt x="33" y="7"/>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24" name="Freeform 13">
                <a:extLst>
                  <a:ext uri="{FF2B5EF4-FFF2-40B4-BE49-F238E27FC236}">
                    <a16:creationId xmlns:a16="http://schemas.microsoft.com/office/drawing/2014/main" id="{4F931494-2B8E-6D1D-DCE5-4CAE5BCA1901}"/>
                  </a:ext>
                </a:extLst>
              </p:cNvPr>
              <p:cNvSpPr>
                <a:spLocks/>
              </p:cNvSpPr>
              <p:nvPr/>
            </p:nvSpPr>
            <p:spPr bwMode="auto">
              <a:xfrm>
                <a:off x="17017264" y="4629825"/>
                <a:ext cx="461669" cy="276764"/>
              </a:xfrm>
              <a:custGeom>
                <a:avLst/>
                <a:gdLst>
                  <a:gd name="T0" fmla="*/ 177565 w 65"/>
                  <a:gd name="T1" fmla="*/ 276764 h 43"/>
                  <a:gd name="T2" fmla="*/ 156257 w 65"/>
                  <a:gd name="T3" fmla="*/ 276764 h 43"/>
                  <a:gd name="T4" fmla="*/ 106539 w 65"/>
                  <a:gd name="T5" fmla="*/ 231709 h 43"/>
                  <a:gd name="T6" fmla="*/ 99436 w 65"/>
                  <a:gd name="T7" fmla="*/ 193091 h 43"/>
                  <a:gd name="T8" fmla="*/ 92334 w 65"/>
                  <a:gd name="T9" fmla="*/ 173782 h 43"/>
                  <a:gd name="T10" fmla="*/ 71026 w 65"/>
                  <a:gd name="T11" fmla="*/ 167346 h 43"/>
                  <a:gd name="T12" fmla="*/ 14205 w 65"/>
                  <a:gd name="T13" fmla="*/ 109418 h 43"/>
                  <a:gd name="T14" fmla="*/ 21308 w 65"/>
                  <a:gd name="T15" fmla="*/ 12873 h 43"/>
                  <a:gd name="T16" fmla="*/ 56821 w 65"/>
                  <a:gd name="T17" fmla="*/ 0 h 43"/>
                  <a:gd name="T18" fmla="*/ 113642 w 65"/>
                  <a:gd name="T19" fmla="*/ 12873 h 43"/>
                  <a:gd name="T20" fmla="*/ 142052 w 65"/>
                  <a:gd name="T21" fmla="*/ 19309 h 43"/>
                  <a:gd name="T22" fmla="*/ 149155 w 65"/>
                  <a:gd name="T23" fmla="*/ 19309 h 43"/>
                  <a:gd name="T24" fmla="*/ 191770 w 65"/>
                  <a:gd name="T25" fmla="*/ 12873 h 43"/>
                  <a:gd name="T26" fmla="*/ 255694 w 65"/>
                  <a:gd name="T27" fmla="*/ 0 h 43"/>
                  <a:gd name="T28" fmla="*/ 362233 w 65"/>
                  <a:gd name="T29" fmla="*/ 64364 h 43"/>
                  <a:gd name="T30" fmla="*/ 362233 w 65"/>
                  <a:gd name="T31" fmla="*/ 70800 h 43"/>
                  <a:gd name="T32" fmla="*/ 397746 w 65"/>
                  <a:gd name="T33" fmla="*/ 96546 h 43"/>
                  <a:gd name="T34" fmla="*/ 447464 w 65"/>
                  <a:gd name="T35" fmla="*/ 154473 h 43"/>
                  <a:gd name="T36" fmla="*/ 454566 w 65"/>
                  <a:gd name="T37" fmla="*/ 199528 h 43"/>
                  <a:gd name="T38" fmla="*/ 383540 w 65"/>
                  <a:gd name="T39" fmla="*/ 225273 h 43"/>
                  <a:gd name="T40" fmla="*/ 348027 w 65"/>
                  <a:gd name="T41" fmla="*/ 225273 h 43"/>
                  <a:gd name="T42" fmla="*/ 319617 w 65"/>
                  <a:gd name="T43" fmla="*/ 225273 h 43"/>
                  <a:gd name="T44" fmla="*/ 277001 w 65"/>
                  <a:gd name="T45" fmla="*/ 231709 h 43"/>
                  <a:gd name="T46" fmla="*/ 255694 w 65"/>
                  <a:gd name="T47" fmla="*/ 244582 h 43"/>
                  <a:gd name="T48" fmla="*/ 177565 w 65"/>
                  <a:gd name="T49" fmla="*/ 276764 h 4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5" h="43">
                    <a:moveTo>
                      <a:pt x="25" y="43"/>
                    </a:moveTo>
                    <a:cubicBezTo>
                      <a:pt x="24" y="43"/>
                      <a:pt x="23" y="43"/>
                      <a:pt x="22" y="43"/>
                    </a:cubicBezTo>
                    <a:cubicBezTo>
                      <a:pt x="18" y="42"/>
                      <a:pt x="16" y="39"/>
                      <a:pt x="15" y="36"/>
                    </a:cubicBezTo>
                    <a:cubicBezTo>
                      <a:pt x="14" y="34"/>
                      <a:pt x="14" y="32"/>
                      <a:pt x="14" y="30"/>
                    </a:cubicBezTo>
                    <a:cubicBezTo>
                      <a:pt x="14" y="29"/>
                      <a:pt x="14" y="28"/>
                      <a:pt x="13" y="27"/>
                    </a:cubicBezTo>
                    <a:cubicBezTo>
                      <a:pt x="13" y="26"/>
                      <a:pt x="12" y="26"/>
                      <a:pt x="10" y="26"/>
                    </a:cubicBezTo>
                    <a:cubicBezTo>
                      <a:pt x="4" y="25"/>
                      <a:pt x="3" y="20"/>
                      <a:pt x="2" y="17"/>
                    </a:cubicBezTo>
                    <a:cubicBezTo>
                      <a:pt x="1" y="12"/>
                      <a:pt x="0" y="6"/>
                      <a:pt x="3" y="2"/>
                    </a:cubicBezTo>
                    <a:cubicBezTo>
                      <a:pt x="4" y="1"/>
                      <a:pt x="6" y="0"/>
                      <a:pt x="8" y="0"/>
                    </a:cubicBezTo>
                    <a:cubicBezTo>
                      <a:pt x="11" y="0"/>
                      <a:pt x="14" y="1"/>
                      <a:pt x="16" y="2"/>
                    </a:cubicBezTo>
                    <a:cubicBezTo>
                      <a:pt x="18" y="2"/>
                      <a:pt x="19" y="3"/>
                      <a:pt x="20" y="3"/>
                    </a:cubicBezTo>
                    <a:cubicBezTo>
                      <a:pt x="20" y="3"/>
                      <a:pt x="21" y="3"/>
                      <a:pt x="21" y="3"/>
                    </a:cubicBezTo>
                    <a:cubicBezTo>
                      <a:pt x="23" y="3"/>
                      <a:pt x="25" y="2"/>
                      <a:pt x="27" y="2"/>
                    </a:cubicBezTo>
                    <a:cubicBezTo>
                      <a:pt x="30" y="1"/>
                      <a:pt x="33" y="0"/>
                      <a:pt x="36" y="0"/>
                    </a:cubicBezTo>
                    <a:cubicBezTo>
                      <a:pt x="43" y="1"/>
                      <a:pt x="47" y="5"/>
                      <a:pt x="51" y="10"/>
                    </a:cubicBezTo>
                    <a:cubicBezTo>
                      <a:pt x="51" y="11"/>
                      <a:pt x="51" y="11"/>
                      <a:pt x="51" y="11"/>
                    </a:cubicBezTo>
                    <a:cubicBezTo>
                      <a:pt x="52" y="12"/>
                      <a:pt x="54" y="14"/>
                      <a:pt x="56" y="15"/>
                    </a:cubicBezTo>
                    <a:cubicBezTo>
                      <a:pt x="58" y="18"/>
                      <a:pt x="61" y="21"/>
                      <a:pt x="63" y="24"/>
                    </a:cubicBezTo>
                    <a:cubicBezTo>
                      <a:pt x="65" y="27"/>
                      <a:pt x="65" y="30"/>
                      <a:pt x="64" y="31"/>
                    </a:cubicBezTo>
                    <a:cubicBezTo>
                      <a:pt x="62" y="34"/>
                      <a:pt x="59" y="35"/>
                      <a:pt x="54" y="35"/>
                    </a:cubicBezTo>
                    <a:cubicBezTo>
                      <a:pt x="52" y="35"/>
                      <a:pt x="51" y="35"/>
                      <a:pt x="49" y="35"/>
                    </a:cubicBezTo>
                    <a:cubicBezTo>
                      <a:pt x="48" y="35"/>
                      <a:pt x="46" y="35"/>
                      <a:pt x="45" y="35"/>
                    </a:cubicBezTo>
                    <a:cubicBezTo>
                      <a:pt x="42" y="35"/>
                      <a:pt x="40" y="35"/>
                      <a:pt x="39" y="36"/>
                    </a:cubicBezTo>
                    <a:cubicBezTo>
                      <a:pt x="38" y="37"/>
                      <a:pt x="37" y="37"/>
                      <a:pt x="36" y="38"/>
                    </a:cubicBezTo>
                    <a:cubicBezTo>
                      <a:pt x="33" y="41"/>
                      <a:pt x="29" y="43"/>
                      <a:pt x="25" y="43"/>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27" name="Freeform 12">
                <a:extLst>
                  <a:ext uri="{FF2B5EF4-FFF2-40B4-BE49-F238E27FC236}">
                    <a16:creationId xmlns:a16="http://schemas.microsoft.com/office/drawing/2014/main" id="{D888C623-C579-9D95-2A0A-023642BC672B}"/>
                  </a:ext>
                </a:extLst>
              </p:cNvPr>
              <p:cNvSpPr>
                <a:spLocks/>
              </p:cNvSpPr>
              <p:nvPr/>
            </p:nvSpPr>
            <p:spPr bwMode="auto">
              <a:xfrm>
                <a:off x="16238032" y="3699997"/>
                <a:ext cx="149442" cy="148093"/>
              </a:xfrm>
              <a:custGeom>
                <a:avLst/>
                <a:gdLst>
                  <a:gd name="T0" fmla="*/ 113861 w 21"/>
                  <a:gd name="T1" fmla="*/ 12878 h 23"/>
                  <a:gd name="T2" fmla="*/ 71163 w 21"/>
                  <a:gd name="T3" fmla="*/ 0 h 23"/>
                  <a:gd name="T4" fmla="*/ 14233 w 21"/>
                  <a:gd name="T5" fmla="*/ 25755 h 23"/>
                  <a:gd name="T6" fmla="*/ 7116 w 21"/>
                  <a:gd name="T7" fmla="*/ 90144 h 23"/>
                  <a:gd name="T8" fmla="*/ 85395 w 21"/>
                  <a:gd name="T9" fmla="*/ 148093 h 23"/>
                  <a:gd name="T10" fmla="*/ 92512 w 21"/>
                  <a:gd name="T11" fmla="*/ 148093 h 23"/>
                  <a:gd name="T12" fmla="*/ 142326 w 21"/>
                  <a:gd name="T13" fmla="*/ 115899 h 23"/>
                  <a:gd name="T14" fmla="*/ 113861 w 21"/>
                  <a:gd name="T15" fmla="*/ 12878 h 2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 h="23">
                    <a:moveTo>
                      <a:pt x="16" y="2"/>
                    </a:moveTo>
                    <a:cubicBezTo>
                      <a:pt x="14" y="1"/>
                      <a:pt x="12" y="0"/>
                      <a:pt x="10" y="0"/>
                    </a:cubicBezTo>
                    <a:cubicBezTo>
                      <a:pt x="7" y="0"/>
                      <a:pt x="4" y="1"/>
                      <a:pt x="2" y="4"/>
                    </a:cubicBezTo>
                    <a:cubicBezTo>
                      <a:pt x="0" y="7"/>
                      <a:pt x="0" y="10"/>
                      <a:pt x="1" y="14"/>
                    </a:cubicBezTo>
                    <a:cubicBezTo>
                      <a:pt x="3" y="17"/>
                      <a:pt x="7" y="23"/>
                      <a:pt x="12" y="23"/>
                    </a:cubicBezTo>
                    <a:cubicBezTo>
                      <a:pt x="13" y="23"/>
                      <a:pt x="13" y="23"/>
                      <a:pt x="13" y="23"/>
                    </a:cubicBezTo>
                    <a:cubicBezTo>
                      <a:pt x="16" y="23"/>
                      <a:pt x="18" y="21"/>
                      <a:pt x="20" y="18"/>
                    </a:cubicBezTo>
                    <a:cubicBezTo>
                      <a:pt x="21" y="12"/>
                      <a:pt x="19" y="5"/>
                      <a:pt x="16" y="2"/>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28" name="Freeform 13">
                <a:extLst>
                  <a:ext uri="{FF2B5EF4-FFF2-40B4-BE49-F238E27FC236}">
                    <a16:creationId xmlns:a16="http://schemas.microsoft.com/office/drawing/2014/main" id="{D3035A9F-6F04-6B56-17BC-758228A2D210}"/>
                  </a:ext>
                </a:extLst>
              </p:cNvPr>
              <p:cNvSpPr>
                <a:spLocks/>
              </p:cNvSpPr>
              <p:nvPr/>
            </p:nvSpPr>
            <p:spPr bwMode="auto">
              <a:xfrm>
                <a:off x="15877770" y="3823812"/>
                <a:ext cx="1267587" cy="716187"/>
              </a:xfrm>
              <a:custGeom>
                <a:avLst/>
                <a:gdLst>
                  <a:gd name="T0" fmla="*/ 1225098 w 179"/>
                  <a:gd name="T1" fmla="*/ 477458 h 111"/>
                  <a:gd name="T2" fmla="*/ 1210935 w 179"/>
                  <a:gd name="T3" fmla="*/ 432293 h 111"/>
                  <a:gd name="T4" fmla="*/ 1154283 w 179"/>
                  <a:gd name="T5" fmla="*/ 348415 h 111"/>
                  <a:gd name="T6" fmla="*/ 1062224 w 179"/>
                  <a:gd name="T7" fmla="*/ 322607 h 111"/>
                  <a:gd name="T8" fmla="*/ 948920 w 179"/>
                  <a:gd name="T9" fmla="*/ 322607 h 111"/>
                  <a:gd name="T10" fmla="*/ 920594 w 179"/>
                  <a:gd name="T11" fmla="*/ 329059 h 111"/>
                  <a:gd name="T12" fmla="*/ 878105 w 179"/>
                  <a:gd name="T13" fmla="*/ 322607 h 111"/>
                  <a:gd name="T14" fmla="*/ 736475 w 179"/>
                  <a:gd name="T15" fmla="*/ 412937 h 111"/>
                  <a:gd name="T16" fmla="*/ 701068 w 179"/>
                  <a:gd name="T17" fmla="*/ 432293 h 111"/>
                  <a:gd name="T18" fmla="*/ 665660 w 179"/>
                  <a:gd name="T19" fmla="*/ 406485 h 111"/>
                  <a:gd name="T20" fmla="*/ 616090 w 179"/>
                  <a:gd name="T21" fmla="*/ 419389 h 111"/>
                  <a:gd name="T22" fmla="*/ 587764 w 179"/>
                  <a:gd name="T23" fmla="*/ 412937 h 111"/>
                  <a:gd name="T24" fmla="*/ 545275 w 179"/>
                  <a:gd name="T25" fmla="*/ 400032 h 111"/>
                  <a:gd name="T26" fmla="*/ 531112 w 179"/>
                  <a:gd name="T27" fmla="*/ 361320 h 111"/>
                  <a:gd name="T28" fmla="*/ 460297 w 179"/>
                  <a:gd name="T29" fmla="*/ 200016 h 111"/>
                  <a:gd name="T30" fmla="*/ 439052 w 179"/>
                  <a:gd name="T31" fmla="*/ 200016 h 111"/>
                  <a:gd name="T32" fmla="*/ 424889 w 179"/>
                  <a:gd name="T33" fmla="*/ 174208 h 111"/>
                  <a:gd name="T34" fmla="*/ 361156 w 179"/>
                  <a:gd name="T35" fmla="*/ 109686 h 111"/>
                  <a:gd name="T36" fmla="*/ 311586 w 179"/>
                  <a:gd name="T37" fmla="*/ 129043 h 111"/>
                  <a:gd name="T38" fmla="*/ 290341 w 179"/>
                  <a:gd name="T39" fmla="*/ 141947 h 111"/>
                  <a:gd name="T40" fmla="*/ 269097 w 179"/>
                  <a:gd name="T41" fmla="*/ 135495 h 111"/>
                  <a:gd name="T42" fmla="*/ 269097 w 179"/>
                  <a:gd name="T43" fmla="*/ 109686 h 111"/>
                  <a:gd name="T44" fmla="*/ 191200 w 179"/>
                  <a:gd name="T45" fmla="*/ 58069 h 111"/>
                  <a:gd name="T46" fmla="*/ 155793 w 179"/>
                  <a:gd name="T47" fmla="*/ 32261 h 111"/>
                  <a:gd name="T48" fmla="*/ 92059 w 179"/>
                  <a:gd name="T49" fmla="*/ 0 h 111"/>
                  <a:gd name="T50" fmla="*/ 21244 w 179"/>
                  <a:gd name="T51" fmla="*/ 103234 h 111"/>
                  <a:gd name="T52" fmla="*/ 49570 w 179"/>
                  <a:gd name="T53" fmla="*/ 154851 h 111"/>
                  <a:gd name="T54" fmla="*/ 77896 w 179"/>
                  <a:gd name="T55" fmla="*/ 212920 h 111"/>
                  <a:gd name="T56" fmla="*/ 155793 w 179"/>
                  <a:gd name="T57" fmla="*/ 251633 h 111"/>
                  <a:gd name="T58" fmla="*/ 226608 w 179"/>
                  <a:gd name="T59" fmla="*/ 238729 h 111"/>
                  <a:gd name="T60" fmla="*/ 254934 w 179"/>
                  <a:gd name="T61" fmla="*/ 277442 h 111"/>
                  <a:gd name="T62" fmla="*/ 276178 w 179"/>
                  <a:gd name="T63" fmla="*/ 322607 h 111"/>
                  <a:gd name="T64" fmla="*/ 290341 w 179"/>
                  <a:gd name="T65" fmla="*/ 419389 h 111"/>
                  <a:gd name="T66" fmla="*/ 283260 w 179"/>
                  <a:gd name="T67" fmla="*/ 490362 h 111"/>
                  <a:gd name="T68" fmla="*/ 290341 w 179"/>
                  <a:gd name="T69" fmla="*/ 561336 h 111"/>
                  <a:gd name="T70" fmla="*/ 346993 w 179"/>
                  <a:gd name="T71" fmla="*/ 671022 h 111"/>
                  <a:gd name="T72" fmla="*/ 375319 w 179"/>
                  <a:gd name="T73" fmla="*/ 664570 h 111"/>
                  <a:gd name="T74" fmla="*/ 389482 w 179"/>
                  <a:gd name="T75" fmla="*/ 658118 h 111"/>
                  <a:gd name="T76" fmla="*/ 403645 w 179"/>
                  <a:gd name="T77" fmla="*/ 664570 h 111"/>
                  <a:gd name="T78" fmla="*/ 431971 w 179"/>
                  <a:gd name="T79" fmla="*/ 677474 h 111"/>
                  <a:gd name="T80" fmla="*/ 474460 w 179"/>
                  <a:gd name="T81" fmla="*/ 703283 h 111"/>
                  <a:gd name="T82" fmla="*/ 538193 w 179"/>
                  <a:gd name="T83" fmla="*/ 664570 h 111"/>
                  <a:gd name="T84" fmla="*/ 594845 w 179"/>
                  <a:gd name="T85" fmla="*/ 716187 h 111"/>
                  <a:gd name="T86" fmla="*/ 616090 w 179"/>
                  <a:gd name="T87" fmla="*/ 709735 h 111"/>
                  <a:gd name="T88" fmla="*/ 729394 w 179"/>
                  <a:gd name="T89" fmla="*/ 690378 h 111"/>
                  <a:gd name="T90" fmla="*/ 757720 w 179"/>
                  <a:gd name="T91" fmla="*/ 690378 h 111"/>
                  <a:gd name="T92" fmla="*/ 807290 w 179"/>
                  <a:gd name="T93" fmla="*/ 677474 h 111"/>
                  <a:gd name="T94" fmla="*/ 842698 w 179"/>
                  <a:gd name="T95" fmla="*/ 683926 h 111"/>
                  <a:gd name="T96" fmla="*/ 913512 w 179"/>
                  <a:gd name="T97" fmla="*/ 683926 h 111"/>
                  <a:gd name="T98" fmla="*/ 956001 w 179"/>
                  <a:gd name="T99" fmla="*/ 638761 h 111"/>
                  <a:gd name="T100" fmla="*/ 984327 w 179"/>
                  <a:gd name="T101" fmla="*/ 658118 h 111"/>
                  <a:gd name="T102" fmla="*/ 1097631 w 179"/>
                  <a:gd name="T103" fmla="*/ 671022 h 111"/>
                  <a:gd name="T104" fmla="*/ 1140120 w 179"/>
                  <a:gd name="T105" fmla="*/ 658118 h 111"/>
                  <a:gd name="T106" fmla="*/ 1189691 w 179"/>
                  <a:gd name="T107" fmla="*/ 632309 h 111"/>
                  <a:gd name="T108" fmla="*/ 1203854 w 179"/>
                  <a:gd name="T109" fmla="*/ 580692 h 111"/>
                  <a:gd name="T110" fmla="*/ 1246343 w 179"/>
                  <a:gd name="T111" fmla="*/ 554884 h 11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79" h="111">
                    <a:moveTo>
                      <a:pt x="178" y="80"/>
                    </a:moveTo>
                    <a:cubicBezTo>
                      <a:pt x="178" y="78"/>
                      <a:pt x="176" y="75"/>
                      <a:pt x="173" y="74"/>
                    </a:cubicBezTo>
                    <a:cubicBezTo>
                      <a:pt x="172" y="73"/>
                      <a:pt x="171" y="72"/>
                      <a:pt x="171" y="70"/>
                    </a:cubicBezTo>
                    <a:cubicBezTo>
                      <a:pt x="171" y="69"/>
                      <a:pt x="171" y="68"/>
                      <a:pt x="171" y="67"/>
                    </a:cubicBezTo>
                    <a:cubicBezTo>
                      <a:pt x="171" y="66"/>
                      <a:pt x="171" y="65"/>
                      <a:pt x="170" y="64"/>
                    </a:cubicBezTo>
                    <a:cubicBezTo>
                      <a:pt x="170" y="61"/>
                      <a:pt x="169" y="56"/>
                      <a:pt x="163" y="54"/>
                    </a:cubicBezTo>
                    <a:cubicBezTo>
                      <a:pt x="162" y="54"/>
                      <a:pt x="161" y="54"/>
                      <a:pt x="160" y="53"/>
                    </a:cubicBezTo>
                    <a:cubicBezTo>
                      <a:pt x="156" y="52"/>
                      <a:pt x="153" y="52"/>
                      <a:pt x="150" y="50"/>
                    </a:cubicBezTo>
                    <a:cubicBezTo>
                      <a:pt x="147" y="49"/>
                      <a:pt x="145" y="48"/>
                      <a:pt x="143" y="48"/>
                    </a:cubicBezTo>
                    <a:cubicBezTo>
                      <a:pt x="140" y="48"/>
                      <a:pt x="137" y="49"/>
                      <a:pt x="134" y="50"/>
                    </a:cubicBezTo>
                    <a:cubicBezTo>
                      <a:pt x="134" y="51"/>
                      <a:pt x="133" y="51"/>
                      <a:pt x="133" y="51"/>
                    </a:cubicBezTo>
                    <a:cubicBezTo>
                      <a:pt x="132" y="51"/>
                      <a:pt x="131" y="51"/>
                      <a:pt x="130" y="51"/>
                    </a:cubicBezTo>
                    <a:cubicBezTo>
                      <a:pt x="129" y="50"/>
                      <a:pt x="127" y="50"/>
                      <a:pt x="126" y="50"/>
                    </a:cubicBezTo>
                    <a:cubicBezTo>
                      <a:pt x="125" y="50"/>
                      <a:pt x="125" y="50"/>
                      <a:pt x="124" y="50"/>
                    </a:cubicBezTo>
                    <a:cubicBezTo>
                      <a:pt x="118" y="51"/>
                      <a:pt x="112" y="56"/>
                      <a:pt x="107" y="60"/>
                    </a:cubicBezTo>
                    <a:cubicBezTo>
                      <a:pt x="106" y="62"/>
                      <a:pt x="105" y="63"/>
                      <a:pt x="104" y="64"/>
                    </a:cubicBezTo>
                    <a:cubicBezTo>
                      <a:pt x="103" y="64"/>
                      <a:pt x="103" y="64"/>
                      <a:pt x="103" y="64"/>
                    </a:cubicBezTo>
                    <a:cubicBezTo>
                      <a:pt x="102" y="65"/>
                      <a:pt x="100" y="67"/>
                      <a:pt x="99" y="67"/>
                    </a:cubicBezTo>
                    <a:cubicBezTo>
                      <a:pt x="98" y="67"/>
                      <a:pt x="98" y="67"/>
                      <a:pt x="98" y="66"/>
                    </a:cubicBezTo>
                    <a:cubicBezTo>
                      <a:pt x="97" y="65"/>
                      <a:pt x="96" y="63"/>
                      <a:pt x="94" y="63"/>
                    </a:cubicBezTo>
                    <a:cubicBezTo>
                      <a:pt x="93" y="63"/>
                      <a:pt x="93" y="63"/>
                      <a:pt x="92" y="63"/>
                    </a:cubicBezTo>
                    <a:cubicBezTo>
                      <a:pt x="90" y="63"/>
                      <a:pt x="89" y="64"/>
                      <a:pt x="87" y="65"/>
                    </a:cubicBezTo>
                    <a:cubicBezTo>
                      <a:pt x="87" y="65"/>
                      <a:pt x="86" y="65"/>
                      <a:pt x="85" y="65"/>
                    </a:cubicBezTo>
                    <a:cubicBezTo>
                      <a:pt x="85" y="65"/>
                      <a:pt x="84" y="65"/>
                      <a:pt x="83" y="64"/>
                    </a:cubicBezTo>
                    <a:cubicBezTo>
                      <a:pt x="82" y="63"/>
                      <a:pt x="81" y="62"/>
                      <a:pt x="78" y="62"/>
                    </a:cubicBezTo>
                    <a:cubicBezTo>
                      <a:pt x="78" y="62"/>
                      <a:pt x="78" y="62"/>
                      <a:pt x="77" y="62"/>
                    </a:cubicBezTo>
                    <a:cubicBezTo>
                      <a:pt x="76" y="62"/>
                      <a:pt x="75" y="62"/>
                      <a:pt x="74" y="62"/>
                    </a:cubicBezTo>
                    <a:cubicBezTo>
                      <a:pt x="74" y="60"/>
                      <a:pt x="75" y="58"/>
                      <a:pt x="75" y="56"/>
                    </a:cubicBezTo>
                    <a:cubicBezTo>
                      <a:pt x="77" y="49"/>
                      <a:pt x="79" y="42"/>
                      <a:pt x="72" y="34"/>
                    </a:cubicBezTo>
                    <a:cubicBezTo>
                      <a:pt x="70" y="31"/>
                      <a:pt x="67" y="31"/>
                      <a:pt x="65" y="31"/>
                    </a:cubicBezTo>
                    <a:cubicBezTo>
                      <a:pt x="64" y="31"/>
                      <a:pt x="64" y="31"/>
                      <a:pt x="63" y="31"/>
                    </a:cubicBezTo>
                    <a:cubicBezTo>
                      <a:pt x="63" y="31"/>
                      <a:pt x="62" y="31"/>
                      <a:pt x="62" y="31"/>
                    </a:cubicBezTo>
                    <a:cubicBezTo>
                      <a:pt x="61" y="31"/>
                      <a:pt x="61" y="31"/>
                      <a:pt x="60" y="31"/>
                    </a:cubicBezTo>
                    <a:cubicBezTo>
                      <a:pt x="60" y="30"/>
                      <a:pt x="60" y="30"/>
                      <a:pt x="60" y="27"/>
                    </a:cubicBezTo>
                    <a:cubicBezTo>
                      <a:pt x="60" y="26"/>
                      <a:pt x="60" y="24"/>
                      <a:pt x="59" y="23"/>
                    </a:cubicBezTo>
                    <a:cubicBezTo>
                      <a:pt x="58" y="19"/>
                      <a:pt x="55" y="17"/>
                      <a:pt x="51" y="17"/>
                    </a:cubicBezTo>
                    <a:cubicBezTo>
                      <a:pt x="51" y="17"/>
                      <a:pt x="50" y="17"/>
                      <a:pt x="50" y="17"/>
                    </a:cubicBezTo>
                    <a:cubicBezTo>
                      <a:pt x="47" y="18"/>
                      <a:pt x="46" y="19"/>
                      <a:pt x="44" y="20"/>
                    </a:cubicBezTo>
                    <a:cubicBezTo>
                      <a:pt x="44" y="21"/>
                      <a:pt x="43" y="21"/>
                      <a:pt x="43" y="22"/>
                    </a:cubicBezTo>
                    <a:cubicBezTo>
                      <a:pt x="42" y="22"/>
                      <a:pt x="42" y="22"/>
                      <a:pt x="41" y="22"/>
                    </a:cubicBezTo>
                    <a:cubicBezTo>
                      <a:pt x="40" y="22"/>
                      <a:pt x="39" y="22"/>
                      <a:pt x="39" y="22"/>
                    </a:cubicBezTo>
                    <a:cubicBezTo>
                      <a:pt x="38" y="21"/>
                      <a:pt x="38" y="21"/>
                      <a:pt x="38" y="21"/>
                    </a:cubicBezTo>
                    <a:cubicBezTo>
                      <a:pt x="38" y="21"/>
                      <a:pt x="38" y="21"/>
                      <a:pt x="38" y="20"/>
                    </a:cubicBezTo>
                    <a:cubicBezTo>
                      <a:pt x="38" y="19"/>
                      <a:pt x="38" y="18"/>
                      <a:pt x="38" y="17"/>
                    </a:cubicBezTo>
                    <a:cubicBezTo>
                      <a:pt x="37" y="14"/>
                      <a:pt x="35" y="12"/>
                      <a:pt x="31" y="10"/>
                    </a:cubicBezTo>
                    <a:cubicBezTo>
                      <a:pt x="30" y="9"/>
                      <a:pt x="29" y="9"/>
                      <a:pt x="27" y="9"/>
                    </a:cubicBezTo>
                    <a:cubicBezTo>
                      <a:pt x="26" y="8"/>
                      <a:pt x="25" y="8"/>
                      <a:pt x="25" y="8"/>
                    </a:cubicBezTo>
                    <a:cubicBezTo>
                      <a:pt x="23" y="7"/>
                      <a:pt x="23" y="6"/>
                      <a:pt x="22" y="5"/>
                    </a:cubicBezTo>
                    <a:cubicBezTo>
                      <a:pt x="22" y="5"/>
                      <a:pt x="21" y="4"/>
                      <a:pt x="21" y="3"/>
                    </a:cubicBezTo>
                    <a:cubicBezTo>
                      <a:pt x="19" y="1"/>
                      <a:pt x="16" y="0"/>
                      <a:pt x="13" y="0"/>
                    </a:cubicBezTo>
                    <a:cubicBezTo>
                      <a:pt x="9" y="0"/>
                      <a:pt x="4" y="3"/>
                      <a:pt x="2" y="7"/>
                    </a:cubicBezTo>
                    <a:cubicBezTo>
                      <a:pt x="0" y="10"/>
                      <a:pt x="1" y="13"/>
                      <a:pt x="3" y="16"/>
                    </a:cubicBezTo>
                    <a:cubicBezTo>
                      <a:pt x="4" y="18"/>
                      <a:pt x="5" y="20"/>
                      <a:pt x="6" y="22"/>
                    </a:cubicBezTo>
                    <a:cubicBezTo>
                      <a:pt x="7" y="24"/>
                      <a:pt x="7" y="24"/>
                      <a:pt x="7" y="24"/>
                    </a:cubicBezTo>
                    <a:cubicBezTo>
                      <a:pt x="8" y="25"/>
                      <a:pt x="8" y="26"/>
                      <a:pt x="8" y="27"/>
                    </a:cubicBezTo>
                    <a:cubicBezTo>
                      <a:pt x="8" y="29"/>
                      <a:pt x="9" y="31"/>
                      <a:pt x="11" y="33"/>
                    </a:cubicBezTo>
                    <a:cubicBezTo>
                      <a:pt x="13" y="35"/>
                      <a:pt x="16" y="39"/>
                      <a:pt x="21" y="39"/>
                    </a:cubicBezTo>
                    <a:cubicBezTo>
                      <a:pt x="22" y="39"/>
                      <a:pt x="22" y="39"/>
                      <a:pt x="22" y="39"/>
                    </a:cubicBezTo>
                    <a:cubicBezTo>
                      <a:pt x="23" y="39"/>
                      <a:pt x="25" y="38"/>
                      <a:pt x="27" y="38"/>
                    </a:cubicBezTo>
                    <a:cubicBezTo>
                      <a:pt x="28" y="37"/>
                      <a:pt x="31" y="37"/>
                      <a:pt x="32" y="37"/>
                    </a:cubicBezTo>
                    <a:cubicBezTo>
                      <a:pt x="33" y="37"/>
                      <a:pt x="34" y="37"/>
                      <a:pt x="35" y="38"/>
                    </a:cubicBezTo>
                    <a:cubicBezTo>
                      <a:pt x="35" y="38"/>
                      <a:pt x="36" y="41"/>
                      <a:pt x="36" y="43"/>
                    </a:cubicBezTo>
                    <a:cubicBezTo>
                      <a:pt x="37" y="44"/>
                      <a:pt x="37" y="46"/>
                      <a:pt x="37" y="47"/>
                    </a:cubicBezTo>
                    <a:cubicBezTo>
                      <a:pt x="38" y="48"/>
                      <a:pt x="38" y="49"/>
                      <a:pt x="39" y="50"/>
                    </a:cubicBezTo>
                    <a:cubicBezTo>
                      <a:pt x="41" y="54"/>
                      <a:pt x="43" y="58"/>
                      <a:pt x="42" y="62"/>
                    </a:cubicBezTo>
                    <a:cubicBezTo>
                      <a:pt x="42" y="63"/>
                      <a:pt x="42" y="64"/>
                      <a:pt x="41" y="65"/>
                    </a:cubicBezTo>
                    <a:cubicBezTo>
                      <a:pt x="41" y="67"/>
                      <a:pt x="40" y="68"/>
                      <a:pt x="40" y="69"/>
                    </a:cubicBezTo>
                    <a:cubicBezTo>
                      <a:pt x="40" y="72"/>
                      <a:pt x="40" y="74"/>
                      <a:pt x="40" y="76"/>
                    </a:cubicBezTo>
                    <a:cubicBezTo>
                      <a:pt x="40" y="77"/>
                      <a:pt x="40" y="78"/>
                      <a:pt x="40" y="78"/>
                    </a:cubicBezTo>
                    <a:cubicBezTo>
                      <a:pt x="40" y="81"/>
                      <a:pt x="41" y="84"/>
                      <a:pt x="41" y="87"/>
                    </a:cubicBezTo>
                    <a:cubicBezTo>
                      <a:pt x="42" y="89"/>
                      <a:pt x="42" y="92"/>
                      <a:pt x="42" y="94"/>
                    </a:cubicBezTo>
                    <a:cubicBezTo>
                      <a:pt x="42" y="97"/>
                      <a:pt x="42" y="103"/>
                      <a:pt x="49" y="104"/>
                    </a:cubicBezTo>
                    <a:cubicBezTo>
                      <a:pt x="49" y="104"/>
                      <a:pt x="49" y="104"/>
                      <a:pt x="49" y="104"/>
                    </a:cubicBezTo>
                    <a:cubicBezTo>
                      <a:pt x="51" y="104"/>
                      <a:pt x="53" y="103"/>
                      <a:pt x="53" y="103"/>
                    </a:cubicBezTo>
                    <a:cubicBezTo>
                      <a:pt x="54" y="103"/>
                      <a:pt x="54" y="102"/>
                      <a:pt x="54" y="102"/>
                    </a:cubicBezTo>
                    <a:cubicBezTo>
                      <a:pt x="54" y="102"/>
                      <a:pt x="54" y="102"/>
                      <a:pt x="55" y="102"/>
                    </a:cubicBezTo>
                    <a:cubicBezTo>
                      <a:pt x="55" y="102"/>
                      <a:pt x="55" y="102"/>
                      <a:pt x="56" y="103"/>
                    </a:cubicBezTo>
                    <a:cubicBezTo>
                      <a:pt x="57" y="103"/>
                      <a:pt x="57" y="103"/>
                      <a:pt x="57" y="103"/>
                    </a:cubicBezTo>
                    <a:cubicBezTo>
                      <a:pt x="58" y="103"/>
                      <a:pt x="59" y="104"/>
                      <a:pt x="60" y="104"/>
                    </a:cubicBezTo>
                    <a:cubicBezTo>
                      <a:pt x="60" y="104"/>
                      <a:pt x="60" y="105"/>
                      <a:pt x="61" y="105"/>
                    </a:cubicBezTo>
                    <a:cubicBezTo>
                      <a:pt x="61" y="106"/>
                      <a:pt x="62" y="107"/>
                      <a:pt x="63" y="107"/>
                    </a:cubicBezTo>
                    <a:cubicBezTo>
                      <a:pt x="64" y="108"/>
                      <a:pt x="66" y="109"/>
                      <a:pt x="67" y="109"/>
                    </a:cubicBezTo>
                    <a:cubicBezTo>
                      <a:pt x="70" y="109"/>
                      <a:pt x="73" y="107"/>
                      <a:pt x="75" y="105"/>
                    </a:cubicBezTo>
                    <a:cubicBezTo>
                      <a:pt x="76" y="104"/>
                      <a:pt x="76" y="104"/>
                      <a:pt x="76" y="103"/>
                    </a:cubicBezTo>
                    <a:cubicBezTo>
                      <a:pt x="76" y="104"/>
                      <a:pt x="76" y="105"/>
                      <a:pt x="77" y="106"/>
                    </a:cubicBezTo>
                    <a:cubicBezTo>
                      <a:pt x="77" y="108"/>
                      <a:pt x="79" y="111"/>
                      <a:pt x="84" y="111"/>
                    </a:cubicBezTo>
                    <a:cubicBezTo>
                      <a:pt x="85" y="111"/>
                      <a:pt x="86" y="110"/>
                      <a:pt x="87" y="110"/>
                    </a:cubicBezTo>
                    <a:cubicBezTo>
                      <a:pt x="87" y="110"/>
                      <a:pt x="87" y="110"/>
                      <a:pt x="87" y="110"/>
                    </a:cubicBezTo>
                    <a:cubicBezTo>
                      <a:pt x="90" y="110"/>
                      <a:pt x="92" y="109"/>
                      <a:pt x="95" y="108"/>
                    </a:cubicBezTo>
                    <a:cubicBezTo>
                      <a:pt x="98" y="108"/>
                      <a:pt x="100" y="107"/>
                      <a:pt x="103" y="107"/>
                    </a:cubicBezTo>
                    <a:cubicBezTo>
                      <a:pt x="103" y="107"/>
                      <a:pt x="103" y="107"/>
                      <a:pt x="104" y="107"/>
                    </a:cubicBezTo>
                    <a:cubicBezTo>
                      <a:pt x="105" y="107"/>
                      <a:pt x="106" y="107"/>
                      <a:pt x="107" y="107"/>
                    </a:cubicBezTo>
                    <a:cubicBezTo>
                      <a:pt x="109" y="107"/>
                      <a:pt x="111" y="107"/>
                      <a:pt x="113" y="106"/>
                    </a:cubicBezTo>
                    <a:cubicBezTo>
                      <a:pt x="114" y="105"/>
                      <a:pt x="114" y="105"/>
                      <a:pt x="114" y="105"/>
                    </a:cubicBezTo>
                    <a:cubicBezTo>
                      <a:pt x="115" y="105"/>
                      <a:pt x="115" y="105"/>
                      <a:pt x="115" y="106"/>
                    </a:cubicBezTo>
                    <a:cubicBezTo>
                      <a:pt x="116" y="106"/>
                      <a:pt x="117" y="106"/>
                      <a:pt x="119" y="106"/>
                    </a:cubicBezTo>
                    <a:cubicBezTo>
                      <a:pt x="119" y="107"/>
                      <a:pt x="120" y="107"/>
                      <a:pt x="121" y="107"/>
                    </a:cubicBezTo>
                    <a:cubicBezTo>
                      <a:pt x="124" y="107"/>
                      <a:pt x="127" y="106"/>
                      <a:pt x="129" y="106"/>
                    </a:cubicBezTo>
                    <a:cubicBezTo>
                      <a:pt x="132" y="105"/>
                      <a:pt x="133" y="103"/>
                      <a:pt x="134" y="101"/>
                    </a:cubicBezTo>
                    <a:cubicBezTo>
                      <a:pt x="134" y="100"/>
                      <a:pt x="135" y="100"/>
                      <a:pt x="135" y="99"/>
                    </a:cubicBezTo>
                    <a:cubicBezTo>
                      <a:pt x="135" y="100"/>
                      <a:pt x="136" y="100"/>
                      <a:pt x="136" y="100"/>
                    </a:cubicBezTo>
                    <a:cubicBezTo>
                      <a:pt x="137" y="101"/>
                      <a:pt x="138" y="102"/>
                      <a:pt x="139" y="102"/>
                    </a:cubicBezTo>
                    <a:cubicBezTo>
                      <a:pt x="143" y="104"/>
                      <a:pt x="147" y="105"/>
                      <a:pt x="151" y="105"/>
                    </a:cubicBezTo>
                    <a:cubicBezTo>
                      <a:pt x="152" y="105"/>
                      <a:pt x="154" y="104"/>
                      <a:pt x="155" y="104"/>
                    </a:cubicBezTo>
                    <a:cubicBezTo>
                      <a:pt x="157" y="104"/>
                      <a:pt x="159" y="103"/>
                      <a:pt x="160" y="102"/>
                    </a:cubicBezTo>
                    <a:cubicBezTo>
                      <a:pt x="160" y="102"/>
                      <a:pt x="161" y="102"/>
                      <a:pt x="161" y="102"/>
                    </a:cubicBezTo>
                    <a:cubicBezTo>
                      <a:pt x="161" y="101"/>
                      <a:pt x="162" y="101"/>
                      <a:pt x="163" y="101"/>
                    </a:cubicBezTo>
                    <a:cubicBezTo>
                      <a:pt x="164" y="101"/>
                      <a:pt x="166" y="100"/>
                      <a:pt x="168" y="98"/>
                    </a:cubicBezTo>
                    <a:cubicBezTo>
                      <a:pt x="169" y="96"/>
                      <a:pt x="170" y="94"/>
                      <a:pt x="170" y="93"/>
                    </a:cubicBezTo>
                    <a:cubicBezTo>
                      <a:pt x="170" y="92"/>
                      <a:pt x="170" y="91"/>
                      <a:pt x="170" y="90"/>
                    </a:cubicBezTo>
                    <a:cubicBezTo>
                      <a:pt x="170" y="90"/>
                      <a:pt x="171" y="89"/>
                      <a:pt x="172" y="89"/>
                    </a:cubicBezTo>
                    <a:cubicBezTo>
                      <a:pt x="174" y="88"/>
                      <a:pt x="175" y="87"/>
                      <a:pt x="176" y="86"/>
                    </a:cubicBezTo>
                    <a:cubicBezTo>
                      <a:pt x="178" y="84"/>
                      <a:pt x="179" y="82"/>
                      <a:pt x="178" y="80"/>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45" name="Freeform 14">
                <a:extLst>
                  <a:ext uri="{FF2B5EF4-FFF2-40B4-BE49-F238E27FC236}">
                    <a16:creationId xmlns:a16="http://schemas.microsoft.com/office/drawing/2014/main" id="{AB15C676-4B1B-595F-2888-8F875D640712}"/>
                  </a:ext>
                </a:extLst>
              </p:cNvPr>
              <p:cNvSpPr>
                <a:spLocks/>
              </p:cNvSpPr>
              <p:nvPr/>
            </p:nvSpPr>
            <p:spPr bwMode="auto">
              <a:xfrm>
                <a:off x="15840410" y="4204969"/>
                <a:ext cx="277535" cy="281619"/>
              </a:xfrm>
              <a:custGeom>
                <a:avLst/>
                <a:gdLst>
                  <a:gd name="T0" fmla="*/ 270419 w 39"/>
                  <a:gd name="T1" fmla="*/ 140810 h 44"/>
                  <a:gd name="T2" fmla="*/ 263302 w 39"/>
                  <a:gd name="T3" fmla="*/ 121608 h 44"/>
                  <a:gd name="T4" fmla="*/ 263302 w 39"/>
                  <a:gd name="T5" fmla="*/ 115208 h 44"/>
                  <a:gd name="T6" fmla="*/ 241954 w 39"/>
                  <a:gd name="T7" fmla="*/ 51203 h 44"/>
                  <a:gd name="T8" fmla="*/ 192140 w 39"/>
                  <a:gd name="T9" fmla="*/ 6400 h 44"/>
                  <a:gd name="T10" fmla="*/ 156558 w 39"/>
                  <a:gd name="T11" fmla="*/ 0 h 44"/>
                  <a:gd name="T12" fmla="*/ 85395 w 39"/>
                  <a:gd name="T13" fmla="*/ 19201 h 44"/>
                  <a:gd name="T14" fmla="*/ 56930 w 39"/>
                  <a:gd name="T15" fmla="*/ 64004 h 44"/>
                  <a:gd name="T16" fmla="*/ 42698 w 39"/>
                  <a:gd name="T17" fmla="*/ 89606 h 44"/>
                  <a:gd name="T18" fmla="*/ 35581 w 39"/>
                  <a:gd name="T19" fmla="*/ 96006 h 44"/>
                  <a:gd name="T20" fmla="*/ 14233 w 39"/>
                  <a:gd name="T21" fmla="*/ 166411 h 44"/>
                  <a:gd name="T22" fmla="*/ 42698 w 39"/>
                  <a:gd name="T23" fmla="*/ 198413 h 44"/>
                  <a:gd name="T24" fmla="*/ 56930 w 39"/>
                  <a:gd name="T25" fmla="*/ 211214 h 44"/>
                  <a:gd name="T26" fmla="*/ 99628 w 39"/>
                  <a:gd name="T27" fmla="*/ 243216 h 44"/>
                  <a:gd name="T28" fmla="*/ 135209 w 39"/>
                  <a:gd name="T29" fmla="*/ 262418 h 44"/>
                  <a:gd name="T30" fmla="*/ 156558 w 39"/>
                  <a:gd name="T31" fmla="*/ 275219 h 44"/>
                  <a:gd name="T32" fmla="*/ 192140 w 39"/>
                  <a:gd name="T33" fmla="*/ 281619 h 44"/>
                  <a:gd name="T34" fmla="*/ 234837 w 39"/>
                  <a:gd name="T35" fmla="*/ 275219 h 44"/>
                  <a:gd name="T36" fmla="*/ 270419 w 39"/>
                  <a:gd name="T37" fmla="*/ 230416 h 44"/>
                  <a:gd name="T38" fmla="*/ 270419 w 39"/>
                  <a:gd name="T39" fmla="*/ 140810 h 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9" h="44">
                    <a:moveTo>
                      <a:pt x="38" y="22"/>
                    </a:moveTo>
                    <a:cubicBezTo>
                      <a:pt x="38" y="21"/>
                      <a:pt x="37" y="20"/>
                      <a:pt x="37" y="19"/>
                    </a:cubicBezTo>
                    <a:cubicBezTo>
                      <a:pt x="37" y="18"/>
                      <a:pt x="37" y="18"/>
                      <a:pt x="37" y="18"/>
                    </a:cubicBezTo>
                    <a:cubicBezTo>
                      <a:pt x="36" y="15"/>
                      <a:pt x="36" y="11"/>
                      <a:pt x="34" y="8"/>
                    </a:cubicBezTo>
                    <a:cubicBezTo>
                      <a:pt x="33" y="5"/>
                      <a:pt x="30" y="2"/>
                      <a:pt x="27" y="1"/>
                    </a:cubicBezTo>
                    <a:cubicBezTo>
                      <a:pt x="26" y="0"/>
                      <a:pt x="24" y="0"/>
                      <a:pt x="22" y="0"/>
                    </a:cubicBezTo>
                    <a:cubicBezTo>
                      <a:pt x="19" y="0"/>
                      <a:pt x="14" y="1"/>
                      <a:pt x="12" y="3"/>
                    </a:cubicBezTo>
                    <a:cubicBezTo>
                      <a:pt x="10" y="5"/>
                      <a:pt x="9" y="8"/>
                      <a:pt x="8" y="10"/>
                    </a:cubicBezTo>
                    <a:cubicBezTo>
                      <a:pt x="8" y="11"/>
                      <a:pt x="7" y="13"/>
                      <a:pt x="6" y="14"/>
                    </a:cubicBezTo>
                    <a:cubicBezTo>
                      <a:pt x="5" y="15"/>
                      <a:pt x="5" y="15"/>
                      <a:pt x="5" y="15"/>
                    </a:cubicBezTo>
                    <a:cubicBezTo>
                      <a:pt x="3" y="17"/>
                      <a:pt x="0" y="21"/>
                      <a:pt x="2" y="26"/>
                    </a:cubicBezTo>
                    <a:cubicBezTo>
                      <a:pt x="3" y="29"/>
                      <a:pt x="5" y="30"/>
                      <a:pt x="6" y="31"/>
                    </a:cubicBezTo>
                    <a:cubicBezTo>
                      <a:pt x="7" y="32"/>
                      <a:pt x="8" y="32"/>
                      <a:pt x="8" y="33"/>
                    </a:cubicBezTo>
                    <a:cubicBezTo>
                      <a:pt x="10" y="35"/>
                      <a:pt x="12" y="37"/>
                      <a:pt x="14" y="38"/>
                    </a:cubicBezTo>
                    <a:cubicBezTo>
                      <a:pt x="16" y="40"/>
                      <a:pt x="18" y="41"/>
                      <a:pt x="19" y="41"/>
                    </a:cubicBezTo>
                    <a:cubicBezTo>
                      <a:pt x="20" y="42"/>
                      <a:pt x="21" y="42"/>
                      <a:pt x="22" y="43"/>
                    </a:cubicBezTo>
                    <a:cubicBezTo>
                      <a:pt x="24" y="44"/>
                      <a:pt x="26" y="44"/>
                      <a:pt x="27" y="44"/>
                    </a:cubicBezTo>
                    <a:cubicBezTo>
                      <a:pt x="29" y="44"/>
                      <a:pt x="31" y="44"/>
                      <a:pt x="33" y="43"/>
                    </a:cubicBezTo>
                    <a:cubicBezTo>
                      <a:pt x="35" y="41"/>
                      <a:pt x="37" y="39"/>
                      <a:pt x="38" y="36"/>
                    </a:cubicBezTo>
                    <a:cubicBezTo>
                      <a:pt x="39" y="31"/>
                      <a:pt x="38" y="26"/>
                      <a:pt x="38" y="22"/>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50" name="Freeform 15">
                <a:extLst>
                  <a:ext uri="{FF2B5EF4-FFF2-40B4-BE49-F238E27FC236}">
                    <a16:creationId xmlns:a16="http://schemas.microsoft.com/office/drawing/2014/main" id="{3BF4DF23-EEC6-FCCA-83F9-3FF99EA92D6E}"/>
                  </a:ext>
                </a:extLst>
              </p:cNvPr>
              <p:cNvSpPr>
                <a:spLocks/>
              </p:cNvSpPr>
              <p:nvPr/>
            </p:nvSpPr>
            <p:spPr bwMode="auto">
              <a:xfrm>
                <a:off x="15733666" y="5700464"/>
                <a:ext cx="106744" cy="101966"/>
              </a:xfrm>
              <a:custGeom>
                <a:avLst/>
                <a:gdLst>
                  <a:gd name="T0" fmla="*/ 71163 w 15"/>
                  <a:gd name="T1" fmla="*/ 6373 h 16"/>
                  <a:gd name="T2" fmla="*/ 42698 w 15"/>
                  <a:gd name="T3" fmla="*/ 0 h 16"/>
                  <a:gd name="T4" fmla="*/ 7116 w 15"/>
                  <a:gd name="T5" fmla="*/ 12746 h 16"/>
                  <a:gd name="T6" fmla="*/ 0 w 15"/>
                  <a:gd name="T7" fmla="*/ 44610 h 16"/>
                  <a:gd name="T8" fmla="*/ 71163 w 15"/>
                  <a:gd name="T9" fmla="*/ 101966 h 16"/>
                  <a:gd name="T10" fmla="*/ 71163 w 15"/>
                  <a:gd name="T11" fmla="*/ 101966 h 16"/>
                  <a:gd name="T12" fmla="*/ 85395 w 15"/>
                  <a:gd name="T13" fmla="*/ 101966 h 16"/>
                  <a:gd name="T14" fmla="*/ 106744 w 15"/>
                  <a:gd name="T15" fmla="*/ 63729 h 16"/>
                  <a:gd name="T16" fmla="*/ 71163 w 15"/>
                  <a:gd name="T17" fmla="*/ 6373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16">
                    <a:moveTo>
                      <a:pt x="10" y="1"/>
                    </a:moveTo>
                    <a:cubicBezTo>
                      <a:pt x="9" y="1"/>
                      <a:pt x="7" y="0"/>
                      <a:pt x="6" y="0"/>
                    </a:cubicBezTo>
                    <a:cubicBezTo>
                      <a:pt x="4" y="0"/>
                      <a:pt x="3" y="1"/>
                      <a:pt x="1" y="2"/>
                    </a:cubicBezTo>
                    <a:cubicBezTo>
                      <a:pt x="0" y="4"/>
                      <a:pt x="0" y="5"/>
                      <a:pt x="0" y="7"/>
                    </a:cubicBezTo>
                    <a:cubicBezTo>
                      <a:pt x="1" y="11"/>
                      <a:pt x="6" y="16"/>
                      <a:pt x="10" y="16"/>
                    </a:cubicBezTo>
                    <a:cubicBezTo>
                      <a:pt x="10" y="16"/>
                      <a:pt x="10" y="16"/>
                      <a:pt x="10" y="16"/>
                    </a:cubicBezTo>
                    <a:cubicBezTo>
                      <a:pt x="11" y="16"/>
                      <a:pt x="11" y="16"/>
                      <a:pt x="12" y="16"/>
                    </a:cubicBezTo>
                    <a:cubicBezTo>
                      <a:pt x="14" y="15"/>
                      <a:pt x="15" y="13"/>
                      <a:pt x="15" y="10"/>
                    </a:cubicBezTo>
                    <a:cubicBezTo>
                      <a:pt x="15" y="7"/>
                      <a:pt x="12" y="3"/>
                      <a:pt x="10" y="1"/>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51" name="Freeform 16">
                <a:extLst>
                  <a:ext uri="{FF2B5EF4-FFF2-40B4-BE49-F238E27FC236}">
                    <a16:creationId xmlns:a16="http://schemas.microsoft.com/office/drawing/2014/main" id="{D009A51D-F236-ABD6-9D55-B8850449F401}"/>
                  </a:ext>
                </a:extLst>
              </p:cNvPr>
              <p:cNvSpPr>
                <a:spLocks/>
              </p:cNvSpPr>
              <p:nvPr/>
            </p:nvSpPr>
            <p:spPr bwMode="auto">
              <a:xfrm>
                <a:off x="16139293" y="5649481"/>
                <a:ext cx="85395" cy="70405"/>
              </a:xfrm>
              <a:custGeom>
                <a:avLst/>
                <a:gdLst>
                  <a:gd name="T0" fmla="*/ 78279 w 12"/>
                  <a:gd name="T1" fmla="*/ 25602 h 11"/>
                  <a:gd name="T2" fmla="*/ 49814 w 12"/>
                  <a:gd name="T3" fmla="*/ 0 h 11"/>
                  <a:gd name="T4" fmla="*/ 7116 w 12"/>
                  <a:gd name="T5" fmla="*/ 38403 h 11"/>
                  <a:gd name="T6" fmla="*/ 21349 w 12"/>
                  <a:gd name="T7" fmla="*/ 64005 h 11"/>
                  <a:gd name="T8" fmla="*/ 35581 w 12"/>
                  <a:gd name="T9" fmla="*/ 70405 h 11"/>
                  <a:gd name="T10" fmla="*/ 35581 w 12"/>
                  <a:gd name="T11" fmla="*/ 70405 h 11"/>
                  <a:gd name="T12" fmla="*/ 71163 w 12"/>
                  <a:gd name="T13" fmla="*/ 51204 h 11"/>
                  <a:gd name="T14" fmla="*/ 78279 w 12"/>
                  <a:gd name="T15" fmla="*/ 25602 h 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11">
                    <a:moveTo>
                      <a:pt x="11" y="4"/>
                    </a:moveTo>
                    <a:cubicBezTo>
                      <a:pt x="11" y="0"/>
                      <a:pt x="8" y="0"/>
                      <a:pt x="7" y="0"/>
                    </a:cubicBezTo>
                    <a:cubicBezTo>
                      <a:pt x="3" y="0"/>
                      <a:pt x="1" y="4"/>
                      <a:pt x="1" y="6"/>
                    </a:cubicBezTo>
                    <a:cubicBezTo>
                      <a:pt x="0" y="8"/>
                      <a:pt x="2" y="10"/>
                      <a:pt x="3" y="10"/>
                    </a:cubicBezTo>
                    <a:cubicBezTo>
                      <a:pt x="4" y="10"/>
                      <a:pt x="4" y="11"/>
                      <a:pt x="5" y="11"/>
                    </a:cubicBezTo>
                    <a:cubicBezTo>
                      <a:pt x="5" y="11"/>
                      <a:pt x="5" y="11"/>
                      <a:pt x="5" y="11"/>
                    </a:cubicBezTo>
                    <a:cubicBezTo>
                      <a:pt x="7" y="11"/>
                      <a:pt x="9" y="10"/>
                      <a:pt x="10" y="8"/>
                    </a:cubicBezTo>
                    <a:cubicBezTo>
                      <a:pt x="11" y="7"/>
                      <a:pt x="12" y="6"/>
                      <a:pt x="11" y="4"/>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68" name="Freeform 17">
                <a:extLst>
                  <a:ext uri="{FF2B5EF4-FFF2-40B4-BE49-F238E27FC236}">
                    <a16:creationId xmlns:a16="http://schemas.microsoft.com/office/drawing/2014/main" id="{148F0A4B-D866-4538-6CD5-AADFAD708C09}"/>
                  </a:ext>
                </a:extLst>
              </p:cNvPr>
              <p:cNvSpPr>
                <a:spLocks/>
              </p:cNvSpPr>
              <p:nvPr/>
            </p:nvSpPr>
            <p:spPr bwMode="auto">
              <a:xfrm>
                <a:off x="13814939" y="4610403"/>
                <a:ext cx="1523773" cy="1230870"/>
              </a:xfrm>
              <a:custGeom>
                <a:avLst/>
                <a:gdLst>
                  <a:gd name="T0" fmla="*/ 1481249 w 215"/>
                  <a:gd name="T1" fmla="*/ 895764 h 191"/>
                  <a:gd name="T2" fmla="*/ 1452900 w 215"/>
                  <a:gd name="T3" fmla="*/ 869987 h 191"/>
                  <a:gd name="T4" fmla="*/ 1396201 w 215"/>
                  <a:gd name="T5" fmla="*/ 805543 h 191"/>
                  <a:gd name="T6" fmla="*/ 1339503 w 215"/>
                  <a:gd name="T7" fmla="*/ 766877 h 191"/>
                  <a:gd name="T8" fmla="*/ 1282804 w 215"/>
                  <a:gd name="T9" fmla="*/ 708878 h 191"/>
                  <a:gd name="T10" fmla="*/ 1261542 w 215"/>
                  <a:gd name="T11" fmla="*/ 670212 h 191"/>
                  <a:gd name="T12" fmla="*/ 1268630 w 215"/>
                  <a:gd name="T13" fmla="*/ 579991 h 191"/>
                  <a:gd name="T14" fmla="*/ 1282804 w 215"/>
                  <a:gd name="T15" fmla="*/ 444660 h 191"/>
                  <a:gd name="T16" fmla="*/ 1275717 w 215"/>
                  <a:gd name="T17" fmla="*/ 367328 h 191"/>
                  <a:gd name="T18" fmla="*/ 1289892 w 215"/>
                  <a:gd name="T19" fmla="*/ 322217 h 191"/>
                  <a:gd name="T20" fmla="*/ 1304066 w 215"/>
                  <a:gd name="T21" fmla="*/ 283551 h 191"/>
                  <a:gd name="T22" fmla="*/ 1311154 w 215"/>
                  <a:gd name="T23" fmla="*/ 225552 h 191"/>
                  <a:gd name="T24" fmla="*/ 1282804 w 215"/>
                  <a:gd name="T25" fmla="*/ 135331 h 191"/>
                  <a:gd name="T26" fmla="*/ 1254455 w 215"/>
                  <a:gd name="T27" fmla="*/ 103110 h 191"/>
                  <a:gd name="T28" fmla="*/ 1169407 w 215"/>
                  <a:gd name="T29" fmla="*/ 19333 h 191"/>
                  <a:gd name="T30" fmla="*/ 1056010 w 215"/>
                  <a:gd name="T31" fmla="*/ 57999 h 191"/>
                  <a:gd name="T32" fmla="*/ 1048923 w 215"/>
                  <a:gd name="T33" fmla="*/ 96665 h 191"/>
                  <a:gd name="T34" fmla="*/ 1034748 w 215"/>
                  <a:gd name="T35" fmla="*/ 193330 h 191"/>
                  <a:gd name="T36" fmla="*/ 1027661 w 215"/>
                  <a:gd name="T37" fmla="*/ 244885 h 191"/>
                  <a:gd name="T38" fmla="*/ 1034748 w 215"/>
                  <a:gd name="T39" fmla="*/ 322217 h 191"/>
                  <a:gd name="T40" fmla="*/ 1013486 w 215"/>
                  <a:gd name="T41" fmla="*/ 399549 h 191"/>
                  <a:gd name="T42" fmla="*/ 999312 w 215"/>
                  <a:gd name="T43" fmla="*/ 283551 h 191"/>
                  <a:gd name="T44" fmla="*/ 978050 w 215"/>
                  <a:gd name="T45" fmla="*/ 103110 h 191"/>
                  <a:gd name="T46" fmla="*/ 928438 w 215"/>
                  <a:gd name="T47" fmla="*/ 64443 h 191"/>
                  <a:gd name="T48" fmla="*/ 35437 w 215"/>
                  <a:gd name="T49" fmla="*/ 528436 h 191"/>
                  <a:gd name="T50" fmla="*/ 14175 w 215"/>
                  <a:gd name="T51" fmla="*/ 631546 h 191"/>
                  <a:gd name="T52" fmla="*/ 21262 w 215"/>
                  <a:gd name="T53" fmla="*/ 670212 h 191"/>
                  <a:gd name="T54" fmla="*/ 106310 w 215"/>
                  <a:gd name="T55" fmla="*/ 779766 h 191"/>
                  <a:gd name="T56" fmla="*/ 212619 w 215"/>
                  <a:gd name="T57" fmla="*/ 824876 h 191"/>
                  <a:gd name="T58" fmla="*/ 226794 w 215"/>
                  <a:gd name="T59" fmla="*/ 818432 h 191"/>
                  <a:gd name="T60" fmla="*/ 248056 w 215"/>
                  <a:gd name="T61" fmla="*/ 824876 h 191"/>
                  <a:gd name="T62" fmla="*/ 240969 w 215"/>
                  <a:gd name="T63" fmla="*/ 902208 h 191"/>
                  <a:gd name="T64" fmla="*/ 255143 w 215"/>
                  <a:gd name="T65" fmla="*/ 1050428 h 191"/>
                  <a:gd name="T66" fmla="*/ 347278 w 215"/>
                  <a:gd name="T67" fmla="*/ 1063317 h 191"/>
                  <a:gd name="T68" fmla="*/ 418152 w 215"/>
                  <a:gd name="T69" fmla="*/ 1076206 h 191"/>
                  <a:gd name="T70" fmla="*/ 524461 w 215"/>
                  <a:gd name="T71" fmla="*/ 1095539 h 191"/>
                  <a:gd name="T72" fmla="*/ 581160 w 215"/>
                  <a:gd name="T73" fmla="*/ 1108427 h 191"/>
                  <a:gd name="T74" fmla="*/ 715819 w 215"/>
                  <a:gd name="T75" fmla="*/ 1076206 h 191"/>
                  <a:gd name="T76" fmla="*/ 765430 w 215"/>
                  <a:gd name="T77" fmla="*/ 1082650 h 191"/>
                  <a:gd name="T78" fmla="*/ 850478 w 215"/>
                  <a:gd name="T79" fmla="*/ 1089094 h 191"/>
                  <a:gd name="T80" fmla="*/ 928438 w 215"/>
                  <a:gd name="T81" fmla="*/ 1018207 h 191"/>
                  <a:gd name="T82" fmla="*/ 949700 w 215"/>
                  <a:gd name="T83" fmla="*/ 985985 h 191"/>
                  <a:gd name="T84" fmla="*/ 949700 w 215"/>
                  <a:gd name="T85" fmla="*/ 1018207 h 191"/>
                  <a:gd name="T86" fmla="*/ 942613 w 215"/>
                  <a:gd name="T87" fmla="*/ 1076206 h 191"/>
                  <a:gd name="T88" fmla="*/ 1020574 w 215"/>
                  <a:gd name="T89" fmla="*/ 1089094 h 191"/>
                  <a:gd name="T90" fmla="*/ 1027661 w 215"/>
                  <a:gd name="T91" fmla="*/ 1121316 h 191"/>
                  <a:gd name="T92" fmla="*/ 1112709 w 215"/>
                  <a:gd name="T93" fmla="*/ 1185760 h 191"/>
                  <a:gd name="T94" fmla="*/ 1183582 w 215"/>
                  <a:gd name="T95" fmla="*/ 1211537 h 191"/>
                  <a:gd name="T96" fmla="*/ 1304066 w 215"/>
                  <a:gd name="T97" fmla="*/ 1217981 h 191"/>
                  <a:gd name="T98" fmla="*/ 1382027 w 215"/>
                  <a:gd name="T99" fmla="*/ 1153538 h 191"/>
                  <a:gd name="T100" fmla="*/ 1382027 w 215"/>
                  <a:gd name="T101" fmla="*/ 1114872 h 191"/>
                  <a:gd name="T102" fmla="*/ 1382027 w 215"/>
                  <a:gd name="T103" fmla="*/ 1063317 h 191"/>
                  <a:gd name="T104" fmla="*/ 1353677 w 215"/>
                  <a:gd name="T105" fmla="*/ 1005318 h 191"/>
                  <a:gd name="T106" fmla="*/ 1360765 w 215"/>
                  <a:gd name="T107" fmla="*/ 998874 h 191"/>
                  <a:gd name="T108" fmla="*/ 1403289 w 215"/>
                  <a:gd name="T109" fmla="*/ 1018207 h 191"/>
                  <a:gd name="T110" fmla="*/ 1431638 w 215"/>
                  <a:gd name="T111" fmla="*/ 1011762 h 191"/>
                  <a:gd name="T112" fmla="*/ 1467074 w 215"/>
                  <a:gd name="T113" fmla="*/ 1037540 h 191"/>
                  <a:gd name="T114" fmla="*/ 1516686 w 215"/>
                  <a:gd name="T115" fmla="*/ 992429 h 19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15" h="191">
                    <a:moveTo>
                      <a:pt x="212" y="142"/>
                    </a:moveTo>
                    <a:cubicBezTo>
                      <a:pt x="211" y="141"/>
                      <a:pt x="210" y="140"/>
                      <a:pt x="209" y="139"/>
                    </a:cubicBezTo>
                    <a:cubicBezTo>
                      <a:pt x="209" y="139"/>
                      <a:pt x="208" y="138"/>
                      <a:pt x="207" y="138"/>
                    </a:cubicBezTo>
                    <a:cubicBezTo>
                      <a:pt x="207" y="137"/>
                      <a:pt x="206" y="136"/>
                      <a:pt x="205" y="135"/>
                    </a:cubicBezTo>
                    <a:cubicBezTo>
                      <a:pt x="205" y="134"/>
                      <a:pt x="205" y="134"/>
                      <a:pt x="204" y="133"/>
                    </a:cubicBezTo>
                    <a:cubicBezTo>
                      <a:pt x="202" y="130"/>
                      <a:pt x="199" y="127"/>
                      <a:pt x="197" y="125"/>
                    </a:cubicBezTo>
                    <a:cubicBezTo>
                      <a:pt x="196" y="124"/>
                      <a:pt x="195" y="124"/>
                      <a:pt x="194" y="123"/>
                    </a:cubicBezTo>
                    <a:cubicBezTo>
                      <a:pt x="193" y="121"/>
                      <a:pt x="191" y="120"/>
                      <a:pt x="189" y="119"/>
                    </a:cubicBezTo>
                    <a:cubicBezTo>
                      <a:pt x="187" y="118"/>
                      <a:pt x="185" y="117"/>
                      <a:pt x="184" y="115"/>
                    </a:cubicBezTo>
                    <a:cubicBezTo>
                      <a:pt x="183" y="114"/>
                      <a:pt x="182" y="112"/>
                      <a:pt x="181" y="110"/>
                    </a:cubicBezTo>
                    <a:cubicBezTo>
                      <a:pt x="181" y="109"/>
                      <a:pt x="181" y="109"/>
                      <a:pt x="181" y="108"/>
                    </a:cubicBezTo>
                    <a:cubicBezTo>
                      <a:pt x="180" y="107"/>
                      <a:pt x="179" y="105"/>
                      <a:pt x="178" y="104"/>
                    </a:cubicBezTo>
                    <a:cubicBezTo>
                      <a:pt x="178" y="103"/>
                      <a:pt x="177" y="102"/>
                      <a:pt x="177" y="101"/>
                    </a:cubicBezTo>
                    <a:cubicBezTo>
                      <a:pt x="175" y="98"/>
                      <a:pt x="177" y="95"/>
                      <a:pt x="179" y="90"/>
                    </a:cubicBezTo>
                    <a:cubicBezTo>
                      <a:pt x="182" y="86"/>
                      <a:pt x="184" y="80"/>
                      <a:pt x="183" y="75"/>
                    </a:cubicBezTo>
                    <a:cubicBezTo>
                      <a:pt x="183" y="73"/>
                      <a:pt x="182" y="71"/>
                      <a:pt x="181" y="69"/>
                    </a:cubicBezTo>
                    <a:cubicBezTo>
                      <a:pt x="180" y="66"/>
                      <a:pt x="179" y="64"/>
                      <a:pt x="179" y="61"/>
                    </a:cubicBezTo>
                    <a:cubicBezTo>
                      <a:pt x="179" y="60"/>
                      <a:pt x="179" y="59"/>
                      <a:pt x="180" y="57"/>
                    </a:cubicBezTo>
                    <a:cubicBezTo>
                      <a:pt x="181" y="56"/>
                      <a:pt x="181" y="56"/>
                      <a:pt x="181" y="56"/>
                    </a:cubicBezTo>
                    <a:cubicBezTo>
                      <a:pt x="181" y="54"/>
                      <a:pt x="182" y="52"/>
                      <a:pt x="182" y="50"/>
                    </a:cubicBezTo>
                    <a:cubicBezTo>
                      <a:pt x="182" y="49"/>
                      <a:pt x="182" y="49"/>
                      <a:pt x="182" y="49"/>
                    </a:cubicBezTo>
                    <a:cubicBezTo>
                      <a:pt x="183" y="47"/>
                      <a:pt x="183" y="46"/>
                      <a:pt x="184" y="44"/>
                    </a:cubicBezTo>
                    <a:cubicBezTo>
                      <a:pt x="185" y="42"/>
                      <a:pt x="185" y="39"/>
                      <a:pt x="185" y="35"/>
                    </a:cubicBezTo>
                    <a:cubicBezTo>
                      <a:pt x="185" y="35"/>
                      <a:pt x="185" y="35"/>
                      <a:pt x="185" y="35"/>
                    </a:cubicBezTo>
                    <a:cubicBezTo>
                      <a:pt x="185" y="32"/>
                      <a:pt x="185" y="29"/>
                      <a:pt x="184" y="25"/>
                    </a:cubicBezTo>
                    <a:cubicBezTo>
                      <a:pt x="183" y="23"/>
                      <a:pt x="182" y="22"/>
                      <a:pt x="181" y="21"/>
                    </a:cubicBezTo>
                    <a:cubicBezTo>
                      <a:pt x="180" y="20"/>
                      <a:pt x="180" y="19"/>
                      <a:pt x="179" y="19"/>
                    </a:cubicBezTo>
                    <a:cubicBezTo>
                      <a:pt x="179" y="18"/>
                      <a:pt x="178" y="17"/>
                      <a:pt x="177" y="16"/>
                    </a:cubicBezTo>
                    <a:cubicBezTo>
                      <a:pt x="175" y="12"/>
                      <a:pt x="173" y="7"/>
                      <a:pt x="168" y="5"/>
                    </a:cubicBezTo>
                    <a:cubicBezTo>
                      <a:pt x="167" y="4"/>
                      <a:pt x="166" y="4"/>
                      <a:pt x="165" y="3"/>
                    </a:cubicBezTo>
                    <a:cubicBezTo>
                      <a:pt x="163" y="2"/>
                      <a:pt x="160" y="0"/>
                      <a:pt x="157" y="0"/>
                    </a:cubicBezTo>
                    <a:cubicBezTo>
                      <a:pt x="151" y="0"/>
                      <a:pt x="149" y="6"/>
                      <a:pt x="149" y="9"/>
                    </a:cubicBezTo>
                    <a:cubicBezTo>
                      <a:pt x="149" y="10"/>
                      <a:pt x="149" y="10"/>
                      <a:pt x="149" y="10"/>
                    </a:cubicBezTo>
                    <a:cubicBezTo>
                      <a:pt x="148" y="12"/>
                      <a:pt x="148" y="14"/>
                      <a:pt x="148" y="15"/>
                    </a:cubicBezTo>
                    <a:cubicBezTo>
                      <a:pt x="147" y="17"/>
                      <a:pt x="147" y="20"/>
                      <a:pt x="146" y="22"/>
                    </a:cubicBezTo>
                    <a:cubicBezTo>
                      <a:pt x="146" y="24"/>
                      <a:pt x="146" y="27"/>
                      <a:pt x="146" y="30"/>
                    </a:cubicBezTo>
                    <a:cubicBezTo>
                      <a:pt x="146" y="31"/>
                      <a:pt x="146" y="33"/>
                      <a:pt x="146" y="34"/>
                    </a:cubicBezTo>
                    <a:cubicBezTo>
                      <a:pt x="146" y="36"/>
                      <a:pt x="145" y="37"/>
                      <a:pt x="145" y="38"/>
                    </a:cubicBezTo>
                    <a:cubicBezTo>
                      <a:pt x="145" y="40"/>
                      <a:pt x="145" y="43"/>
                      <a:pt x="145" y="46"/>
                    </a:cubicBezTo>
                    <a:cubicBezTo>
                      <a:pt x="145" y="47"/>
                      <a:pt x="146" y="49"/>
                      <a:pt x="146" y="50"/>
                    </a:cubicBezTo>
                    <a:cubicBezTo>
                      <a:pt x="146" y="52"/>
                      <a:pt x="147" y="54"/>
                      <a:pt x="147" y="55"/>
                    </a:cubicBezTo>
                    <a:cubicBezTo>
                      <a:pt x="146" y="58"/>
                      <a:pt x="144" y="62"/>
                      <a:pt x="143" y="62"/>
                    </a:cubicBezTo>
                    <a:cubicBezTo>
                      <a:pt x="143" y="62"/>
                      <a:pt x="142" y="62"/>
                      <a:pt x="141" y="59"/>
                    </a:cubicBezTo>
                    <a:cubicBezTo>
                      <a:pt x="140" y="54"/>
                      <a:pt x="140" y="49"/>
                      <a:pt x="141" y="44"/>
                    </a:cubicBezTo>
                    <a:cubicBezTo>
                      <a:pt x="142" y="41"/>
                      <a:pt x="142" y="39"/>
                      <a:pt x="142" y="37"/>
                    </a:cubicBezTo>
                    <a:cubicBezTo>
                      <a:pt x="143" y="29"/>
                      <a:pt x="140" y="22"/>
                      <a:pt x="138" y="16"/>
                    </a:cubicBezTo>
                    <a:cubicBezTo>
                      <a:pt x="136" y="14"/>
                      <a:pt x="135" y="13"/>
                      <a:pt x="134" y="12"/>
                    </a:cubicBezTo>
                    <a:cubicBezTo>
                      <a:pt x="131" y="10"/>
                      <a:pt x="131" y="10"/>
                      <a:pt x="131" y="10"/>
                    </a:cubicBezTo>
                    <a:cubicBezTo>
                      <a:pt x="94" y="118"/>
                      <a:pt x="94" y="118"/>
                      <a:pt x="94" y="118"/>
                    </a:cubicBezTo>
                    <a:cubicBezTo>
                      <a:pt x="5" y="82"/>
                      <a:pt x="5" y="82"/>
                      <a:pt x="5" y="82"/>
                    </a:cubicBezTo>
                    <a:cubicBezTo>
                      <a:pt x="4" y="84"/>
                      <a:pt x="4" y="84"/>
                      <a:pt x="4" y="84"/>
                    </a:cubicBezTo>
                    <a:cubicBezTo>
                      <a:pt x="0" y="88"/>
                      <a:pt x="1" y="93"/>
                      <a:pt x="2" y="98"/>
                    </a:cubicBezTo>
                    <a:cubicBezTo>
                      <a:pt x="2" y="98"/>
                      <a:pt x="2" y="99"/>
                      <a:pt x="2" y="100"/>
                    </a:cubicBezTo>
                    <a:cubicBezTo>
                      <a:pt x="3" y="101"/>
                      <a:pt x="3" y="102"/>
                      <a:pt x="3" y="104"/>
                    </a:cubicBezTo>
                    <a:cubicBezTo>
                      <a:pt x="3" y="105"/>
                      <a:pt x="3" y="107"/>
                      <a:pt x="4" y="109"/>
                    </a:cubicBezTo>
                    <a:cubicBezTo>
                      <a:pt x="5" y="116"/>
                      <a:pt x="11" y="118"/>
                      <a:pt x="15" y="121"/>
                    </a:cubicBezTo>
                    <a:cubicBezTo>
                      <a:pt x="18" y="122"/>
                      <a:pt x="20" y="123"/>
                      <a:pt x="21" y="124"/>
                    </a:cubicBezTo>
                    <a:cubicBezTo>
                      <a:pt x="24" y="126"/>
                      <a:pt x="26" y="127"/>
                      <a:pt x="30" y="128"/>
                    </a:cubicBezTo>
                    <a:cubicBezTo>
                      <a:pt x="30" y="128"/>
                      <a:pt x="30" y="128"/>
                      <a:pt x="30" y="128"/>
                    </a:cubicBezTo>
                    <a:cubicBezTo>
                      <a:pt x="31" y="128"/>
                      <a:pt x="32" y="127"/>
                      <a:pt x="32" y="127"/>
                    </a:cubicBezTo>
                    <a:cubicBezTo>
                      <a:pt x="33" y="127"/>
                      <a:pt x="33" y="127"/>
                      <a:pt x="34" y="127"/>
                    </a:cubicBezTo>
                    <a:cubicBezTo>
                      <a:pt x="35" y="127"/>
                      <a:pt x="35" y="128"/>
                      <a:pt x="35" y="128"/>
                    </a:cubicBezTo>
                    <a:cubicBezTo>
                      <a:pt x="36" y="130"/>
                      <a:pt x="37" y="134"/>
                      <a:pt x="35" y="137"/>
                    </a:cubicBezTo>
                    <a:cubicBezTo>
                      <a:pt x="35" y="138"/>
                      <a:pt x="34" y="139"/>
                      <a:pt x="34" y="140"/>
                    </a:cubicBezTo>
                    <a:cubicBezTo>
                      <a:pt x="33" y="141"/>
                      <a:pt x="31" y="143"/>
                      <a:pt x="31" y="146"/>
                    </a:cubicBezTo>
                    <a:cubicBezTo>
                      <a:pt x="29" y="152"/>
                      <a:pt x="32" y="159"/>
                      <a:pt x="36" y="163"/>
                    </a:cubicBezTo>
                    <a:cubicBezTo>
                      <a:pt x="39" y="165"/>
                      <a:pt x="43" y="165"/>
                      <a:pt x="46" y="165"/>
                    </a:cubicBezTo>
                    <a:cubicBezTo>
                      <a:pt x="46" y="165"/>
                      <a:pt x="49" y="165"/>
                      <a:pt x="49" y="165"/>
                    </a:cubicBezTo>
                    <a:cubicBezTo>
                      <a:pt x="51" y="165"/>
                      <a:pt x="52" y="166"/>
                      <a:pt x="54" y="166"/>
                    </a:cubicBezTo>
                    <a:cubicBezTo>
                      <a:pt x="55" y="166"/>
                      <a:pt x="57" y="167"/>
                      <a:pt x="59" y="167"/>
                    </a:cubicBezTo>
                    <a:cubicBezTo>
                      <a:pt x="63" y="167"/>
                      <a:pt x="68" y="168"/>
                      <a:pt x="72" y="169"/>
                    </a:cubicBezTo>
                    <a:cubicBezTo>
                      <a:pt x="73" y="169"/>
                      <a:pt x="74" y="170"/>
                      <a:pt x="74" y="170"/>
                    </a:cubicBezTo>
                    <a:cubicBezTo>
                      <a:pt x="76" y="171"/>
                      <a:pt x="78" y="172"/>
                      <a:pt x="81" y="172"/>
                    </a:cubicBezTo>
                    <a:cubicBezTo>
                      <a:pt x="81" y="172"/>
                      <a:pt x="82" y="172"/>
                      <a:pt x="82" y="172"/>
                    </a:cubicBezTo>
                    <a:cubicBezTo>
                      <a:pt x="86" y="172"/>
                      <a:pt x="90" y="171"/>
                      <a:pt x="93" y="170"/>
                    </a:cubicBezTo>
                    <a:cubicBezTo>
                      <a:pt x="96" y="169"/>
                      <a:pt x="98" y="168"/>
                      <a:pt x="101" y="167"/>
                    </a:cubicBezTo>
                    <a:cubicBezTo>
                      <a:pt x="101" y="167"/>
                      <a:pt x="102" y="167"/>
                      <a:pt x="102" y="167"/>
                    </a:cubicBezTo>
                    <a:cubicBezTo>
                      <a:pt x="104" y="167"/>
                      <a:pt x="106" y="168"/>
                      <a:pt x="108" y="168"/>
                    </a:cubicBezTo>
                    <a:cubicBezTo>
                      <a:pt x="110" y="169"/>
                      <a:pt x="113" y="169"/>
                      <a:pt x="115" y="169"/>
                    </a:cubicBezTo>
                    <a:cubicBezTo>
                      <a:pt x="117" y="169"/>
                      <a:pt x="118" y="169"/>
                      <a:pt x="120" y="169"/>
                    </a:cubicBezTo>
                    <a:cubicBezTo>
                      <a:pt x="123" y="168"/>
                      <a:pt x="126" y="165"/>
                      <a:pt x="129" y="161"/>
                    </a:cubicBezTo>
                    <a:cubicBezTo>
                      <a:pt x="130" y="160"/>
                      <a:pt x="131" y="159"/>
                      <a:pt x="131" y="158"/>
                    </a:cubicBezTo>
                    <a:cubicBezTo>
                      <a:pt x="132" y="156"/>
                      <a:pt x="133" y="154"/>
                      <a:pt x="134" y="154"/>
                    </a:cubicBezTo>
                    <a:cubicBezTo>
                      <a:pt x="134" y="153"/>
                      <a:pt x="134" y="153"/>
                      <a:pt x="134" y="153"/>
                    </a:cubicBezTo>
                    <a:cubicBezTo>
                      <a:pt x="134" y="153"/>
                      <a:pt x="135" y="154"/>
                      <a:pt x="135" y="154"/>
                    </a:cubicBezTo>
                    <a:cubicBezTo>
                      <a:pt x="135" y="155"/>
                      <a:pt x="135" y="156"/>
                      <a:pt x="134" y="158"/>
                    </a:cubicBezTo>
                    <a:cubicBezTo>
                      <a:pt x="133" y="159"/>
                      <a:pt x="133" y="160"/>
                      <a:pt x="132" y="162"/>
                    </a:cubicBezTo>
                    <a:cubicBezTo>
                      <a:pt x="132" y="164"/>
                      <a:pt x="132" y="165"/>
                      <a:pt x="133" y="167"/>
                    </a:cubicBezTo>
                    <a:cubicBezTo>
                      <a:pt x="135" y="169"/>
                      <a:pt x="138" y="169"/>
                      <a:pt x="140" y="169"/>
                    </a:cubicBezTo>
                    <a:cubicBezTo>
                      <a:pt x="141" y="169"/>
                      <a:pt x="143" y="169"/>
                      <a:pt x="144" y="169"/>
                    </a:cubicBezTo>
                    <a:cubicBezTo>
                      <a:pt x="144" y="170"/>
                      <a:pt x="145" y="171"/>
                      <a:pt x="145" y="173"/>
                    </a:cubicBezTo>
                    <a:cubicBezTo>
                      <a:pt x="145" y="173"/>
                      <a:pt x="145" y="174"/>
                      <a:pt x="145" y="174"/>
                    </a:cubicBezTo>
                    <a:cubicBezTo>
                      <a:pt x="146" y="177"/>
                      <a:pt x="146" y="180"/>
                      <a:pt x="148" y="182"/>
                    </a:cubicBezTo>
                    <a:cubicBezTo>
                      <a:pt x="151" y="184"/>
                      <a:pt x="154" y="184"/>
                      <a:pt x="157" y="184"/>
                    </a:cubicBezTo>
                    <a:cubicBezTo>
                      <a:pt x="157" y="184"/>
                      <a:pt x="158" y="184"/>
                      <a:pt x="159" y="184"/>
                    </a:cubicBezTo>
                    <a:cubicBezTo>
                      <a:pt x="162" y="185"/>
                      <a:pt x="164" y="186"/>
                      <a:pt x="167" y="188"/>
                    </a:cubicBezTo>
                    <a:cubicBezTo>
                      <a:pt x="171" y="190"/>
                      <a:pt x="174" y="191"/>
                      <a:pt x="177" y="191"/>
                    </a:cubicBezTo>
                    <a:cubicBezTo>
                      <a:pt x="179" y="191"/>
                      <a:pt x="182" y="191"/>
                      <a:pt x="184" y="189"/>
                    </a:cubicBezTo>
                    <a:cubicBezTo>
                      <a:pt x="185" y="189"/>
                      <a:pt x="185" y="189"/>
                      <a:pt x="185" y="189"/>
                    </a:cubicBezTo>
                    <a:cubicBezTo>
                      <a:pt x="189" y="187"/>
                      <a:pt x="194" y="185"/>
                      <a:pt x="195" y="179"/>
                    </a:cubicBezTo>
                    <a:cubicBezTo>
                      <a:pt x="195" y="178"/>
                      <a:pt x="195" y="177"/>
                      <a:pt x="195" y="176"/>
                    </a:cubicBezTo>
                    <a:cubicBezTo>
                      <a:pt x="195" y="175"/>
                      <a:pt x="195" y="174"/>
                      <a:pt x="195" y="173"/>
                    </a:cubicBezTo>
                    <a:cubicBezTo>
                      <a:pt x="195" y="173"/>
                      <a:pt x="195" y="172"/>
                      <a:pt x="195" y="172"/>
                    </a:cubicBezTo>
                    <a:cubicBezTo>
                      <a:pt x="196" y="170"/>
                      <a:pt x="196" y="167"/>
                      <a:pt x="195" y="165"/>
                    </a:cubicBezTo>
                    <a:cubicBezTo>
                      <a:pt x="194" y="163"/>
                      <a:pt x="192" y="162"/>
                      <a:pt x="189" y="161"/>
                    </a:cubicBezTo>
                    <a:cubicBezTo>
                      <a:pt x="190" y="160"/>
                      <a:pt x="191" y="158"/>
                      <a:pt x="191" y="156"/>
                    </a:cubicBezTo>
                    <a:cubicBezTo>
                      <a:pt x="191" y="156"/>
                      <a:pt x="191" y="155"/>
                      <a:pt x="191" y="154"/>
                    </a:cubicBezTo>
                    <a:cubicBezTo>
                      <a:pt x="192" y="154"/>
                      <a:pt x="192" y="155"/>
                      <a:pt x="192" y="155"/>
                    </a:cubicBezTo>
                    <a:cubicBezTo>
                      <a:pt x="193" y="156"/>
                      <a:pt x="194" y="157"/>
                      <a:pt x="196" y="158"/>
                    </a:cubicBezTo>
                    <a:cubicBezTo>
                      <a:pt x="197" y="158"/>
                      <a:pt x="197" y="158"/>
                      <a:pt x="198" y="158"/>
                    </a:cubicBezTo>
                    <a:cubicBezTo>
                      <a:pt x="200" y="158"/>
                      <a:pt x="201" y="158"/>
                      <a:pt x="201" y="157"/>
                    </a:cubicBezTo>
                    <a:cubicBezTo>
                      <a:pt x="201" y="157"/>
                      <a:pt x="202" y="157"/>
                      <a:pt x="202" y="157"/>
                    </a:cubicBezTo>
                    <a:cubicBezTo>
                      <a:pt x="202" y="157"/>
                      <a:pt x="202" y="158"/>
                      <a:pt x="202" y="158"/>
                    </a:cubicBezTo>
                    <a:cubicBezTo>
                      <a:pt x="203" y="159"/>
                      <a:pt x="204" y="161"/>
                      <a:pt x="207" y="161"/>
                    </a:cubicBezTo>
                    <a:cubicBezTo>
                      <a:pt x="207" y="161"/>
                      <a:pt x="208" y="161"/>
                      <a:pt x="208" y="161"/>
                    </a:cubicBezTo>
                    <a:cubicBezTo>
                      <a:pt x="211" y="160"/>
                      <a:pt x="213" y="158"/>
                      <a:pt x="214" y="154"/>
                    </a:cubicBezTo>
                    <a:cubicBezTo>
                      <a:pt x="215" y="150"/>
                      <a:pt x="215" y="145"/>
                      <a:pt x="212" y="142"/>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73" name="Freeform 18">
                <a:extLst>
                  <a:ext uri="{FF2B5EF4-FFF2-40B4-BE49-F238E27FC236}">
                    <a16:creationId xmlns:a16="http://schemas.microsoft.com/office/drawing/2014/main" id="{7549928C-78BE-7014-2778-6FF0BDDD263C}"/>
                  </a:ext>
                </a:extLst>
              </p:cNvPr>
              <p:cNvSpPr>
                <a:spLocks/>
              </p:cNvSpPr>
              <p:nvPr/>
            </p:nvSpPr>
            <p:spPr bwMode="auto">
              <a:xfrm>
                <a:off x="14997131" y="4532715"/>
                <a:ext cx="234837" cy="245203"/>
              </a:xfrm>
              <a:custGeom>
                <a:avLst/>
                <a:gdLst>
                  <a:gd name="T0" fmla="*/ 128093 w 33"/>
                  <a:gd name="T1" fmla="*/ 6453 h 38"/>
                  <a:gd name="T2" fmla="*/ 78279 w 33"/>
                  <a:gd name="T3" fmla="*/ 0 h 38"/>
                  <a:gd name="T4" fmla="*/ 35581 w 33"/>
                  <a:gd name="T5" fmla="*/ 6453 h 38"/>
                  <a:gd name="T6" fmla="*/ 7116 w 33"/>
                  <a:gd name="T7" fmla="*/ 77433 h 38"/>
                  <a:gd name="T8" fmla="*/ 21349 w 33"/>
                  <a:gd name="T9" fmla="*/ 103243 h 38"/>
                  <a:gd name="T10" fmla="*/ 28465 w 33"/>
                  <a:gd name="T11" fmla="*/ 109696 h 38"/>
                  <a:gd name="T12" fmla="*/ 35581 w 33"/>
                  <a:gd name="T13" fmla="*/ 116149 h 38"/>
                  <a:gd name="T14" fmla="*/ 64046 w 33"/>
                  <a:gd name="T15" fmla="*/ 167770 h 38"/>
                  <a:gd name="T16" fmla="*/ 128093 w 33"/>
                  <a:gd name="T17" fmla="*/ 245203 h 38"/>
                  <a:gd name="T18" fmla="*/ 170791 w 33"/>
                  <a:gd name="T19" fmla="*/ 225845 h 38"/>
                  <a:gd name="T20" fmla="*/ 227721 w 33"/>
                  <a:gd name="T21" fmla="*/ 96791 h 38"/>
                  <a:gd name="T22" fmla="*/ 128093 w 33"/>
                  <a:gd name="T23" fmla="*/ 6453 h 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 h="38">
                    <a:moveTo>
                      <a:pt x="18" y="1"/>
                    </a:moveTo>
                    <a:cubicBezTo>
                      <a:pt x="15" y="1"/>
                      <a:pt x="13" y="0"/>
                      <a:pt x="11" y="0"/>
                    </a:cubicBezTo>
                    <a:cubicBezTo>
                      <a:pt x="9" y="0"/>
                      <a:pt x="7" y="1"/>
                      <a:pt x="5" y="1"/>
                    </a:cubicBezTo>
                    <a:cubicBezTo>
                      <a:pt x="2" y="3"/>
                      <a:pt x="0" y="7"/>
                      <a:pt x="1" y="12"/>
                    </a:cubicBezTo>
                    <a:cubicBezTo>
                      <a:pt x="2" y="13"/>
                      <a:pt x="3" y="15"/>
                      <a:pt x="3" y="16"/>
                    </a:cubicBezTo>
                    <a:cubicBezTo>
                      <a:pt x="3" y="16"/>
                      <a:pt x="4" y="16"/>
                      <a:pt x="4" y="17"/>
                    </a:cubicBezTo>
                    <a:cubicBezTo>
                      <a:pt x="5" y="18"/>
                      <a:pt x="5" y="18"/>
                      <a:pt x="5" y="18"/>
                    </a:cubicBezTo>
                    <a:cubicBezTo>
                      <a:pt x="6" y="21"/>
                      <a:pt x="8" y="23"/>
                      <a:pt x="9" y="26"/>
                    </a:cubicBezTo>
                    <a:cubicBezTo>
                      <a:pt x="10" y="30"/>
                      <a:pt x="12" y="38"/>
                      <a:pt x="18" y="38"/>
                    </a:cubicBezTo>
                    <a:cubicBezTo>
                      <a:pt x="20" y="38"/>
                      <a:pt x="22" y="37"/>
                      <a:pt x="24" y="35"/>
                    </a:cubicBezTo>
                    <a:cubicBezTo>
                      <a:pt x="27" y="31"/>
                      <a:pt x="33" y="22"/>
                      <a:pt x="32" y="15"/>
                    </a:cubicBezTo>
                    <a:cubicBezTo>
                      <a:pt x="31" y="8"/>
                      <a:pt x="24" y="3"/>
                      <a:pt x="18" y="1"/>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74" name="Freeform 19">
                <a:extLst>
                  <a:ext uri="{FF2B5EF4-FFF2-40B4-BE49-F238E27FC236}">
                    <a16:creationId xmlns:a16="http://schemas.microsoft.com/office/drawing/2014/main" id="{8A081CD8-C474-3131-05D7-096F4C793D56}"/>
                  </a:ext>
                </a:extLst>
              </p:cNvPr>
              <p:cNvSpPr>
                <a:spLocks/>
              </p:cNvSpPr>
              <p:nvPr/>
            </p:nvSpPr>
            <p:spPr bwMode="auto">
              <a:xfrm>
                <a:off x="14919741" y="4520577"/>
                <a:ext cx="56041" cy="77688"/>
              </a:xfrm>
              <a:custGeom>
                <a:avLst/>
                <a:gdLst>
                  <a:gd name="T0" fmla="*/ 35026 w 8"/>
                  <a:gd name="T1" fmla="*/ 19422 h 12"/>
                  <a:gd name="T2" fmla="*/ 35026 w 8"/>
                  <a:gd name="T3" fmla="*/ 19422 h 12"/>
                  <a:gd name="T4" fmla="*/ 35026 w 8"/>
                  <a:gd name="T5" fmla="*/ 0 h 12"/>
                  <a:gd name="T6" fmla="*/ 0 w 8"/>
                  <a:gd name="T7" fmla="*/ 38844 h 12"/>
                  <a:gd name="T8" fmla="*/ 21015 w 8"/>
                  <a:gd name="T9" fmla="*/ 38844 h 12"/>
                  <a:gd name="T10" fmla="*/ 21015 w 8"/>
                  <a:gd name="T11" fmla="*/ 38844 h 12"/>
                  <a:gd name="T12" fmla="*/ 0 w 8"/>
                  <a:gd name="T13" fmla="*/ 38844 h 12"/>
                  <a:gd name="T14" fmla="*/ 7005 w 8"/>
                  <a:gd name="T15" fmla="*/ 64740 h 12"/>
                  <a:gd name="T16" fmla="*/ 35026 w 8"/>
                  <a:gd name="T17" fmla="*/ 77688 h 12"/>
                  <a:gd name="T18" fmla="*/ 35026 w 8"/>
                  <a:gd name="T19" fmla="*/ 58266 h 12"/>
                  <a:gd name="T20" fmla="*/ 49036 w 8"/>
                  <a:gd name="T21" fmla="*/ 51792 h 12"/>
                  <a:gd name="T22" fmla="*/ 35026 w 8"/>
                  <a:gd name="T23" fmla="*/ 19422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 h="12">
                    <a:moveTo>
                      <a:pt x="5" y="3"/>
                    </a:moveTo>
                    <a:cubicBezTo>
                      <a:pt x="5" y="3"/>
                      <a:pt x="5" y="3"/>
                      <a:pt x="5" y="3"/>
                    </a:cubicBezTo>
                    <a:cubicBezTo>
                      <a:pt x="5" y="0"/>
                      <a:pt x="5" y="0"/>
                      <a:pt x="5" y="0"/>
                    </a:cubicBezTo>
                    <a:cubicBezTo>
                      <a:pt x="2" y="0"/>
                      <a:pt x="0" y="3"/>
                      <a:pt x="0" y="6"/>
                    </a:cubicBezTo>
                    <a:cubicBezTo>
                      <a:pt x="3" y="6"/>
                      <a:pt x="3" y="6"/>
                      <a:pt x="3" y="6"/>
                    </a:cubicBezTo>
                    <a:cubicBezTo>
                      <a:pt x="3" y="6"/>
                      <a:pt x="3" y="6"/>
                      <a:pt x="3" y="6"/>
                    </a:cubicBezTo>
                    <a:cubicBezTo>
                      <a:pt x="0" y="6"/>
                      <a:pt x="0" y="6"/>
                      <a:pt x="0" y="6"/>
                    </a:cubicBezTo>
                    <a:cubicBezTo>
                      <a:pt x="0" y="7"/>
                      <a:pt x="0" y="8"/>
                      <a:pt x="1" y="10"/>
                    </a:cubicBezTo>
                    <a:cubicBezTo>
                      <a:pt x="2" y="11"/>
                      <a:pt x="3" y="12"/>
                      <a:pt x="5" y="12"/>
                    </a:cubicBezTo>
                    <a:cubicBezTo>
                      <a:pt x="5" y="9"/>
                      <a:pt x="5" y="9"/>
                      <a:pt x="5" y="9"/>
                    </a:cubicBezTo>
                    <a:cubicBezTo>
                      <a:pt x="6" y="9"/>
                      <a:pt x="6" y="9"/>
                      <a:pt x="7" y="8"/>
                    </a:cubicBezTo>
                    <a:cubicBezTo>
                      <a:pt x="8" y="6"/>
                      <a:pt x="8" y="4"/>
                      <a:pt x="5" y="3"/>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75" name="Freeform 20">
                <a:extLst>
                  <a:ext uri="{FF2B5EF4-FFF2-40B4-BE49-F238E27FC236}">
                    <a16:creationId xmlns:a16="http://schemas.microsoft.com/office/drawing/2014/main" id="{6B2CD2AA-0A3F-E700-ED03-CD3370F7030A}"/>
                  </a:ext>
                </a:extLst>
              </p:cNvPr>
              <p:cNvSpPr>
                <a:spLocks/>
              </p:cNvSpPr>
              <p:nvPr/>
            </p:nvSpPr>
            <p:spPr bwMode="auto">
              <a:xfrm>
                <a:off x="15258654" y="5785435"/>
                <a:ext cx="106744" cy="114104"/>
              </a:xfrm>
              <a:custGeom>
                <a:avLst/>
                <a:gdLst>
                  <a:gd name="T0" fmla="*/ 64046 w 15"/>
                  <a:gd name="T1" fmla="*/ 0 h 18"/>
                  <a:gd name="T2" fmla="*/ 35581 w 15"/>
                  <a:gd name="T3" fmla="*/ 6339 h 18"/>
                  <a:gd name="T4" fmla="*/ 0 w 15"/>
                  <a:gd name="T5" fmla="*/ 69730 h 18"/>
                  <a:gd name="T6" fmla="*/ 21349 w 15"/>
                  <a:gd name="T7" fmla="*/ 107765 h 18"/>
                  <a:gd name="T8" fmla="*/ 42698 w 15"/>
                  <a:gd name="T9" fmla="*/ 114104 h 18"/>
                  <a:gd name="T10" fmla="*/ 85395 w 15"/>
                  <a:gd name="T11" fmla="*/ 82408 h 18"/>
                  <a:gd name="T12" fmla="*/ 85395 w 15"/>
                  <a:gd name="T13" fmla="*/ 76069 h 18"/>
                  <a:gd name="T14" fmla="*/ 92511 w 15"/>
                  <a:gd name="T15" fmla="*/ 19017 h 18"/>
                  <a:gd name="T16" fmla="*/ 64046 w 15"/>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18">
                    <a:moveTo>
                      <a:pt x="9" y="0"/>
                    </a:moveTo>
                    <a:cubicBezTo>
                      <a:pt x="8" y="0"/>
                      <a:pt x="7" y="1"/>
                      <a:pt x="5" y="1"/>
                    </a:cubicBezTo>
                    <a:cubicBezTo>
                      <a:pt x="2" y="3"/>
                      <a:pt x="0" y="8"/>
                      <a:pt x="0" y="11"/>
                    </a:cubicBezTo>
                    <a:cubicBezTo>
                      <a:pt x="0" y="15"/>
                      <a:pt x="2" y="16"/>
                      <a:pt x="3" y="17"/>
                    </a:cubicBezTo>
                    <a:cubicBezTo>
                      <a:pt x="4" y="17"/>
                      <a:pt x="5" y="18"/>
                      <a:pt x="6" y="18"/>
                    </a:cubicBezTo>
                    <a:cubicBezTo>
                      <a:pt x="9" y="18"/>
                      <a:pt x="11" y="14"/>
                      <a:pt x="12" y="13"/>
                    </a:cubicBezTo>
                    <a:cubicBezTo>
                      <a:pt x="12" y="12"/>
                      <a:pt x="12" y="12"/>
                      <a:pt x="12" y="12"/>
                    </a:cubicBezTo>
                    <a:cubicBezTo>
                      <a:pt x="14" y="9"/>
                      <a:pt x="15" y="6"/>
                      <a:pt x="13" y="3"/>
                    </a:cubicBezTo>
                    <a:cubicBezTo>
                      <a:pt x="12" y="1"/>
                      <a:pt x="11" y="0"/>
                      <a:pt x="9" y="0"/>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76" name="Freeform 21">
                <a:extLst>
                  <a:ext uri="{FF2B5EF4-FFF2-40B4-BE49-F238E27FC236}">
                    <a16:creationId xmlns:a16="http://schemas.microsoft.com/office/drawing/2014/main" id="{40FE8425-A75F-BD6B-2CD5-88863AE9A4AD}"/>
                  </a:ext>
                </a:extLst>
              </p:cNvPr>
              <p:cNvSpPr>
                <a:spLocks/>
              </p:cNvSpPr>
              <p:nvPr/>
            </p:nvSpPr>
            <p:spPr bwMode="auto">
              <a:xfrm>
                <a:off x="15317363" y="5365434"/>
                <a:ext cx="128093" cy="109249"/>
              </a:xfrm>
              <a:custGeom>
                <a:avLst/>
                <a:gdLst>
                  <a:gd name="T0" fmla="*/ 71163 w 18"/>
                  <a:gd name="T1" fmla="*/ 6426 h 17"/>
                  <a:gd name="T2" fmla="*/ 49814 w 18"/>
                  <a:gd name="T3" fmla="*/ 0 h 17"/>
                  <a:gd name="T4" fmla="*/ 21349 w 18"/>
                  <a:gd name="T5" fmla="*/ 12853 h 17"/>
                  <a:gd name="T6" fmla="*/ 35581 w 18"/>
                  <a:gd name="T7" fmla="*/ 77117 h 17"/>
                  <a:gd name="T8" fmla="*/ 35581 w 18"/>
                  <a:gd name="T9" fmla="*/ 83543 h 17"/>
                  <a:gd name="T10" fmla="*/ 78279 w 18"/>
                  <a:gd name="T11" fmla="*/ 109249 h 17"/>
                  <a:gd name="T12" fmla="*/ 78279 w 18"/>
                  <a:gd name="T13" fmla="*/ 109249 h 17"/>
                  <a:gd name="T14" fmla="*/ 113860 w 18"/>
                  <a:gd name="T15" fmla="*/ 83543 h 17"/>
                  <a:gd name="T16" fmla="*/ 71163 w 18"/>
                  <a:gd name="T17" fmla="*/ 6426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17">
                    <a:moveTo>
                      <a:pt x="10" y="1"/>
                    </a:moveTo>
                    <a:cubicBezTo>
                      <a:pt x="9" y="0"/>
                      <a:pt x="8" y="0"/>
                      <a:pt x="7" y="0"/>
                    </a:cubicBezTo>
                    <a:cubicBezTo>
                      <a:pt x="5" y="0"/>
                      <a:pt x="4" y="1"/>
                      <a:pt x="3" y="2"/>
                    </a:cubicBezTo>
                    <a:cubicBezTo>
                      <a:pt x="0" y="6"/>
                      <a:pt x="3" y="10"/>
                      <a:pt x="5" y="12"/>
                    </a:cubicBezTo>
                    <a:cubicBezTo>
                      <a:pt x="5" y="13"/>
                      <a:pt x="5" y="13"/>
                      <a:pt x="5" y="13"/>
                    </a:cubicBezTo>
                    <a:cubicBezTo>
                      <a:pt x="6" y="14"/>
                      <a:pt x="8" y="17"/>
                      <a:pt x="11" y="17"/>
                    </a:cubicBezTo>
                    <a:cubicBezTo>
                      <a:pt x="11" y="17"/>
                      <a:pt x="11" y="17"/>
                      <a:pt x="11" y="17"/>
                    </a:cubicBezTo>
                    <a:cubicBezTo>
                      <a:pt x="12" y="17"/>
                      <a:pt x="15" y="16"/>
                      <a:pt x="16" y="13"/>
                    </a:cubicBezTo>
                    <a:cubicBezTo>
                      <a:pt x="18" y="8"/>
                      <a:pt x="15" y="2"/>
                      <a:pt x="10" y="1"/>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77" name="Freeform 22">
                <a:extLst>
                  <a:ext uri="{FF2B5EF4-FFF2-40B4-BE49-F238E27FC236}">
                    <a16:creationId xmlns:a16="http://schemas.microsoft.com/office/drawing/2014/main" id="{2786537F-7112-C79D-36D5-17BA5D859072}"/>
                  </a:ext>
                </a:extLst>
              </p:cNvPr>
              <p:cNvSpPr>
                <a:spLocks/>
              </p:cNvSpPr>
              <p:nvPr/>
            </p:nvSpPr>
            <p:spPr bwMode="auto">
              <a:xfrm>
                <a:off x="14821003" y="5809713"/>
                <a:ext cx="98738" cy="97110"/>
              </a:xfrm>
              <a:custGeom>
                <a:avLst/>
                <a:gdLst>
                  <a:gd name="T0" fmla="*/ 42316 w 14"/>
                  <a:gd name="T1" fmla="*/ 0 h 15"/>
                  <a:gd name="T2" fmla="*/ 0 w 14"/>
                  <a:gd name="T3" fmla="*/ 32370 h 15"/>
                  <a:gd name="T4" fmla="*/ 21158 w 14"/>
                  <a:gd name="T5" fmla="*/ 71214 h 15"/>
                  <a:gd name="T6" fmla="*/ 21158 w 14"/>
                  <a:gd name="T7" fmla="*/ 71214 h 15"/>
                  <a:gd name="T8" fmla="*/ 56422 w 14"/>
                  <a:gd name="T9" fmla="*/ 97110 h 15"/>
                  <a:gd name="T10" fmla="*/ 56422 w 14"/>
                  <a:gd name="T11" fmla="*/ 97110 h 15"/>
                  <a:gd name="T12" fmla="*/ 91685 w 14"/>
                  <a:gd name="T13" fmla="*/ 84162 h 15"/>
                  <a:gd name="T14" fmla="*/ 91685 w 14"/>
                  <a:gd name="T15" fmla="*/ 32370 h 15"/>
                  <a:gd name="T16" fmla="*/ 42316 w 14"/>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 h="15">
                    <a:moveTo>
                      <a:pt x="6" y="0"/>
                    </a:moveTo>
                    <a:cubicBezTo>
                      <a:pt x="3" y="0"/>
                      <a:pt x="1" y="2"/>
                      <a:pt x="0" y="5"/>
                    </a:cubicBezTo>
                    <a:cubicBezTo>
                      <a:pt x="0" y="7"/>
                      <a:pt x="0" y="9"/>
                      <a:pt x="3" y="11"/>
                    </a:cubicBezTo>
                    <a:cubicBezTo>
                      <a:pt x="3" y="11"/>
                      <a:pt x="3" y="11"/>
                      <a:pt x="3" y="11"/>
                    </a:cubicBezTo>
                    <a:cubicBezTo>
                      <a:pt x="4" y="15"/>
                      <a:pt x="7" y="15"/>
                      <a:pt x="8" y="15"/>
                    </a:cubicBezTo>
                    <a:cubicBezTo>
                      <a:pt x="8" y="15"/>
                      <a:pt x="8" y="15"/>
                      <a:pt x="8" y="15"/>
                    </a:cubicBezTo>
                    <a:cubicBezTo>
                      <a:pt x="10" y="15"/>
                      <a:pt x="11" y="14"/>
                      <a:pt x="13" y="13"/>
                    </a:cubicBezTo>
                    <a:cubicBezTo>
                      <a:pt x="14" y="10"/>
                      <a:pt x="14" y="7"/>
                      <a:pt x="13" y="5"/>
                    </a:cubicBezTo>
                    <a:cubicBezTo>
                      <a:pt x="12" y="2"/>
                      <a:pt x="9" y="0"/>
                      <a:pt x="6" y="0"/>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78" name="Freeform 23">
                <a:extLst>
                  <a:ext uri="{FF2B5EF4-FFF2-40B4-BE49-F238E27FC236}">
                    <a16:creationId xmlns:a16="http://schemas.microsoft.com/office/drawing/2014/main" id="{4704327F-90F1-CC33-09B9-41F9FA0D4169}"/>
                  </a:ext>
                </a:extLst>
              </p:cNvPr>
              <p:cNvSpPr>
                <a:spLocks/>
              </p:cNvSpPr>
              <p:nvPr/>
            </p:nvSpPr>
            <p:spPr bwMode="auto">
              <a:xfrm>
                <a:off x="15095869" y="5829135"/>
                <a:ext cx="101407" cy="84971"/>
              </a:xfrm>
              <a:custGeom>
                <a:avLst/>
                <a:gdLst>
                  <a:gd name="T0" fmla="*/ 57947 w 14"/>
                  <a:gd name="T1" fmla="*/ 0 h 13"/>
                  <a:gd name="T2" fmla="*/ 7243 w 14"/>
                  <a:gd name="T3" fmla="*/ 26145 h 13"/>
                  <a:gd name="T4" fmla="*/ 0 w 14"/>
                  <a:gd name="T5" fmla="*/ 58826 h 13"/>
                  <a:gd name="T6" fmla="*/ 21730 w 14"/>
                  <a:gd name="T7" fmla="*/ 84971 h 13"/>
                  <a:gd name="T8" fmla="*/ 43460 w 14"/>
                  <a:gd name="T9" fmla="*/ 84971 h 13"/>
                  <a:gd name="T10" fmla="*/ 94164 w 14"/>
                  <a:gd name="T11" fmla="*/ 65362 h 13"/>
                  <a:gd name="T12" fmla="*/ 94164 w 14"/>
                  <a:gd name="T13" fmla="*/ 19609 h 13"/>
                  <a:gd name="T14" fmla="*/ 57947 w 14"/>
                  <a:gd name="T15" fmla="*/ 0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 h="13">
                    <a:moveTo>
                      <a:pt x="8" y="0"/>
                    </a:moveTo>
                    <a:cubicBezTo>
                      <a:pt x="5" y="0"/>
                      <a:pt x="2" y="1"/>
                      <a:pt x="1" y="4"/>
                    </a:cubicBezTo>
                    <a:cubicBezTo>
                      <a:pt x="0" y="6"/>
                      <a:pt x="0" y="8"/>
                      <a:pt x="0" y="9"/>
                    </a:cubicBezTo>
                    <a:cubicBezTo>
                      <a:pt x="1" y="10"/>
                      <a:pt x="1" y="12"/>
                      <a:pt x="3" y="13"/>
                    </a:cubicBezTo>
                    <a:cubicBezTo>
                      <a:pt x="4" y="13"/>
                      <a:pt x="5" y="13"/>
                      <a:pt x="6" y="13"/>
                    </a:cubicBezTo>
                    <a:cubicBezTo>
                      <a:pt x="8" y="13"/>
                      <a:pt x="11" y="12"/>
                      <a:pt x="13" y="10"/>
                    </a:cubicBezTo>
                    <a:cubicBezTo>
                      <a:pt x="14" y="8"/>
                      <a:pt x="14" y="5"/>
                      <a:pt x="13" y="3"/>
                    </a:cubicBezTo>
                    <a:cubicBezTo>
                      <a:pt x="13" y="1"/>
                      <a:pt x="10" y="0"/>
                      <a:pt x="8" y="0"/>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79" name="Freeform 24">
                <a:extLst>
                  <a:ext uri="{FF2B5EF4-FFF2-40B4-BE49-F238E27FC236}">
                    <a16:creationId xmlns:a16="http://schemas.microsoft.com/office/drawing/2014/main" id="{3171D99E-FD3A-BFAA-98F5-5A7EC686E472}"/>
                  </a:ext>
                </a:extLst>
              </p:cNvPr>
              <p:cNvSpPr>
                <a:spLocks noEditPoints="1"/>
              </p:cNvSpPr>
              <p:nvPr/>
            </p:nvSpPr>
            <p:spPr bwMode="auto">
              <a:xfrm>
                <a:off x="13281218" y="4564276"/>
                <a:ext cx="6119111" cy="3529951"/>
              </a:xfrm>
              <a:custGeom>
                <a:avLst/>
                <a:gdLst>
                  <a:gd name="T0" fmla="*/ 5913486 w 863"/>
                  <a:gd name="T1" fmla="*/ 2006974 h 547"/>
                  <a:gd name="T2" fmla="*/ 5615685 w 863"/>
                  <a:gd name="T3" fmla="*/ 1832735 h 547"/>
                  <a:gd name="T4" fmla="*/ 5488056 w 863"/>
                  <a:gd name="T5" fmla="*/ 1555243 h 547"/>
                  <a:gd name="T6" fmla="*/ 6012753 w 863"/>
                  <a:gd name="T7" fmla="*/ 1697216 h 547"/>
                  <a:gd name="T8" fmla="*/ 6005663 w 863"/>
                  <a:gd name="T9" fmla="*/ 1258392 h 547"/>
                  <a:gd name="T10" fmla="*/ 5601504 w 863"/>
                  <a:gd name="T11" fmla="*/ 1148686 h 547"/>
                  <a:gd name="T12" fmla="*/ 5211526 w 863"/>
                  <a:gd name="T13" fmla="*/ 1090606 h 547"/>
                  <a:gd name="T14" fmla="*/ 5140620 w 863"/>
                  <a:gd name="T15" fmla="*/ 832475 h 547"/>
                  <a:gd name="T16" fmla="*/ 4885362 w 863"/>
                  <a:gd name="T17" fmla="*/ 600156 h 547"/>
                  <a:gd name="T18" fmla="*/ 4715190 w 863"/>
                  <a:gd name="T19" fmla="*/ 561436 h 547"/>
                  <a:gd name="T20" fmla="*/ 4353574 w 863"/>
                  <a:gd name="T21" fmla="*/ 406557 h 547"/>
                  <a:gd name="T22" fmla="*/ 3899781 w 863"/>
                  <a:gd name="T23" fmla="*/ 406557 h 547"/>
                  <a:gd name="T24" fmla="*/ 3708337 w 863"/>
                  <a:gd name="T25" fmla="*/ 90346 h 547"/>
                  <a:gd name="T26" fmla="*/ 3403445 w 863"/>
                  <a:gd name="T27" fmla="*/ 613063 h 547"/>
                  <a:gd name="T28" fmla="*/ 3311269 w 863"/>
                  <a:gd name="T29" fmla="*/ 83893 h 547"/>
                  <a:gd name="T30" fmla="*/ 3162368 w 863"/>
                  <a:gd name="T31" fmla="*/ 974447 h 547"/>
                  <a:gd name="T32" fmla="*/ 3502712 w 863"/>
                  <a:gd name="T33" fmla="*/ 1090606 h 547"/>
                  <a:gd name="T34" fmla="*/ 3424717 w 863"/>
                  <a:gd name="T35" fmla="*/ 1574603 h 547"/>
                  <a:gd name="T36" fmla="*/ 3275816 w 863"/>
                  <a:gd name="T37" fmla="*/ 1458444 h 547"/>
                  <a:gd name="T38" fmla="*/ 3034739 w 863"/>
                  <a:gd name="T39" fmla="*/ 1464897 h 547"/>
                  <a:gd name="T40" fmla="*/ 2814933 w 863"/>
                  <a:gd name="T41" fmla="*/ 1135779 h 547"/>
                  <a:gd name="T42" fmla="*/ 2793661 w 863"/>
                  <a:gd name="T43" fmla="*/ 722769 h 547"/>
                  <a:gd name="T44" fmla="*/ 3006377 w 863"/>
                  <a:gd name="T45" fmla="*/ 225865 h 547"/>
                  <a:gd name="T46" fmla="*/ 2580946 w 863"/>
                  <a:gd name="T47" fmla="*/ 374291 h 547"/>
                  <a:gd name="T48" fmla="*/ 2453317 w 863"/>
                  <a:gd name="T49" fmla="*/ 780848 h 547"/>
                  <a:gd name="T50" fmla="*/ 2609308 w 863"/>
                  <a:gd name="T51" fmla="*/ 1200312 h 547"/>
                  <a:gd name="T52" fmla="*/ 2666032 w 863"/>
                  <a:gd name="T53" fmla="*/ 1413271 h 547"/>
                  <a:gd name="T54" fmla="*/ 2467498 w 863"/>
                  <a:gd name="T55" fmla="*/ 1735936 h 547"/>
                  <a:gd name="T56" fmla="*/ 2396593 w 863"/>
                  <a:gd name="T57" fmla="*/ 1458444 h 547"/>
                  <a:gd name="T58" fmla="*/ 2233511 w 863"/>
                  <a:gd name="T59" fmla="*/ 1561697 h 547"/>
                  <a:gd name="T60" fmla="*/ 2077520 w 863"/>
                  <a:gd name="T61" fmla="*/ 1542337 h 547"/>
                  <a:gd name="T62" fmla="*/ 1744266 w 863"/>
                  <a:gd name="T63" fmla="*/ 1477804 h 547"/>
                  <a:gd name="T64" fmla="*/ 1453555 w 863"/>
                  <a:gd name="T65" fmla="*/ 1155139 h 547"/>
                  <a:gd name="T66" fmla="*/ 1333016 w 863"/>
                  <a:gd name="T67" fmla="*/ 1316472 h 547"/>
                  <a:gd name="T68" fmla="*/ 1148663 w 863"/>
                  <a:gd name="T69" fmla="*/ 1593963 h 547"/>
                  <a:gd name="T70" fmla="*/ 935947 w 863"/>
                  <a:gd name="T71" fmla="*/ 1277752 h 547"/>
                  <a:gd name="T72" fmla="*/ 574331 w 863"/>
                  <a:gd name="T73" fmla="*/ 1161593 h 547"/>
                  <a:gd name="T74" fmla="*/ 503426 w 863"/>
                  <a:gd name="T75" fmla="*/ 832475 h 547"/>
                  <a:gd name="T76" fmla="*/ 2403683 w 863"/>
                  <a:gd name="T77" fmla="*/ 3529951 h 547"/>
                  <a:gd name="T78" fmla="*/ 2623489 w 863"/>
                  <a:gd name="T79" fmla="*/ 3097580 h 547"/>
                  <a:gd name="T80" fmla="*/ 2857476 w 863"/>
                  <a:gd name="T81" fmla="*/ 2891075 h 547"/>
                  <a:gd name="T82" fmla="*/ 3304178 w 863"/>
                  <a:gd name="T83" fmla="*/ 2484518 h 547"/>
                  <a:gd name="T84" fmla="*/ 3467260 w 863"/>
                  <a:gd name="T85" fmla="*/ 1987614 h 547"/>
                  <a:gd name="T86" fmla="*/ 3729609 w 863"/>
                  <a:gd name="T87" fmla="*/ 1955348 h 547"/>
                  <a:gd name="T88" fmla="*/ 3913962 w 863"/>
                  <a:gd name="T89" fmla="*/ 1574603 h 547"/>
                  <a:gd name="T90" fmla="*/ 3814695 w 863"/>
                  <a:gd name="T91" fmla="*/ 1193859 h 547"/>
                  <a:gd name="T92" fmla="*/ 3765061 w 863"/>
                  <a:gd name="T93" fmla="*/ 1097060 h 547"/>
                  <a:gd name="T94" fmla="*/ 4218854 w 863"/>
                  <a:gd name="T95" fmla="*/ 1038980 h 547"/>
                  <a:gd name="T96" fmla="*/ 4346483 w 863"/>
                  <a:gd name="T97" fmla="*/ 1290659 h 547"/>
                  <a:gd name="T98" fmla="*/ 4757733 w 863"/>
                  <a:gd name="T99" fmla="*/ 1387458 h 547"/>
                  <a:gd name="T100" fmla="*/ 4786095 w 863"/>
                  <a:gd name="T101" fmla="*/ 2000521 h 547"/>
                  <a:gd name="T102" fmla="*/ 4403207 w 863"/>
                  <a:gd name="T103" fmla="*/ 2207026 h 547"/>
                  <a:gd name="T104" fmla="*/ 4857000 w 863"/>
                  <a:gd name="T105" fmla="*/ 2278012 h 547"/>
                  <a:gd name="T106" fmla="*/ 5161892 w 863"/>
                  <a:gd name="T107" fmla="*/ 2381265 h 547"/>
                  <a:gd name="T108" fmla="*/ 5502237 w 863"/>
                  <a:gd name="T109" fmla="*/ 2555504 h 547"/>
                  <a:gd name="T110" fmla="*/ 5934758 w 863"/>
                  <a:gd name="T111" fmla="*/ 2439345 h 547"/>
                  <a:gd name="T112" fmla="*/ 5849672 w 863"/>
                  <a:gd name="T113" fmla="*/ 2329639 h 547"/>
                  <a:gd name="T114" fmla="*/ 3495622 w 863"/>
                  <a:gd name="T115" fmla="*/ 780848 h 547"/>
                  <a:gd name="T116" fmla="*/ 3240364 w 863"/>
                  <a:gd name="T117" fmla="*/ 2226386 h 547"/>
                  <a:gd name="T118" fmla="*/ 4062863 w 863"/>
                  <a:gd name="T119" fmla="*/ 903461 h 54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63" h="547">
                    <a:moveTo>
                      <a:pt x="862" y="359"/>
                    </a:moveTo>
                    <a:cubicBezTo>
                      <a:pt x="863" y="356"/>
                      <a:pt x="863" y="352"/>
                      <a:pt x="862" y="349"/>
                    </a:cubicBezTo>
                    <a:cubicBezTo>
                      <a:pt x="860" y="347"/>
                      <a:pt x="859" y="344"/>
                      <a:pt x="856" y="342"/>
                    </a:cubicBezTo>
                    <a:cubicBezTo>
                      <a:pt x="856" y="342"/>
                      <a:pt x="855" y="342"/>
                      <a:pt x="855" y="341"/>
                    </a:cubicBezTo>
                    <a:cubicBezTo>
                      <a:pt x="855" y="341"/>
                      <a:pt x="854" y="341"/>
                      <a:pt x="854" y="340"/>
                    </a:cubicBezTo>
                    <a:cubicBezTo>
                      <a:pt x="854" y="340"/>
                      <a:pt x="855" y="339"/>
                      <a:pt x="856" y="339"/>
                    </a:cubicBezTo>
                    <a:cubicBezTo>
                      <a:pt x="858" y="335"/>
                      <a:pt x="858" y="330"/>
                      <a:pt x="854" y="326"/>
                    </a:cubicBezTo>
                    <a:cubicBezTo>
                      <a:pt x="853" y="324"/>
                      <a:pt x="851" y="324"/>
                      <a:pt x="849" y="323"/>
                    </a:cubicBezTo>
                    <a:cubicBezTo>
                      <a:pt x="848" y="323"/>
                      <a:pt x="847" y="323"/>
                      <a:pt x="847" y="323"/>
                    </a:cubicBezTo>
                    <a:cubicBezTo>
                      <a:pt x="847" y="322"/>
                      <a:pt x="847" y="322"/>
                      <a:pt x="847" y="321"/>
                    </a:cubicBezTo>
                    <a:cubicBezTo>
                      <a:pt x="847" y="320"/>
                      <a:pt x="847" y="318"/>
                      <a:pt x="846" y="316"/>
                    </a:cubicBezTo>
                    <a:cubicBezTo>
                      <a:pt x="845" y="315"/>
                      <a:pt x="842" y="315"/>
                      <a:pt x="841" y="315"/>
                    </a:cubicBezTo>
                    <a:cubicBezTo>
                      <a:pt x="841" y="315"/>
                      <a:pt x="841" y="315"/>
                      <a:pt x="841" y="315"/>
                    </a:cubicBezTo>
                    <a:cubicBezTo>
                      <a:pt x="840" y="315"/>
                      <a:pt x="839" y="315"/>
                      <a:pt x="839" y="315"/>
                    </a:cubicBezTo>
                    <a:cubicBezTo>
                      <a:pt x="838" y="315"/>
                      <a:pt x="838" y="315"/>
                      <a:pt x="838" y="315"/>
                    </a:cubicBezTo>
                    <a:cubicBezTo>
                      <a:pt x="838" y="315"/>
                      <a:pt x="838" y="315"/>
                      <a:pt x="838" y="315"/>
                    </a:cubicBezTo>
                    <a:cubicBezTo>
                      <a:pt x="837" y="315"/>
                      <a:pt x="837" y="314"/>
                      <a:pt x="837" y="313"/>
                    </a:cubicBezTo>
                    <a:cubicBezTo>
                      <a:pt x="836" y="313"/>
                      <a:pt x="835" y="312"/>
                      <a:pt x="834" y="311"/>
                    </a:cubicBezTo>
                    <a:cubicBezTo>
                      <a:pt x="834" y="310"/>
                      <a:pt x="833" y="310"/>
                      <a:pt x="833" y="310"/>
                    </a:cubicBezTo>
                    <a:cubicBezTo>
                      <a:pt x="833" y="310"/>
                      <a:pt x="833" y="310"/>
                      <a:pt x="833" y="310"/>
                    </a:cubicBezTo>
                    <a:cubicBezTo>
                      <a:pt x="833" y="309"/>
                      <a:pt x="834" y="307"/>
                      <a:pt x="834" y="306"/>
                    </a:cubicBezTo>
                    <a:cubicBezTo>
                      <a:pt x="836" y="303"/>
                      <a:pt x="836" y="303"/>
                      <a:pt x="836" y="303"/>
                    </a:cubicBezTo>
                    <a:cubicBezTo>
                      <a:pt x="833" y="302"/>
                      <a:pt x="833" y="302"/>
                      <a:pt x="833" y="302"/>
                    </a:cubicBezTo>
                    <a:cubicBezTo>
                      <a:pt x="831" y="301"/>
                      <a:pt x="830" y="301"/>
                      <a:pt x="829" y="301"/>
                    </a:cubicBezTo>
                    <a:cubicBezTo>
                      <a:pt x="828" y="301"/>
                      <a:pt x="826" y="301"/>
                      <a:pt x="826" y="301"/>
                    </a:cubicBezTo>
                    <a:cubicBezTo>
                      <a:pt x="825" y="301"/>
                      <a:pt x="824" y="301"/>
                      <a:pt x="824" y="301"/>
                    </a:cubicBezTo>
                    <a:cubicBezTo>
                      <a:pt x="824" y="300"/>
                      <a:pt x="824" y="299"/>
                      <a:pt x="824" y="299"/>
                    </a:cubicBezTo>
                    <a:cubicBezTo>
                      <a:pt x="824" y="297"/>
                      <a:pt x="823" y="292"/>
                      <a:pt x="817" y="292"/>
                    </a:cubicBezTo>
                    <a:cubicBezTo>
                      <a:pt x="815" y="292"/>
                      <a:pt x="813" y="293"/>
                      <a:pt x="812" y="294"/>
                    </a:cubicBezTo>
                    <a:cubicBezTo>
                      <a:pt x="811" y="294"/>
                      <a:pt x="810" y="295"/>
                      <a:pt x="810" y="295"/>
                    </a:cubicBezTo>
                    <a:cubicBezTo>
                      <a:pt x="810" y="295"/>
                      <a:pt x="809" y="294"/>
                      <a:pt x="808" y="293"/>
                    </a:cubicBezTo>
                    <a:cubicBezTo>
                      <a:pt x="807" y="292"/>
                      <a:pt x="807" y="291"/>
                      <a:pt x="806" y="290"/>
                    </a:cubicBezTo>
                    <a:cubicBezTo>
                      <a:pt x="804" y="289"/>
                      <a:pt x="801" y="289"/>
                      <a:pt x="800" y="289"/>
                    </a:cubicBezTo>
                    <a:cubicBezTo>
                      <a:pt x="798" y="289"/>
                      <a:pt x="798" y="289"/>
                      <a:pt x="798" y="289"/>
                    </a:cubicBezTo>
                    <a:cubicBezTo>
                      <a:pt x="797" y="289"/>
                      <a:pt x="796" y="289"/>
                      <a:pt x="796" y="289"/>
                    </a:cubicBezTo>
                    <a:cubicBezTo>
                      <a:pt x="794" y="288"/>
                      <a:pt x="793" y="287"/>
                      <a:pt x="792" y="284"/>
                    </a:cubicBezTo>
                    <a:cubicBezTo>
                      <a:pt x="791" y="281"/>
                      <a:pt x="790" y="278"/>
                      <a:pt x="787" y="276"/>
                    </a:cubicBezTo>
                    <a:cubicBezTo>
                      <a:pt x="786" y="276"/>
                      <a:pt x="786" y="276"/>
                      <a:pt x="785" y="276"/>
                    </a:cubicBezTo>
                    <a:cubicBezTo>
                      <a:pt x="785" y="275"/>
                      <a:pt x="785" y="274"/>
                      <a:pt x="785" y="274"/>
                    </a:cubicBezTo>
                    <a:cubicBezTo>
                      <a:pt x="784" y="273"/>
                      <a:pt x="783" y="270"/>
                      <a:pt x="779" y="270"/>
                    </a:cubicBezTo>
                    <a:cubicBezTo>
                      <a:pt x="779" y="270"/>
                      <a:pt x="778" y="270"/>
                      <a:pt x="777" y="270"/>
                    </a:cubicBezTo>
                    <a:cubicBezTo>
                      <a:pt x="776" y="271"/>
                      <a:pt x="775" y="271"/>
                      <a:pt x="775" y="272"/>
                    </a:cubicBezTo>
                    <a:cubicBezTo>
                      <a:pt x="775" y="272"/>
                      <a:pt x="775" y="272"/>
                      <a:pt x="775" y="271"/>
                    </a:cubicBezTo>
                    <a:cubicBezTo>
                      <a:pt x="774" y="270"/>
                      <a:pt x="772" y="270"/>
                      <a:pt x="771" y="268"/>
                    </a:cubicBezTo>
                    <a:cubicBezTo>
                      <a:pt x="771" y="268"/>
                      <a:pt x="771" y="268"/>
                      <a:pt x="770" y="268"/>
                    </a:cubicBezTo>
                    <a:cubicBezTo>
                      <a:pt x="771" y="268"/>
                      <a:pt x="772" y="268"/>
                      <a:pt x="772" y="268"/>
                    </a:cubicBezTo>
                    <a:cubicBezTo>
                      <a:pt x="773" y="268"/>
                      <a:pt x="774" y="268"/>
                      <a:pt x="775" y="268"/>
                    </a:cubicBezTo>
                    <a:cubicBezTo>
                      <a:pt x="777" y="267"/>
                      <a:pt x="779" y="266"/>
                      <a:pt x="780" y="263"/>
                    </a:cubicBezTo>
                    <a:cubicBezTo>
                      <a:pt x="781" y="261"/>
                      <a:pt x="780" y="258"/>
                      <a:pt x="779" y="256"/>
                    </a:cubicBezTo>
                    <a:cubicBezTo>
                      <a:pt x="777" y="253"/>
                      <a:pt x="774" y="252"/>
                      <a:pt x="771" y="251"/>
                    </a:cubicBezTo>
                    <a:cubicBezTo>
                      <a:pt x="768" y="250"/>
                      <a:pt x="766" y="249"/>
                      <a:pt x="765" y="247"/>
                    </a:cubicBezTo>
                    <a:cubicBezTo>
                      <a:pt x="765" y="246"/>
                      <a:pt x="765" y="246"/>
                      <a:pt x="765" y="246"/>
                    </a:cubicBezTo>
                    <a:cubicBezTo>
                      <a:pt x="765" y="244"/>
                      <a:pt x="768" y="243"/>
                      <a:pt x="770" y="243"/>
                    </a:cubicBezTo>
                    <a:cubicBezTo>
                      <a:pt x="772" y="242"/>
                      <a:pt x="773" y="242"/>
                      <a:pt x="774" y="241"/>
                    </a:cubicBezTo>
                    <a:cubicBezTo>
                      <a:pt x="776" y="240"/>
                      <a:pt x="776" y="240"/>
                      <a:pt x="776" y="240"/>
                    </a:cubicBezTo>
                    <a:cubicBezTo>
                      <a:pt x="776" y="240"/>
                      <a:pt x="777" y="240"/>
                      <a:pt x="777" y="239"/>
                    </a:cubicBezTo>
                    <a:cubicBezTo>
                      <a:pt x="777" y="239"/>
                      <a:pt x="777" y="240"/>
                      <a:pt x="779" y="240"/>
                    </a:cubicBezTo>
                    <a:cubicBezTo>
                      <a:pt x="779" y="241"/>
                      <a:pt x="779" y="241"/>
                      <a:pt x="779" y="241"/>
                    </a:cubicBezTo>
                    <a:cubicBezTo>
                      <a:pt x="782" y="243"/>
                      <a:pt x="784" y="245"/>
                      <a:pt x="788" y="247"/>
                    </a:cubicBezTo>
                    <a:cubicBezTo>
                      <a:pt x="789" y="248"/>
                      <a:pt x="789" y="248"/>
                      <a:pt x="790" y="248"/>
                    </a:cubicBezTo>
                    <a:cubicBezTo>
                      <a:pt x="792" y="249"/>
                      <a:pt x="793" y="249"/>
                      <a:pt x="794" y="251"/>
                    </a:cubicBezTo>
                    <a:cubicBezTo>
                      <a:pt x="795" y="251"/>
                      <a:pt x="795" y="251"/>
                      <a:pt x="795" y="251"/>
                    </a:cubicBezTo>
                    <a:cubicBezTo>
                      <a:pt x="797" y="253"/>
                      <a:pt x="799" y="256"/>
                      <a:pt x="802" y="256"/>
                    </a:cubicBezTo>
                    <a:cubicBezTo>
                      <a:pt x="803" y="256"/>
                      <a:pt x="804" y="256"/>
                      <a:pt x="805" y="255"/>
                    </a:cubicBezTo>
                    <a:cubicBezTo>
                      <a:pt x="805" y="258"/>
                      <a:pt x="805" y="261"/>
                      <a:pt x="807" y="262"/>
                    </a:cubicBezTo>
                    <a:cubicBezTo>
                      <a:pt x="809" y="264"/>
                      <a:pt x="812" y="265"/>
                      <a:pt x="814" y="266"/>
                    </a:cubicBezTo>
                    <a:cubicBezTo>
                      <a:pt x="815" y="266"/>
                      <a:pt x="816" y="266"/>
                      <a:pt x="816" y="266"/>
                    </a:cubicBezTo>
                    <a:cubicBezTo>
                      <a:pt x="818" y="267"/>
                      <a:pt x="820" y="268"/>
                      <a:pt x="822" y="270"/>
                    </a:cubicBezTo>
                    <a:cubicBezTo>
                      <a:pt x="826" y="275"/>
                      <a:pt x="830" y="278"/>
                      <a:pt x="838" y="278"/>
                    </a:cubicBezTo>
                    <a:cubicBezTo>
                      <a:pt x="843" y="278"/>
                      <a:pt x="847" y="277"/>
                      <a:pt x="849" y="274"/>
                    </a:cubicBezTo>
                    <a:cubicBezTo>
                      <a:pt x="850" y="272"/>
                      <a:pt x="851" y="270"/>
                      <a:pt x="849" y="266"/>
                    </a:cubicBezTo>
                    <a:cubicBezTo>
                      <a:pt x="848" y="263"/>
                      <a:pt x="848" y="263"/>
                      <a:pt x="848" y="263"/>
                    </a:cubicBezTo>
                    <a:cubicBezTo>
                      <a:pt x="847" y="260"/>
                      <a:pt x="845" y="255"/>
                      <a:pt x="843" y="252"/>
                    </a:cubicBezTo>
                    <a:cubicBezTo>
                      <a:pt x="844" y="252"/>
                      <a:pt x="844" y="252"/>
                      <a:pt x="845" y="252"/>
                    </a:cubicBezTo>
                    <a:cubicBezTo>
                      <a:pt x="846" y="252"/>
                      <a:pt x="846" y="252"/>
                      <a:pt x="847" y="251"/>
                    </a:cubicBezTo>
                    <a:cubicBezTo>
                      <a:pt x="850" y="250"/>
                      <a:pt x="851" y="247"/>
                      <a:pt x="852" y="245"/>
                    </a:cubicBezTo>
                    <a:cubicBezTo>
                      <a:pt x="852" y="244"/>
                      <a:pt x="852" y="243"/>
                      <a:pt x="853" y="242"/>
                    </a:cubicBezTo>
                    <a:cubicBezTo>
                      <a:pt x="855" y="239"/>
                      <a:pt x="855" y="237"/>
                      <a:pt x="853" y="234"/>
                    </a:cubicBezTo>
                    <a:cubicBezTo>
                      <a:pt x="853" y="234"/>
                      <a:pt x="852" y="234"/>
                      <a:pt x="852" y="233"/>
                    </a:cubicBezTo>
                    <a:cubicBezTo>
                      <a:pt x="852" y="233"/>
                      <a:pt x="853" y="232"/>
                      <a:pt x="853" y="231"/>
                    </a:cubicBezTo>
                    <a:cubicBezTo>
                      <a:pt x="854" y="230"/>
                      <a:pt x="855" y="229"/>
                      <a:pt x="854" y="227"/>
                    </a:cubicBezTo>
                    <a:cubicBezTo>
                      <a:pt x="853" y="225"/>
                      <a:pt x="851" y="224"/>
                      <a:pt x="850" y="223"/>
                    </a:cubicBezTo>
                    <a:cubicBezTo>
                      <a:pt x="849" y="223"/>
                      <a:pt x="849" y="223"/>
                      <a:pt x="849" y="223"/>
                    </a:cubicBezTo>
                    <a:cubicBezTo>
                      <a:pt x="848" y="222"/>
                      <a:pt x="848" y="222"/>
                      <a:pt x="847" y="221"/>
                    </a:cubicBezTo>
                    <a:cubicBezTo>
                      <a:pt x="851" y="221"/>
                      <a:pt x="853" y="219"/>
                      <a:pt x="854" y="218"/>
                    </a:cubicBezTo>
                    <a:cubicBezTo>
                      <a:pt x="855" y="215"/>
                      <a:pt x="855" y="213"/>
                      <a:pt x="854" y="211"/>
                    </a:cubicBezTo>
                    <a:cubicBezTo>
                      <a:pt x="854" y="210"/>
                      <a:pt x="854" y="209"/>
                      <a:pt x="854" y="209"/>
                    </a:cubicBezTo>
                    <a:cubicBezTo>
                      <a:pt x="854" y="208"/>
                      <a:pt x="855" y="208"/>
                      <a:pt x="855" y="207"/>
                    </a:cubicBezTo>
                    <a:cubicBezTo>
                      <a:pt x="856" y="205"/>
                      <a:pt x="858" y="200"/>
                      <a:pt x="852" y="197"/>
                    </a:cubicBezTo>
                    <a:cubicBezTo>
                      <a:pt x="850" y="196"/>
                      <a:pt x="848" y="196"/>
                      <a:pt x="847" y="195"/>
                    </a:cubicBezTo>
                    <a:cubicBezTo>
                      <a:pt x="845" y="195"/>
                      <a:pt x="844" y="195"/>
                      <a:pt x="843" y="194"/>
                    </a:cubicBezTo>
                    <a:cubicBezTo>
                      <a:pt x="842" y="194"/>
                      <a:pt x="842" y="194"/>
                      <a:pt x="842" y="194"/>
                    </a:cubicBezTo>
                    <a:cubicBezTo>
                      <a:pt x="840" y="193"/>
                      <a:pt x="839" y="192"/>
                      <a:pt x="837" y="192"/>
                    </a:cubicBezTo>
                    <a:cubicBezTo>
                      <a:pt x="835" y="192"/>
                      <a:pt x="833" y="193"/>
                      <a:pt x="831" y="195"/>
                    </a:cubicBezTo>
                    <a:cubicBezTo>
                      <a:pt x="830" y="196"/>
                      <a:pt x="829" y="197"/>
                      <a:pt x="829" y="198"/>
                    </a:cubicBezTo>
                    <a:cubicBezTo>
                      <a:pt x="827" y="199"/>
                      <a:pt x="826" y="201"/>
                      <a:pt x="825" y="201"/>
                    </a:cubicBezTo>
                    <a:cubicBezTo>
                      <a:pt x="825" y="200"/>
                      <a:pt x="825" y="200"/>
                      <a:pt x="825" y="199"/>
                    </a:cubicBezTo>
                    <a:cubicBezTo>
                      <a:pt x="825" y="196"/>
                      <a:pt x="825" y="193"/>
                      <a:pt x="823" y="191"/>
                    </a:cubicBezTo>
                    <a:cubicBezTo>
                      <a:pt x="822" y="190"/>
                      <a:pt x="821" y="189"/>
                      <a:pt x="819" y="189"/>
                    </a:cubicBezTo>
                    <a:cubicBezTo>
                      <a:pt x="819" y="189"/>
                      <a:pt x="818" y="189"/>
                      <a:pt x="818" y="190"/>
                    </a:cubicBezTo>
                    <a:cubicBezTo>
                      <a:pt x="816" y="190"/>
                      <a:pt x="814" y="191"/>
                      <a:pt x="812" y="193"/>
                    </a:cubicBezTo>
                    <a:cubicBezTo>
                      <a:pt x="811" y="193"/>
                      <a:pt x="810" y="194"/>
                      <a:pt x="810" y="194"/>
                    </a:cubicBezTo>
                    <a:cubicBezTo>
                      <a:pt x="810" y="194"/>
                      <a:pt x="810" y="194"/>
                      <a:pt x="810" y="194"/>
                    </a:cubicBezTo>
                    <a:cubicBezTo>
                      <a:pt x="809" y="194"/>
                      <a:pt x="808" y="193"/>
                      <a:pt x="807" y="191"/>
                    </a:cubicBezTo>
                    <a:cubicBezTo>
                      <a:pt x="806" y="191"/>
                      <a:pt x="806" y="190"/>
                      <a:pt x="805" y="189"/>
                    </a:cubicBezTo>
                    <a:cubicBezTo>
                      <a:pt x="802" y="186"/>
                      <a:pt x="799" y="183"/>
                      <a:pt x="796" y="181"/>
                    </a:cubicBezTo>
                    <a:cubicBezTo>
                      <a:pt x="796" y="181"/>
                      <a:pt x="796" y="181"/>
                      <a:pt x="796" y="181"/>
                    </a:cubicBezTo>
                    <a:cubicBezTo>
                      <a:pt x="795" y="180"/>
                      <a:pt x="793" y="178"/>
                      <a:pt x="790" y="178"/>
                    </a:cubicBezTo>
                    <a:cubicBezTo>
                      <a:pt x="790" y="178"/>
                      <a:pt x="789" y="178"/>
                      <a:pt x="789" y="178"/>
                    </a:cubicBezTo>
                    <a:cubicBezTo>
                      <a:pt x="788" y="179"/>
                      <a:pt x="787" y="179"/>
                      <a:pt x="786" y="180"/>
                    </a:cubicBezTo>
                    <a:cubicBezTo>
                      <a:pt x="785" y="177"/>
                      <a:pt x="785" y="175"/>
                      <a:pt x="783" y="174"/>
                    </a:cubicBezTo>
                    <a:cubicBezTo>
                      <a:pt x="782" y="174"/>
                      <a:pt x="782" y="174"/>
                      <a:pt x="782" y="174"/>
                    </a:cubicBezTo>
                    <a:cubicBezTo>
                      <a:pt x="782" y="174"/>
                      <a:pt x="782" y="174"/>
                      <a:pt x="782" y="174"/>
                    </a:cubicBezTo>
                    <a:cubicBezTo>
                      <a:pt x="780" y="174"/>
                      <a:pt x="778" y="176"/>
                      <a:pt x="776" y="177"/>
                    </a:cubicBezTo>
                    <a:cubicBezTo>
                      <a:pt x="776" y="178"/>
                      <a:pt x="775" y="179"/>
                      <a:pt x="774" y="179"/>
                    </a:cubicBezTo>
                    <a:cubicBezTo>
                      <a:pt x="774" y="179"/>
                      <a:pt x="774" y="179"/>
                      <a:pt x="774" y="179"/>
                    </a:cubicBezTo>
                    <a:cubicBezTo>
                      <a:pt x="773" y="179"/>
                      <a:pt x="773" y="179"/>
                      <a:pt x="772" y="179"/>
                    </a:cubicBezTo>
                    <a:cubicBezTo>
                      <a:pt x="772" y="179"/>
                      <a:pt x="771" y="179"/>
                      <a:pt x="771" y="179"/>
                    </a:cubicBezTo>
                    <a:cubicBezTo>
                      <a:pt x="770" y="179"/>
                      <a:pt x="769" y="180"/>
                      <a:pt x="768" y="180"/>
                    </a:cubicBezTo>
                    <a:cubicBezTo>
                      <a:pt x="767" y="180"/>
                      <a:pt x="767" y="180"/>
                      <a:pt x="766" y="181"/>
                    </a:cubicBezTo>
                    <a:cubicBezTo>
                      <a:pt x="766" y="181"/>
                      <a:pt x="765" y="181"/>
                      <a:pt x="765" y="181"/>
                    </a:cubicBezTo>
                    <a:cubicBezTo>
                      <a:pt x="764" y="181"/>
                      <a:pt x="763" y="181"/>
                      <a:pt x="762" y="180"/>
                    </a:cubicBezTo>
                    <a:cubicBezTo>
                      <a:pt x="762" y="180"/>
                      <a:pt x="761" y="180"/>
                      <a:pt x="760" y="179"/>
                    </a:cubicBezTo>
                    <a:cubicBezTo>
                      <a:pt x="755" y="178"/>
                      <a:pt x="751" y="176"/>
                      <a:pt x="747" y="173"/>
                    </a:cubicBezTo>
                    <a:cubicBezTo>
                      <a:pt x="746" y="173"/>
                      <a:pt x="746" y="173"/>
                      <a:pt x="746" y="173"/>
                    </a:cubicBezTo>
                    <a:cubicBezTo>
                      <a:pt x="742" y="171"/>
                      <a:pt x="738" y="170"/>
                      <a:pt x="735" y="169"/>
                    </a:cubicBezTo>
                    <a:cubicBezTo>
                      <a:pt x="733" y="169"/>
                      <a:pt x="731" y="168"/>
                      <a:pt x="729" y="168"/>
                    </a:cubicBezTo>
                    <a:cubicBezTo>
                      <a:pt x="727" y="167"/>
                      <a:pt x="726" y="165"/>
                      <a:pt x="727" y="163"/>
                    </a:cubicBezTo>
                    <a:cubicBezTo>
                      <a:pt x="727" y="163"/>
                      <a:pt x="728" y="161"/>
                      <a:pt x="728" y="161"/>
                    </a:cubicBezTo>
                    <a:cubicBezTo>
                      <a:pt x="730" y="159"/>
                      <a:pt x="733" y="156"/>
                      <a:pt x="731" y="152"/>
                    </a:cubicBezTo>
                    <a:cubicBezTo>
                      <a:pt x="731" y="151"/>
                      <a:pt x="730" y="151"/>
                      <a:pt x="730" y="150"/>
                    </a:cubicBezTo>
                    <a:cubicBezTo>
                      <a:pt x="731" y="150"/>
                      <a:pt x="733" y="149"/>
                      <a:pt x="734" y="149"/>
                    </a:cubicBezTo>
                    <a:cubicBezTo>
                      <a:pt x="736" y="149"/>
                      <a:pt x="737" y="149"/>
                      <a:pt x="738" y="148"/>
                    </a:cubicBezTo>
                    <a:cubicBezTo>
                      <a:pt x="742" y="147"/>
                      <a:pt x="745" y="143"/>
                      <a:pt x="745" y="140"/>
                    </a:cubicBezTo>
                    <a:cubicBezTo>
                      <a:pt x="745" y="137"/>
                      <a:pt x="743" y="134"/>
                      <a:pt x="740" y="132"/>
                    </a:cubicBezTo>
                    <a:cubicBezTo>
                      <a:pt x="738" y="131"/>
                      <a:pt x="737" y="131"/>
                      <a:pt x="735" y="131"/>
                    </a:cubicBezTo>
                    <a:cubicBezTo>
                      <a:pt x="732" y="131"/>
                      <a:pt x="730" y="132"/>
                      <a:pt x="727" y="133"/>
                    </a:cubicBezTo>
                    <a:cubicBezTo>
                      <a:pt x="725" y="134"/>
                      <a:pt x="724" y="135"/>
                      <a:pt x="722" y="135"/>
                    </a:cubicBezTo>
                    <a:cubicBezTo>
                      <a:pt x="721" y="135"/>
                      <a:pt x="720" y="135"/>
                      <a:pt x="719" y="135"/>
                    </a:cubicBezTo>
                    <a:cubicBezTo>
                      <a:pt x="718" y="135"/>
                      <a:pt x="718" y="135"/>
                      <a:pt x="717" y="135"/>
                    </a:cubicBezTo>
                    <a:cubicBezTo>
                      <a:pt x="717" y="135"/>
                      <a:pt x="717" y="135"/>
                      <a:pt x="717" y="135"/>
                    </a:cubicBezTo>
                    <a:cubicBezTo>
                      <a:pt x="717" y="135"/>
                      <a:pt x="717" y="135"/>
                      <a:pt x="718" y="134"/>
                    </a:cubicBezTo>
                    <a:cubicBezTo>
                      <a:pt x="718" y="132"/>
                      <a:pt x="721" y="129"/>
                      <a:pt x="724" y="129"/>
                    </a:cubicBezTo>
                    <a:cubicBezTo>
                      <a:pt x="724" y="129"/>
                      <a:pt x="725" y="129"/>
                      <a:pt x="725" y="129"/>
                    </a:cubicBezTo>
                    <a:cubicBezTo>
                      <a:pt x="727" y="129"/>
                      <a:pt x="732" y="129"/>
                      <a:pt x="733" y="125"/>
                    </a:cubicBezTo>
                    <a:cubicBezTo>
                      <a:pt x="734" y="121"/>
                      <a:pt x="732" y="117"/>
                      <a:pt x="727" y="112"/>
                    </a:cubicBezTo>
                    <a:cubicBezTo>
                      <a:pt x="725" y="111"/>
                      <a:pt x="717" y="106"/>
                      <a:pt x="712" y="106"/>
                    </a:cubicBezTo>
                    <a:cubicBezTo>
                      <a:pt x="708" y="106"/>
                      <a:pt x="706" y="108"/>
                      <a:pt x="706" y="113"/>
                    </a:cubicBezTo>
                    <a:cubicBezTo>
                      <a:pt x="706" y="113"/>
                      <a:pt x="706" y="114"/>
                      <a:pt x="706" y="115"/>
                    </a:cubicBezTo>
                    <a:cubicBezTo>
                      <a:pt x="706" y="115"/>
                      <a:pt x="705" y="114"/>
                      <a:pt x="705" y="114"/>
                    </a:cubicBezTo>
                    <a:cubicBezTo>
                      <a:pt x="704" y="113"/>
                      <a:pt x="704" y="112"/>
                      <a:pt x="703" y="112"/>
                    </a:cubicBezTo>
                    <a:cubicBezTo>
                      <a:pt x="703" y="111"/>
                      <a:pt x="704" y="109"/>
                      <a:pt x="705" y="109"/>
                    </a:cubicBezTo>
                    <a:cubicBezTo>
                      <a:pt x="705" y="108"/>
                      <a:pt x="706" y="108"/>
                      <a:pt x="706" y="107"/>
                    </a:cubicBezTo>
                    <a:cubicBezTo>
                      <a:pt x="706" y="107"/>
                      <a:pt x="706" y="107"/>
                      <a:pt x="706" y="107"/>
                    </a:cubicBezTo>
                    <a:cubicBezTo>
                      <a:pt x="707" y="105"/>
                      <a:pt x="710" y="101"/>
                      <a:pt x="707" y="97"/>
                    </a:cubicBezTo>
                    <a:cubicBezTo>
                      <a:pt x="705" y="95"/>
                      <a:pt x="702" y="95"/>
                      <a:pt x="701" y="95"/>
                    </a:cubicBezTo>
                    <a:cubicBezTo>
                      <a:pt x="701" y="95"/>
                      <a:pt x="700" y="95"/>
                      <a:pt x="699" y="95"/>
                    </a:cubicBezTo>
                    <a:cubicBezTo>
                      <a:pt x="699" y="95"/>
                      <a:pt x="698" y="95"/>
                      <a:pt x="698" y="95"/>
                    </a:cubicBezTo>
                    <a:cubicBezTo>
                      <a:pt x="697" y="95"/>
                      <a:pt x="697" y="95"/>
                      <a:pt x="697" y="95"/>
                    </a:cubicBezTo>
                    <a:cubicBezTo>
                      <a:pt x="697" y="95"/>
                      <a:pt x="696" y="94"/>
                      <a:pt x="695" y="94"/>
                    </a:cubicBezTo>
                    <a:cubicBezTo>
                      <a:pt x="694" y="93"/>
                      <a:pt x="693" y="92"/>
                      <a:pt x="691" y="92"/>
                    </a:cubicBezTo>
                    <a:cubicBezTo>
                      <a:pt x="690" y="92"/>
                      <a:pt x="690" y="92"/>
                      <a:pt x="689" y="93"/>
                    </a:cubicBezTo>
                    <a:cubicBezTo>
                      <a:pt x="689" y="93"/>
                      <a:pt x="688" y="93"/>
                      <a:pt x="687" y="94"/>
                    </a:cubicBezTo>
                    <a:cubicBezTo>
                      <a:pt x="687" y="93"/>
                      <a:pt x="687" y="93"/>
                      <a:pt x="687" y="93"/>
                    </a:cubicBezTo>
                    <a:cubicBezTo>
                      <a:pt x="685" y="93"/>
                      <a:pt x="685" y="93"/>
                      <a:pt x="685" y="93"/>
                    </a:cubicBezTo>
                    <a:cubicBezTo>
                      <a:pt x="683" y="93"/>
                      <a:pt x="681" y="94"/>
                      <a:pt x="679" y="95"/>
                    </a:cubicBezTo>
                    <a:cubicBezTo>
                      <a:pt x="679" y="95"/>
                      <a:pt x="679" y="95"/>
                      <a:pt x="679" y="95"/>
                    </a:cubicBezTo>
                    <a:cubicBezTo>
                      <a:pt x="678" y="96"/>
                      <a:pt x="677" y="97"/>
                      <a:pt x="676" y="97"/>
                    </a:cubicBezTo>
                    <a:cubicBezTo>
                      <a:pt x="676" y="98"/>
                      <a:pt x="675" y="98"/>
                      <a:pt x="675" y="99"/>
                    </a:cubicBezTo>
                    <a:cubicBezTo>
                      <a:pt x="675" y="99"/>
                      <a:pt x="675" y="98"/>
                      <a:pt x="675" y="98"/>
                    </a:cubicBezTo>
                    <a:cubicBezTo>
                      <a:pt x="675" y="96"/>
                      <a:pt x="675" y="90"/>
                      <a:pt x="670" y="88"/>
                    </a:cubicBezTo>
                    <a:cubicBezTo>
                      <a:pt x="670" y="88"/>
                      <a:pt x="669" y="88"/>
                      <a:pt x="668" y="88"/>
                    </a:cubicBezTo>
                    <a:cubicBezTo>
                      <a:pt x="664" y="88"/>
                      <a:pt x="663" y="92"/>
                      <a:pt x="661" y="95"/>
                    </a:cubicBezTo>
                    <a:cubicBezTo>
                      <a:pt x="661" y="96"/>
                      <a:pt x="661" y="97"/>
                      <a:pt x="661" y="97"/>
                    </a:cubicBezTo>
                    <a:cubicBezTo>
                      <a:pt x="660" y="98"/>
                      <a:pt x="660" y="99"/>
                      <a:pt x="659" y="99"/>
                    </a:cubicBezTo>
                    <a:cubicBezTo>
                      <a:pt x="658" y="101"/>
                      <a:pt x="656" y="104"/>
                      <a:pt x="655" y="104"/>
                    </a:cubicBezTo>
                    <a:cubicBezTo>
                      <a:pt x="654" y="104"/>
                      <a:pt x="654" y="104"/>
                      <a:pt x="654" y="104"/>
                    </a:cubicBezTo>
                    <a:cubicBezTo>
                      <a:pt x="654" y="104"/>
                      <a:pt x="653" y="103"/>
                      <a:pt x="654" y="101"/>
                    </a:cubicBezTo>
                    <a:cubicBezTo>
                      <a:pt x="655" y="98"/>
                      <a:pt x="656" y="97"/>
                      <a:pt x="656" y="96"/>
                    </a:cubicBezTo>
                    <a:cubicBezTo>
                      <a:pt x="659" y="95"/>
                      <a:pt x="663" y="92"/>
                      <a:pt x="665" y="87"/>
                    </a:cubicBezTo>
                    <a:cubicBezTo>
                      <a:pt x="666" y="85"/>
                      <a:pt x="665" y="83"/>
                      <a:pt x="664" y="82"/>
                    </a:cubicBezTo>
                    <a:cubicBezTo>
                      <a:pt x="663" y="80"/>
                      <a:pt x="661" y="79"/>
                      <a:pt x="659" y="78"/>
                    </a:cubicBezTo>
                    <a:cubicBezTo>
                      <a:pt x="659" y="78"/>
                      <a:pt x="658" y="78"/>
                      <a:pt x="658" y="78"/>
                    </a:cubicBezTo>
                    <a:cubicBezTo>
                      <a:pt x="657" y="78"/>
                      <a:pt x="657" y="77"/>
                      <a:pt x="656" y="77"/>
                    </a:cubicBezTo>
                    <a:cubicBezTo>
                      <a:pt x="654" y="76"/>
                      <a:pt x="651" y="74"/>
                      <a:pt x="648" y="74"/>
                    </a:cubicBezTo>
                    <a:cubicBezTo>
                      <a:pt x="647" y="73"/>
                      <a:pt x="646" y="73"/>
                      <a:pt x="645" y="73"/>
                    </a:cubicBezTo>
                    <a:cubicBezTo>
                      <a:pt x="642" y="73"/>
                      <a:pt x="640" y="74"/>
                      <a:pt x="638" y="76"/>
                    </a:cubicBezTo>
                    <a:cubicBezTo>
                      <a:pt x="637" y="78"/>
                      <a:pt x="637" y="80"/>
                      <a:pt x="637" y="82"/>
                    </a:cubicBezTo>
                    <a:cubicBezTo>
                      <a:pt x="637" y="83"/>
                      <a:pt x="637" y="84"/>
                      <a:pt x="637" y="85"/>
                    </a:cubicBezTo>
                    <a:cubicBezTo>
                      <a:pt x="637" y="86"/>
                      <a:pt x="636" y="87"/>
                      <a:pt x="636" y="87"/>
                    </a:cubicBezTo>
                    <a:cubicBezTo>
                      <a:pt x="636" y="87"/>
                      <a:pt x="636" y="86"/>
                      <a:pt x="635" y="86"/>
                    </a:cubicBezTo>
                    <a:cubicBezTo>
                      <a:pt x="634" y="82"/>
                      <a:pt x="632" y="77"/>
                      <a:pt x="627" y="76"/>
                    </a:cubicBezTo>
                    <a:cubicBezTo>
                      <a:pt x="626" y="76"/>
                      <a:pt x="626" y="76"/>
                      <a:pt x="625" y="76"/>
                    </a:cubicBezTo>
                    <a:cubicBezTo>
                      <a:pt x="623" y="76"/>
                      <a:pt x="621" y="77"/>
                      <a:pt x="619" y="78"/>
                    </a:cubicBezTo>
                    <a:cubicBezTo>
                      <a:pt x="619" y="78"/>
                      <a:pt x="618" y="79"/>
                      <a:pt x="617" y="79"/>
                    </a:cubicBezTo>
                    <a:cubicBezTo>
                      <a:pt x="618" y="79"/>
                      <a:pt x="618" y="78"/>
                      <a:pt x="618" y="77"/>
                    </a:cubicBezTo>
                    <a:cubicBezTo>
                      <a:pt x="620" y="75"/>
                      <a:pt x="622" y="72"/>
                      <a:pt x="621" y="70"/>
                    </a:cubicBezTo>
                    <a:cubicBezTo>
                      <a:pt x="621" y="64"/>
                      <a:pt x="616" y="63"/>
                      <a:pt x="614" y="63"/>
                    </a:cubicBezTo>
                    <a:cubicBezTo>
                      <a:pt x="611" y="63"/>
                      <a:pt x="610" y="62"/>
                      <a:pt x="609" y="61"/>
                    </a:cubicBezTo>
                    <a:cubicBezTo>
                      <a:pt x="609" y="60"/>
                      <a:pt x="608" y="59"/>
                      <a:pt x="608" y="58"/>
                    </a:cubicBezTo>
                    <a:cubicBezTo>
                      <a:pt x="608" y="56"/>
                      <a:pt x="607" y="55"/>
                      <a:pt x="607" y="54"/>
                    </a:cubicBezTo>
                    <a:cubicBezTo>
                      <a:pt x="605" y="50"/>
                      <a:pt x="600" y="47"/>
                      <a:pt x="596" y="46"/>
                    </a:cubicBezTo>
                    <a:cubicBezTo>
                      <a:pt x="596" y="46"/>
                      <a:pt x="595" y="46"/>
                      <a:pt x="595" y="46"/>
                    </a:cubicBezTo>
                    <a:cubicBezTo>
                      <a:pt x="594" y="46"/>
                      <a:pt x="593" y="46"/>
                      <a:pt x="593" y="47"/>
                    </a:cubicBezTo>
                    <a:cubicBezTo>
                      <a:pt x="592" y="47"/>
                      <a:pt x="591" y="47"/>
                      <a:pt x="591" y="47"/>
                    </a:cubicBezTo>
                    <a:cubicBezTo>
                      <a:pt x="590" y="47"/>
                      <a:pt x="590" y="47"/>
                      <a:pt x="589" y="47"/>
                    </a:cubicBezTo>
                    <a:cubicBezTo>
                      <a:pt x="588" y="46"/>
                      <a:pt x="587" y="46"/>
                      <a:pt x="586" y="45"/>
                    </a:cubicBezTo>
                    <a:cubicBezTo>
                      <a:pt x="584" y="44"/>
                      <a:pt x="581" y="43"/>
                      <a:pt x="578" y="43"/>
                    </a:cubicBezTo>
                    <a:cubicBezTo>
                      <a:pt x="578" y="43"/>
                      <a:pt x="577" y="43"/>
                      <a:pt x="576" y="44"/>
                    </a:cubicBezTo>
                    <a:cubicBezTo>
                      <a:pt x="572" y="44"/>
                      <a:pt x="568" y="47"/>
                      <a:pt x="564" y="52"/>
                    </a:cubicBezTo>
                    <a:cubicBezTo>
                      <a:pt x="561" y="57"/>
                      <a:pt x="560" y="60"/>
                      <a:pt x="564" y="65"/>
                    </a:cubicBezTo>
                    <a:cubicBezTo>
                      <a:pt x="564" y="65"/>
                      <a:pt x="564" y="65"/>
                      <a:pt x="564" y="65"/>
                    </a:cubicBezTo>
                    <a:cubicBezTo>
                      <a:pt x="563" y="66"/>
                      <a:pt x="562" y="66"/>
                      <a:pt x="561" y="67"/>
                    </a:cubicBezTo>
                    <a:cubicBezTo>
                      <a:pt x="560" y="65"/>
                      <a:pt x="557" y="64"/>
                      <a:pt x="555" y="64"/>
                    </a:cubicBezTo>
                    <a:cubicBezTo>
                      <a:pt x="555" y="64"/>
                      <a:pt x="554" y="64"/>
                      <a:pt x="554" y="63"/>
                    </a:cubicBezTo>
                    <a:cubicBezTo>
                      <a:pt x="553" y="63"/>
                      <a:pt x="551" y="63"/>
                      <a:pt x="550" y="63"/>
                    </a:cubicBezTo>
                    <a:cubicBezTo>
                      <a:pt x="549" y="63"/>
                      <a:pt x="549" y="63"/>
                      <a:pt x="549" y="63"/>
                    </a:cubicBezTo>
                    <a:cubicBezTo>
                      <a:pt x="549" y="63"/>
                      <a:pt x="549" y="63"/>
                      <a:pt x="549" y="63"/>
                    </a:cubicBezTo>
                    <a:cubicBezTo>
                      <a:pt x="545" y="63"/>
                      <a:pt x="544" y="67"/>
                      <a:pt x="544" y="70"/>
                    </a:cubicBezTo>
                    <a:cubicBezTo>
                      <a:pt x="543" y="70"/>
                      <a:pt x="543" y="71"/>
                      <a:pt x="543" y="71"/>
                    </a:cubicBezTo>
                    <a:cubicBezTo>
                      <a:pt x="542" y="74"/>
                      <a:pt x="541" y="76"/>
                      <a:pt x="541" y="77"/>
                    </a:cubicBezTo>
                    <a:cubicBezTo>
                      <a:pt x="540" y="76"/>
                      <a:pt x="540" y="74"/>
                      <a:pt x="540" y="72"/>
                    </a:cubicBezTo>
                    <a:cubicBezTo>
                      <a:pt x="540" y="72"/>
                      <a:pt x="540" y="71"/>
                      <a:pt x="540" y="71"/>
                    </a:cubicBezTo>
                    <a:cubicBezTo>
                      <a:pt x="540" y="70"/>
                      <a:pt x="540" y="69"/>
                      <a:pt x="540" y="69"/>
                    </a:cubicBezTo>
                    <a:cubicBezTo>
                      <a:pt x="540" y="66"/>
                      <a:pt x="539" y="64"/>
                      <a:pt x="540" y="62"/>
                    </a:cubicBezTo>
                    <a:cubicBezTo>
                      <a:pt x="540" y="62"/>
                      <a:pt x="540" y="62"/>
                      <a:pt x="541" y="61"/>
                    </a:cubicBezTo>
                    <a:cubicBezTo>
                      <a:pt x="542" y="60"/>
                      <a:pt x="543" y="60"/>
                      <a:pt x="543" y="58"/>
                    </a:cubicBezTo>
                    <a:cubicBezTo>
                      <a:pt x="547" y="52"/>
                      <a:pt x="543" y="47"/>
                      <a:pt x="541" y="43"/>
                    </a:cubicBezTo>
                    <a:cubicBezTo>
                      <a:pt x="540" y="42"/>
                      <a:pt x="539" y="41"/>
                      <a:pt x="539" y="40"/>
                    </a:cubicBezTo>
                    <a:cubicBezTo>
                      <a:pt x="538" y="38"/>
                      <a:pt x="537" y="37"/>
                      <a:pt x="536" y="36"/>
                    </a:cubicBezTo>
                    <a:cubicBezTo>
                      <a:pt x="535" y="34"/>
                      <a:pt x="534" y="33"/>
                      <a:pt x="533" y="32"/>
                    </a:cubicBezTo>
                    <a:cubicBezTo>
                      <a:pt x="533" y="31"/>
                      <a:pt x="533" y="30"/>
                      <a:pt x="533" y="29"/>
                    </a:cubicBezTo>
                    <a:cubicBezTo>
                      <a:pt x="532" y="28"/>
                      <a:pt x="532" y="27"/>
                      <a:pt x="532" y="26"/>
                    </a:cubicBezTo>
                    <a:cubicBezTo>
                      <a:pt x="531" y="21"/>
                      <a:pt x="527" y="16"/>
                      <a:pt x="523" y="14"/>
                    </a:cubicBezTo>
                    <a:cubicBezTo>
                      <a:pt x="522" y="13"/>
                      <a:pt x="521" y="13"/>
                      <a:pt x="519" y="13"/>
                    </a:cubicBezTo>
                    <a:cubicBezTo>
                      <a:pt x="517" y="13"/>
                      <a:pt x="515" y="14"/>
                      <a:pt x="513" y="15"/>
                    </a:cubicBezTo>
                    <a:cubicBezTo>
                      <a:pt x="512" y="16"/>
                      <a:pt x="511" y="16"/>
                      <a:pt x="510" y="17"/>
                    </a:cubicBezTo>
                    <a:cubicBezTo>
                      <a:pt x="509" y="17"/>
                      <a:pt x="509" y="17"/>
                      <a:pt x="508" y="17"/>
                    </a:cubicBezTo>
                    <a:cubicBezTo>
                      <a:pt x="506" y="18"/>
                      <a:pt x="504" y="18"/>
                      <a:pt x="501" y="20"/>
                    </a:cubicBezTo>
                    <a:cubicBezTo>
                      <a:pt x="496" y="23"/>
                      <a:pt x="491" y="28"/>
                      <a:pt x="487" y="33"/>
                    </a:cubicBezTo>
                    <a:cubicBezTo>
                      <a:pt x="479" y="43"/>
                      <a:pt x="473" y="57"/>
                      <a:pt x="479" y="67"/>
                    </a:cubicBezTo>
                    <a:cubicBezTo>
                      <a:pt x="480" y="68"/>
                      <a:pt x="482" y="70"/>
                      <a:pt x="484" y="71"/>
                    </a:cubicBezTo>
                    <a:cubicBezTo>
                      <a:pt x="485" y="72"/>
                      <a:pt x="488" y="74"/>
                      <a:pt x="489" y="75"/>
                    </a:cubicBezTo>
                    <a:cubicBezTo>
                      <a:pt x="488" y="76"/>
                      <a:pt x="488" y="76"/>
                      <a:pt x="487" y="76"/>
                    </a:cubicBezTo>
                    <a:cubicBezTo>
                      <a:pt x="487" y="76"/>
                      <a:pt x="486" y="77"/>
                      <a:pt x="486" y="77"/>
                    </a:cubicBezTo>
                    <a:cubicBezTo>
                      <a:pt x="484" y="79"/>
                      <a:pt x="481" y="81"/>
                      <a:pt x="479" y="85"/>
                    </a:cubicBezTo>
                    <a:cubicBezTo>
                      <a:pt x="476" y="94"/>
                      <a:pt x="485" y="100"/>
                      <a:pt x="489" y="102"/>
                    </a:cubicBezTo>
                    <a:cubicBezTo>
                      <a:pt x="493" y="105"/>
                      <a:pt x="495" y="106"/>
                      <a:pt x="494" y="110"/>
                    </a:cubicBezTo>
                    <a:cubicBezTo>
                      <a:pt x="494" y="111"/>
                      <a:pt x="494" y="111"/>
                      <a:pt x="494" y="112"/>
                    </a:cubicBezTo>
                    <a:cubicBezTo>
                      <a:pt x="494" y="108"/>
                      <a:pt x="490" y="106"/>
                      <a:pt x="487" y="104"/>
                    </a:cubicBezTo>
                    <a:cubicBezTo>
                      <a:pt x="486" y="103"/>
                      <a:pt x="484" y="102"/>
                      <a:pt x="483" y="101"/>
                    </a:cubicBezTo>
                    <a:cubicBezTo>
                      <a:pt x="482" y="100"/>
                      <a:pt x="481" y="97"/>
                      <a:pt x="480" y="95"/>
                    </a:cubicBezTo>
                    <a:cubicBezTo>
                      <a:pt x="480" y="94"/>
                      <a:pt x="479" y="93"/>
                      <a:pt x="478" y="91"/>
                    </a:cubicBezTo>
                    <a:cubicBezTo>
                      <a:pt x="478" y="90"/>
                      <a:pt x="478" y="90"/>
                      <a:pt x="478" y="90"/>
                    </a:cubicBezTo>
                    <a:cubicBezTo>
                      <a:pt x="476" y="87"/>
                      <a:pt x="475" y="86"/>
                      <a:pt x="475" y="83"/>
                    </a:cubicBezTo>
                    <a:cubicBezTo>
                      <a:pt x="475" y="81"/>
                      <a:pt x="475" y="80"/>
                      <a:pt x="476" y="78"/>
                    </a:cubicBezTo>
                    <a:cubicBezTo>
                      <a:pt x="476" y="73"/>
                      <a:pt x="477" y="68"/>
                      <a:pt x="473" y="62"/>
                    </a:cubicBezTo>
                    <a:cubicBezTo>
                      <a:pt x="473" y="62"/>
                      <a:pt x="472" y="61"/>
                      <a:pt x="472" y="61"/>
                    </a:cubicBezTo>
                    <a:cubicBezTo>
                      <a:pt x="471" y="60"/>
                      <a:pt x="471" y="59"/>
                      <a:pt x="471" y="58"/>
                    </a:cubicBezTo>
                    <a:cubicBezTo>
                      <a:pt x="471" y="55"/>
                      <a:pt x="472" y="51"/>
                      <a:pt x="473" y="49"/>
                    </a:cubicBezTo>
                    <a:cubicBezTo>
                      <a:pt x="474" y="46"/>
                      <a:pt x="475" y="43"/>
                      <a:pt x="477" y="41"/>
                    </a:cubicBezTo>
                    <a:cubicBezTo>
                      <a:pt x="477" y="40"/>
                      <a:pt x="478" y="39"/>
                      <a:pt x="478" y="38"/>
                    </a:cubicBezTo>
                    <a:cubicBezTo>
                      <a:pt x="479" y="36"/>
                      <a:pt x="481" y="33"/>
                      <a:pt x="483" y="31"/>
                    </a:cubicBezTo>
                    <a:cubicBezTo>
                      <a:pt x="483" y="30"/>
                      <a:pt x="484" y="30"/>
                      <a:pt x="485" y="29"/>
                    </a:cubicBezTo>
                    <a:cubicBezTo>
                      <a:pt x="487" y="25"/>
                      <a:pt x="489" y="22"/>
                      <a:pt x="489" y="17"/>
                    </a:cubicBezTo>
                    <a:cubicBezTo>
                      <a:pt x="488" y="14"/>
                      <a:pt x="488" y="14"/>
                      <a:pt x="488" y="14"/>
                    </a:cubicBezTo>
                    <a:cubicBezTo>
                      <a:pt x="486" y="14"/>
                      <a:pt x="486" y="14"/>
                      <a:pt x="486" y="14"/>
                    </a:cubicBezTo>
                    <a:cubicBezTo>
                      <a:pt x="481" y="14"/>
                      <a:pt x="477" y="14"/>
                      <a:pt x="473" y="13"/>
                    </a:cubicBezTo>
                    <a:cubicBezTo>
                      <a:pt x="470" y="13"/>
                      <a:pt x="470" y="13"/>
                      <a:pt x="470" y="13"/>
                    </a:cubicBezTo>
                    <a:cubicBezTo>
                      <a:pt x="469" y="13"/>
                      <a:pt x="468" y="13"/>
                      <a:pt x="467" y="13"/>
                    </a:cubicBezTo>
                    <a:cubicBezTo>
                      <a:pt x="464" y="13"/>
                      <a:pt x="462" y="13"/>
                      <a:pt x="460" y="15"/>
                    </a:cubicBezTo>
                    <a:cubicBezTo>
                      <a:pt x="459" y="16"/>
                      <a:pt x="459" y="16"/>
                      <a:pt x="458" y="17"/>
                    </a:cubicBezTo>
                    <a:cubicBezTo>
                      <a:pt x="455" y="19"/>
                      <a:pt x="451" y="22"/>
                      <a:pt x="449" y="25"/>
                    </a:cubicBezTo>
                    <a:cubicBezTo>
                      <a:pt x="448" y="27"/>
                      <a:pt x="448" y="27"/>
                      <a:pt x="448" y="27"/>
                    </a:cubicBezTo>
                    <a:cubicBezTo>
                      <a:pt x="443" y="36"/>
                      <a:pt x="437" y="44"/>
                      <a:pt x="434" y="54"/>
                    </a:cubicBezTo>
                    <a:cubicBezTo>
                      <a:pt x="430" y="68"/>
                      <a:pt x="426" y="89"/>
                      <a:pt x="428" y="108"/>
                    </a:cubicBezTo>
                    <a:cubicBezTo>
                      <a:pt x="430" y="115"/>
                      <a:pt x="434" y="119"/>
                      <a:pt x="441" y="121"/>
                    </a:cubicBezTo>
                    <a:cubicBezTo>
                      <a:pt x="444" y="122"/>
                      <a:pt x="446" y="122"/>
                      <a:pt x="449" y="122"/>
                    </a:cubicBezTo>
                    <a:cubicBezTo>
                      <a:pt x="450" y="122"/>
                      <a:pt x="450" y="122"/>
                      <a:pt x="450" y="122"/>
                    </a:cubicBezTo>
                    <a:cubicBezTo>
                      <a:pt x="454" y="122"/>
                      <a:pt x="461" y="126"/>
                      <a:pt x="461" y="129"/>
                    </a:cubicBezTo>
                    <a:cubicBezTo>
                      <a:pt x="461" y="129"/>
                      <a:pt x="461" y="129"/>
                      <a:pt x="460" y="129"/>
                    </a:cubicBezTo>
                    <a:cubicBezTo>
                      <a:pt x="458" y="129"/>
                      <a:pt x="453" y="127"/>
                      <a:pt x="452" y="126"/>
                    </a:cubicBezTo>
                    <a:cubicBezTo>
                      <a:pt x="452" y="126"/>
                      <a:pt x="450" y="126"/>
                      <a:pt x="449" y="125"/>
                    </a:cubicBezTo>
                    <a:cubicBezTo>
                      <a:pt x="447" y="124"/>
                      <a:pt x="443" y="123"/>
                      <a:pt x="440" y="123"/>
                    </a:cubicBezTo>
                    <a:cubicBezTo>
                      <a:pt x="438" y="123"/>
                      <a:pt x="437" y="124"/>
                      <a:pt x="436" y="125"/>
                    </a:cubicBezTo>
                    <a:cubicBezTo>
                      <a:pt x="431" y="129"/>
                      <a:pt x="434" y="134"/>
                      <a:pt x="436" y="137"/>
                    </a:cubicBezTo>
                    <a:cubicBezTo>
                      <a:pt x="437" y="138"/>
                      <a:pt x="437" y="139"/>
                      <a:pt x="437" y="139"/>
                    </a:cubicBezTo>
                    <a:cubicBezTo>
                      <a:pt x="439" y="145"/>
                      <a:pt x="442" y="147"/>
                      <a:pt x="446" y="151"/>
                    </a:cubicBezTo>
                    <a:cubicBezTo>
                      <a:pt x="452" y="156"/>
                      <a:pt x="460" y="157"/>
                      <a:pt x="463" y="157"/>
                    </a:cubicBezTo>
                    <a:cubicBezTo>
                      <a:pt x="463" y="157"/>
                      <a:pt x="464" y="157"/>
                      <a:pt x="464" y="157"/>
                    </a:cubicBezTo>
                    <a:cubicBezTo>
                      <a:pt x="466" y="157"/>
                      <a:pt x="468" y="157"/>
                      <a:pt x="469" y="156"/>
                    </a:cubicBezTo>
                    <a:cubicBezTo>
                      <a:pt x="470" y="156"/>
                      <a:pt x="471" y="156"/>
                      <a:pt x="472" y="156"/>
                    </a:cubicBezTo>
                    <a:cubicBezTo>
                      <a:pt x="472" y="156"/>
                      <a:pt x="473" y="156"/>
                      <a:pt x="474" y="158"/>
                    </a:cubicBezTo>
                    <a:cubicBezTo>
                      <a:pt x="475" y="159"/>
                      <a:pt x="475" y="159"/>
                      <a:pt x="475" y="159"/>
                    </a:cubicBezTo>
                    <a:cubicBezTo>
                      <a:pt x="477" y="162"/>
                      <a:pt x="480" y="166"/>
                      <a:pt x="484" y="167"/>
                    </a:cubicBezTo>
                    <a:cubicBezTo>
                      <a:pt x="485" y="167"/>
                      <a:pt x="485" y="167"/>
                      <a:pt x="486" y="167"/>
                    </a:cubicBezTo>
                    <a:cubicBezTo>
                      <a:pt x="488" y="167"/>
                      <a:pt x="489" y="166"/>
                      <a:pt x="491" y="166"/>
                    </a:cubicBezTo>
                    <a:cubicBezTo>
                      <a:pt x="492" y="165"/>
                      <a:pt x="493" y="165"/>
                      <a:pt x="494" y="165"/>
                    </a:cubicBezTo>
                    <a:cubicBezTo>
                      <a:pt x="494" y="165"/>
                      <a:pt x="495" y="165"/>
                      <a:pt x="495" y="165"/>
                    </a:cubicBezTo>
                    <a:cubicBezTo>
                      <a:pt x="498" y="166"/>
                      <a:pt x="498" y="166"/>
                      <a:pt x="498" y="166"/>
                    </a:cubicBezTo>
                    <a:cubicBezTo>
                      <a:pt x="500" y="166"/>
                      <a:pt x="502" y="167"/>
                      <a:pt x="505" y="167"/>
                    </a:cubicBezTo>
                    <a:cubicBezTo>
                      <a:pt x="503" y="167"/>
                      <a:pt x="501" y="168"/>
                      <a:pt x="500" y="168"/>
                    </a:cubicBezTo>
                    <a:cubicBezTo>
                      <a:pt x="499" y="169"/>
                      <a:pt x="499" y="169"/>
                      <a:pt x="498" y="169"/>
                    </a:cubicBezTo>
                    <a:cubicBezTo>
                      <a:pt x="497" y="169"/>
                      <a:pt x="496" y="169"/>
                      <a:pt x="495" y="169"/>
                    </a:cubicBezTo>
                    <a:cubicBezTo>
                      <a:pt x="495" y="169"/>
                      <a:pt x="495" y="169"/>
                      <a:pt x="495" y="169"/>
                    </a:cubicBezTo>
                    <a:cubicBezTo>
                      <a:pt x="495" y="169"/>
                      <a:pt x="494" y="169"/>
                      <a:pt x="494" y="169"/>
                    </a:cubicBezTo>
                    <a:cubicBezTo>
                      <a:pt x="494" y="169"/>
                      <a:pt x="493" y="169"/>
                      <a:pt x="492" y="169"/>
                    </a:cubicBezTo>
                    <a:cubicBezTo>
                      <a:pt x="492" y="169"/>
                      <a:pt x="491" y="169"/>
                      <a:pt x="491" y="169"/>
                    </a:cubicBezTo>
                    <a:cubicBezTo>
                      <a:pt x="487" y="171"/>
                      <a:pt x="487" y="176"/>
                      <a:pt x="488" y="181"/>
                    </a:cubicBezTo>
                    <a:cubicBezTo>
                      <a:pt x="488" y="181"/>
                      <a:pt x="488" y="182"/>
                      <a:pt x="488" y="182"/>
                    </a:cubicBezTo>
                    <a:cubicBezTo>
                      <a:pt x="488" y="186"/>
                      <a:pt x="488" y="190"/>
                      <a:pt x="489" y="193"/>
                    </a:cubicBezTo>
                    <a:cubicBezTo>
                      <a:pt x="490" y="198"/>
                      <a:pt x="494" y="199"/>
                      <a:pt x="497" y="199"/>
                    </a:cubicBezTo>
                    <a:cubicBezTo>
                      <a:pt x="497" y="200"/>
                      <a:pt x="497" y="200"/>
                      <a:pt x="497" y="201"/>
                    </a:cubicBezTo>
                    <a:cubicBezTo>
                      <a:pt x="497" y="201"/>
                      <a:pt x="497" y="202"/>
                      <a:pt x="497" y="203"/>
                    </a:cubicBezTo>
                    <a:cubicBezTo>
                      <a:pt x="497" y="203"/>
                      <a:pt x="497" y="204"/>
                      <a:pt x="497" y="204"/>
                    </a:cubicBezTo>
                    <a:cubicBezTo>
                      <a:pt x="497" y="206"/>
                      <a:pt x="497" y="209"/>
                      <a:pt x="496" y="210"/>
                    </a:cubicBezTo>
                    <a:cubicBezTo>
                      <a:pt x="495" y="210"/>
                      <a:pt x="494" y="211"/>
                      <a:pt x="494" y="211"/>
                    </a:cubicBezTo>
                    <a:cubicBezTo>
                      <a:pt x="492" y="212"/>
                      <a:pt x="489" y="213"/>
                      <a:pt x="488" y="215"/>
                    </a:cubicBezTo>
                    <a:cubicBezTo>
                      <a:pt x="487" y="217"/>
                      <a:pt x="487" y="220"/>
                      <a:pt x="487" y="223"/>
                    </a:cubicBezTo>
                    <a:cubicBezTo>
                      <a:pt x="487" y="224"/>
                      <a:pt x="487" y="225"/>
                      <a:pt x="486" y="226"/>
                    </a:cubicBezTo>
                    <a:cubicBezTo>
                      <a:pt x="486" y="229"/>
                      <a:pt x="486" y="231"/>
                      <a:pt x="486" y="234"/>
                    </a:cubicBezTo>
                    <a:cubicBezTo>
                      <a:pt x="486" y="237"/>
                      <a:pt x="486" y="240"/>
                      <a:pt x="485" y="243"/>
                    </a:cubicBezTo>
                    <a:cubicBezTo>
                      <a:pt x="485" y="243"/>
                      <a:pt x="485" y="243"/>
                      <a:pt x="484" y="243"/>
                    </a:cubicBezTo>
                    <a:cubicBezTo>
                      <a:pt x="484" y="244"/>
                      <a:pt x="484" y="244"/>
                      <a:pt x="483" y="244"/>
                    </a:cubicBezTo>
                    <a:cubicBezTo>
                      <a:pt x="481" y="246"/>
                      <a:pt x="479" y="250"/>
                      <a:pt x="478" y="254"/>
                    </a:cubicBezTo>
                    <a:cubicBezTo>
                      <a:pt x="478" y="255"/>
                      <a:pt x="478" y="257"/>
                      <a:pt x="478" y="258"/>
                    </a:cubicBezTo>
                    <a:cubicBezTo>
                      <a:pt x="478" y="260"/>
                      <a:pt x="478" y="262"/>
                      <a:pt x="478" y="263"/>
                    </a:cubicBezTo>
                    <a:cubicBezTo>
                      <a:pt x="477" y="263"/>
                      <a:pt x="477" y="264"/>
                      <a:pt x="476" y="264"/>
                    </a:cubicBezTo>
                    <a:cubicBezTo>
                      <a:pt x="475" y="264"/>
                      <a:pt x="474" y="265"/>
                      <a:pt x="473" y="266"/>
                    </a:cubicBezTo>
                    <a:cubicBezTo>
                      <a:pt x="472" y="267"/>
                      <a:pt x="471" y="268"/>
                      <a:pt x="471" y="269"/>
                    </a:cubicBezTo>
                    <a:cubicBezTo>
                      <a:pt x="470" y="268"/>
                      <a:pt x="469" y="266"/>
                      <a:pt x="468" y="264"/>
                    </a:cubicBezTo>
                    <a:cubicBezTo>
                      <a:pt x="467" y="262"/>
                      <a:pt x="465" y="260"/>
                      <a:pt x="463" y="258"/>
                    </a:cubicBezTo>
                    <a:cubicBezTo>
                      <a:pt x="463" y="258"/>
                      <a:pt x="463" y="258"/>
                      <a:pt x="463" y="258"/>
                    </a:cubicBezTo>
                    <a:cubicBezTo>
                      <a:pt x="461" y="257"/>
                      <a:pt x="460" y="255"/>
                      <a:pt x="459" y="253"/>
                    </a:cubicBezTo>
                    <a:cubicBezTo>
                      <a:pt x="458" y="251"/>
                      <a:pt x="457" y="251"/>
                      <a:pt x="457" y="250"/>
                    </a:cubicBezTo>
                    <a:cubicBezTo>
                      <a:pt x="457" y="248"/>
                      <a:pt x="457" y="248"/>
                      <a:pt x="457" y="248"/>
                    </a:cubicBezTo>
                    <a:cubicBezTo>
                      <a:pt x="458" y="246"/>
                      <a:pt x="458" y="243"/>
                      <a:pt x="457" y="241"/>
                    </a:cubicBezTo>
                    <a:cubicBezTo>
                      <a:pt x="457" y="240"/>
                      <a:pt x="457" y="240"/>
                      <a:pt x="457" y="240"/>
                    </a:cubicBezTo>
                    <a:cubicBezTo>
                      <a:pt x="457" y="239"/>
                      <a:pt x="456" y="237"/>
                      <a:pt x="456" y="237"/>
                    </a:cubicBezTo>
                    <a:cubicBezTo>
                      <a:pt x="457" y="236"/>
                      <a:pt x="458" y="235"/>
                      <a:pt x="458" y="234"/>
                    </a:cubicBezTo>
                    <a:cubicBezTo>
                      <a:pt x="459" y="233"/>
                      <a:pt x="459" y="233"/>
                      <a:pt x="459" y="233"/>
                    </a:cubicBezTo>
                    <a:cubicBezTo>
                      <a:pt x="461" y="231"/>
                      <a:pt x="462" y="228"/>
                      <a:pt x="462" y="226"/>
                    </a:cubicBezTo>
                    <a:cubicBezTo>
                      <a:pt x="462" y="225"/>
                      <a:pt x="462" y="224"/>
                      <a:pt x="462" y="223"/>
                    </a:cubicBezTo>
                    <a:cubicBezTo>
                      <a:pt x="462" y="220"/>
                      <a:pt x="463" y="216"/>
                      <a:pt x="461" y="212"/>
                    </a:cubicBezTo>
                    <a:cubicBezTo>
                      <a:pt x="460" y="211"/>
                      <a:pt x="459" y="210"/>
                      <a:pt x="459" y="209"/>
                    </a:cubicBezTo>
                    <a:cubicBezTo>
                      <a:pt x="458" y="208"/>
                      <a:pt x="458" y="208"/>
                      <a:pt x="457" y="207"/>
                    </a:cubicBezTo>
                    <a:cubicBezTo>
                      <a:pt x="456" y="205"/>
                      <a:pt x="454" y="204"/>
                      <a:pt x="452" y="202"/>
                    </a:cubicBezTo>
                    <a:cubicBezTo>
                      <a:pt x="452" y="201"/>
                      <a:pt x="451" y="201"/>
                      <a:pt x="450" y="200"/>
                    </a:cubicBezTo>
                    <a:cubicBezTo>
                      <a:pt x="449" y="200"/>
                      <a:pt x="448" y="199"/>
                      <a:pt x="448" y="199"/>
                    </a:cubicBezTo>
                    <a:cubicBezTo>
                      <a:pt x="448" y="198"/>
                      <a:pt x="448" y="198"/>
                      <a:pt x="447" y="197"/>
                    </a:cubicBezTo>
                    <a:cubicBezTo>
                      <a:pt x="446" y="196"/>
                      <a:pt x="444" y="192"/>
                      <a:pt x="441" y="192"/>
                    </a:cubicBezTo>
                    <a:cubicBezTo>
                      <a:pt x="440" y="192"/>
                      <a:pt x="440" y="192"/>
                      <a:pt x="440" y="192"/>
                    </a:cubicBezTo>
                    <a:cubicBezTo>
                      <a:pt x="435" y="193"/>
                      <a:pt x="435" y="197"/>
                      <a:pt x="435" y="199"/>
                    </a:cubicBezTo>
                    <a:cubicBezTo>
                      <a:pt x="435" y="199"/>
                      <a:pt x="434" y="200"/>
                      <a:pt x="434" y="201"/>
                    </a:cubicBezTo>
                    <a:cubicBezTo>
                      <a:pt x="433" y="202"/>
                      <a:pt x="433" y="203"/>
                      <a:pt x="432" y="205"/>
                    </a:cubicBezTo>
                    <a:cubicBezTo>
                      <a:pt x="432" y="206"/>
                      <a:pt x="432" y="206"/>
                      <a:pt x="432" y="206"/>
                    </a:cubicBezTo>
                    <a:cubicBezTo>
                      <a:pt x="432" y="208"/>
                      <a:pt x="432" y="210"/>
                      <a:pt x="432" y="212"/>
                    </a:cubicBezTo>
                    <a:cubicBezTo>
                      <a:pt x="432" y="215"/>
                      <a:pt x="431" y="217"/>
                      <a:pt x="429" y="220"/>
                    </a:cubicBezTo>
                    <a:cubicBezTo>
                      <a:pt x="429" y="221"/>
                      <a:pt x="429" y="222"/>
                      <a:pt x="428" y="223"/>
                    </a:cubicBezTo>
                    <a:cubicBezTo>
                      <a:pt x="428" y="224"/>
                      <a:pt x="428" y="226"/>
                      <a:pt x="428" y="227"/>
                    </a:cubicBezTo>
                    <a:cubicBezTo>
                      <a:pt x="428" y="230"/>
                      <a:pt x="427" y="230"/>
                      <a:pt x="427" y="231"/>
                    </a:cubicBezTo>
                    <a:cubicBezTo>
                      <a:pt x="427" y="231"/>
                      <a:pt x="426" y="230"/>
                      <a:pt x="425" y="222"/>
                    </a:cubicBezTo>
                    <a:cubicBezTo>
                      <a:pt x="425" y="221"/>
                      <a:pt x="425" y="219"/>
                      <a:pt x="426" y="217"/>
                    </a:cubicBezTo>
                    <a:cubicBezTo>
                      <a:pt x="426" y="213"/>
                      <a:pt x="426" y="208"/>
                      <a:pt x="424" y="203"/>
                    </a:cubicBezTo>
                    <a:cubicBezTo>
                      <a:pt x="423" y="202"/>
                      <a:pt x="422" y="201"/>
                      <a:pt x="422" y="200"/>
                    </a:cubicBezTo>
                    <a:cubicBezTo>
                      <a:pt x="421" y="199"/>
                      <a:pt x="420" y="198"/>
                      <a:pt x="419" y="197"/>
                    </a:cubicBezTo>
                    <a:cubicBezTo>
                      <a:pt x="419" y="196"/>
                      <a:pt x="420" y="196"/>
                      <a:pt x="421" y="194"/>
                    </a:cubicBezTo>
                    <a:cubicBezTo>
                      <a:pt x="423" y="193"/>
                      <a:pt x="425" y="191"/>
                      <a:pt x="425" y="188"/>
                    </a:cubicBezTo>
                    <a:cubicBezTo>
                      <a:pt x="425" y="184"/>
                      <a:pt x="421" y="183"/>
                      <a:pt x="418" y="182"/>
                    </a:cubicBezTo>
                    <a:cubicBezTo>
                      <a:pt x="418" y="182"/>
                      <a:pt x="417" y="182"/>
                      <a:pt x="417" y="182"/>
                    </a:cubicBezTo>
                    <a:cubicBezTo>
                      <a:pt x="416" y="181"/>
                      <a:pt x="415" y="181"/>
                      <a:pt x="415" y="181"/>
                    </a:cubicBezTo>
                    <a:cubicBezTo>
                      <a:pt x="414" y="180"/>
                      <a:pt x="412" y="179"/>
                      <a:pt x="411" y="179"/>
                    </a:cubicBezTo>
                    <a:cubicBezTo>
                      <a:pt x="409" y="179"/>
                      <a:pt x="407" y="181"/>
                      <a:pt x="405" y="182"/>
                    </a:cubicBezTo>
                    <a:cubicBezTo>
                      <a:pt x="405" y="183"/>
                      <a:pt x="404" y="183"/>
                      <a:pt x="404" y="183"/>
                    </a:cubicBezTo>
                    <a:cubicBezTo>
                      <a:pt x="404" y="183"/>
                      <a:pt x="403" y="182"/>
                      <a:pt x="403" y="181"/>
                    </a:cubicBezTo>
                    <a:cubicBezTo>
                      <a:pt x="402" y="180"/>
                      <a:pt x="402" y="180"/>
                      <a:pt x="402" y="180"/>
                    </a:cubicBezTo>
                    <a:cubicBezTo>
                      <a:pt x="401" y="179"/>
                      <a:pt x="399" y="178"/>
                      <a:pt x="398" y="177"/>
                    </a:cubicBezTo>
                    <a:cubicBezTo>
                      <a:pt x="398" y="177"/>
                      <a:pt x="397" y="176"/>
                      <a:pt x="397" y="176"/>
                    </a:cubicBezTo>
                    <a:cubicBezTo>
                      <a:pt x="397" y="176"/>
                      <a:pt x="397" y="176"/>
                      <a:pt x="397" y="176"/>
                    </a:cubicBezTo>
                    <a:cubicBezTo>
                      <a:pt x="397" y="176"/>
                      <a:pt x="397" y="176"/>
                      <a:pt x="400" y="175"/>
                    </a:cubicBezTo>
                    <a:cubicBezTo>
                      <a:pt x="401" y="174"/>
                      <a:pt x="403" y="173"/>
                      <a:pt x="405" y="172"/>
                    </a:cubicBezTo>
                    <a:cubicBezTo>
                      <a:pt x="406" y="170"/>
                      <a:pt x="406" y="168"/>
                      <a:pt x="406" y="167"/>
                    </a:cubicBezTo>
                    <a:cubicBezTo>
                      <a:pt x="406" y="166"/>
                      <a:pt x="406" y="165"/>
                      <a:pt x="406" y="165"/>
                    </a:cubicBezTo>
                    <a:cubicBezTo>
                      <a:pt x="406" y="165"/>
                      <a:pt x="407" y="165"/>
                      <a:pt x="408" y="165"/>
                    </a:cubicBezTo>
                    <a:cubicBezTo>
                      <a:pt x="409" y="165"/>
                      <a:pt x="411" y="165"/>
                      <a:pt x="412" y="161"/>
                    </a:cubicBezTo>
                    <a:cubicBezTo>
                      <a:pt x="414" y="157"/>
                      <a:pt x="410" y="154"/>
                      <a:pt x="409" y="153"/>
                    </a:cubicBezTo>
                    <a:cubicBezTo>
                      <a:pt x="407" y="152"/>
                      <a:pt x="407" y="152"/>
                      <a:pt x="406" y="151"/>
                    </a:cubicBezTo>
                    <a:cubicBezTo>
                      <a:pt x="406" y="150"/>
                      <a:pt x="405" y="149"/>
                      <a:pt x="405" y="148"/>
                    </a:cubicBezTo>
                    <a:cubicBezTo>
                      <a:pt x="404" y="147"/>
                      <a:pt x="404" y="146"/>
                      <a:pt x="403" y="145"/>
                    </a:cubicBezTo>
                    <a:cubicBezTo>
                      <a:pt x="403" y="144"/>
                      <a:pt x="403" y="143"/>
                      <a:pt x="403" y="143"/>
                    </a:cubicBezTo>
                    <a:cubicBezTo>
                      <a:pt x="402" y="141"/>
                      <a:pt x="402" y="140"/>
                      <a:pt x="401" y="138"/>
                    </a:cubicBezTo>
                    <a:cubicBezTo>
                      <a:pt x="400" y="137"/>
                      <a:pt x="399" y="137"/>
                      <a:pt x="399" y="136"/>
                    </a:cubicBezTo>
                    <a:cubicBezTo>
                      <a:pt x="398" y="135"/>
                      <a:pt x="397" y="135"/>
                      <a:pt x="397" y="134"/>
                    </a:cubicBezTo>
                    <a:cubicBezTo>
                      <a:pt x="396" y="132"/>
                      <a:pt x="396" y="130"/>
                      <a:pt x="397" y="127"/>
                    </a:cubicBezTo>
                    <a:cubicBezTo>
                      <a:pt x="397" y="125"/>
                      <a:pt x="397" y="124"/>
                      <a:pt x="397" y="123"/>
                    </a:cubicBezTo>
                    <a:cubicBezTo>
                      <a:pt x="397" y="119"/>
                      <a:pt x="396" y="115"/>
                      <a:pt x="394" y="112"/>
                    </a:cubicBezTo>
                    <a:cubicBezTo>
                      <a:pt x="394" y="110"/>
                      <a:pt x="392" y="108"/>
                      <a:pt x="391" y="107"/>
                    </a:cubicBezTo>
                    <a:cubicBezTo>
                      <a:pt x="391" y="106"/>
                      <a:pt x="390" y="105"/>
                      <a:pt x="389" y="104"/>
                    </a:cubicBezTo>
                    <a:cubicBezTo>
                      <a:pt x="389" y="104"/>
                      <a:pt x="389" y="103"/>
                      <a:pt x="388" y="102"/>
                    </a:cubicBezTo>
                    <a:cubicBezTo>
                      <a:pt x="388" y="100"/>
                      <a:pt x="387" y="97"/>
                      <a:pt x="385" y="96"/>
                    </a:cubicBezTo>
                    <a:cubicBezTo>
                      <a:pt x="383" y="94"/>
                      <a:pt x="381" y="94"/>
                      <a:pt x="379" y="93"/>
                    </a:cubicBezTo>
                    <a:cubicBezTo>
                      <a:pt x="379" y="93"/>
                      <a:pt x="379" y="93"/>
                      <a:pt x="378" y="93"/>
                    </a:cubicBezTo>
                    <a:cubicBezTo>
                      <a:pt x="380" y="92"/>
                      <a:pt x="381" y="91"/>
                      <a:pt x="382" y="90"/>
                    </a:cubicBezTo>
                    <a:cubicBezTo>
                      <a:pt x="383" y="89"/>
                      <a:pt x="384" y="88"/>
                      <a:pt x="385" y="87"/>
                    </a:cubicBezTo>
                    <a:cubicBezTo>
                      <a:pt x="386" y="86"/>
                      <a:pt x="387" y="86"/>
                      <a:pt x="388" y="85"/>
                    </a:cubicBezTo>
                    <a:cubicBezTo>
                      <a:pt x="393" y="80"/>
                      <a:pt x="392" y="71"/>
                      <a:pt x="391" y="65"/>
                    </a:cubicBezTo>
                    <a:cubicBezTo>
                      <a:pt x="391" y="64"/>
                      <a:pt x="391" y="64"/>
                      <a:pt x="391" y="64"/>
                    </a:cubicBezTo>
                    <a:cubicBezTo>
                      <a:pt x="391" y="63"/>
                      <a:pt x="391" y="62"/>
                      <a:pt x="391" y="62"/>
                    </a:cubicBezTo>
                    <a:cubicBezTo>
                      <a:pt x="391" y="62"/>
                      <a:pt x="392" y="62"/>
                      <a:pt x="393" y="63"/>
                    </a:cubicBezTo>
                    <a:cubicBezTo>
                      <a:pt x="396" y="63"/>
                      <a:pt x="398" y="64"/>
                      <a:pt x="400" y="64"/>
                    </a:cubicBezTo>
                    <a:cubicBezTo>
                      <a:pt x="405" y="64"/>
                      <a:pt x="409" y="62"/>
                      <a:pt x="412" y="58"/>
                    </a:cubicBezTo>
                    <a:cubicBezTo>
                      <a:pt x="414" y="55"/>
                      <a:pt x="416" y="51"/>
                      <a:pt x="417" y="48"/>
                    </a:cubicBezTo>
                    <a:cubicBezTo>
                      <a:pt x="418" y="45"/>
                      <a:pt x="418" y="43"/>
                      <a:pt x="420" y="41"/>
                    </a:cubicBezTo>
                    <a:cubicBezTo>
                      <a:pt x="421" y="39"/>
                      <a:pt x="422" y="37"/>
                      <a:pt x="424" y="35"/>
                    </a:cubicBezTo>
                    <a:cubicBezTo>
                      <a:pt x="426" y="32"/>
                      <a:pt x="429" y="28"/>
                      <a:pt x="430" y="24"/>
                    </a:cubicBezTo>
                    <a:cubicBezTo>
                      <a:pt x="431" y="20"/>
                      <a:pt x="431" y="17"/>
                      <a:pt x="429" y="15"/>
                    </a:cubicBezTo>
                    <a:cubicBezTo>
                      <a:pt x="426" y="10"/>
                      <a:pt x="418" y="8"/>
                      <a:pt x="411" y="6"/>
                    </a:cubicBezTo>
                    <a:cubicBezTo>
                      <a:pt x="408" y="6"/>
                      <a:pt x="405" y="5"/>
                      <a:pt x="403" y="4"/>
                    </a:cubicBezTo>
                    <a:cubicBezTo>
                      <a:pt x="398" y="1"/>
                      <a:pt x="393" y="0"/>
                      <a:pt x="389" y="0"/>
                    </a:cubicBezTo>
                    <a:cubicBezTo>
                      <a:pt x="386" y="0"/>
                      <a:pt x="384" y="1"/>
                      <a:pt x="382" y="1"/>
                    </a:cubicBezTo>
                    <a:cubicBezTo>
                      <a:pt x="379" y="2"/>
                      <a:pt x="372" y="4"/>
                      <a:pt x="370" y="9"/>
                    </a:cubicBezTo>
                    <a:cubicBezTo>
                      <a:pt x="369" y="10"/>
                      <a:pt x="369" y="13"/>
                      <a:pt x="370" y="16"/>
                    </a:cubicBezTo>
                    <a:cubicBezTo>
                      <a:pt x="369" y="16"/>
                      <a:pt x="368" y="17"/>
                      <a:pt x="368" y="17"/>
                    </a:cubicBezTo>
                    <a:cubicBezTo>
                      <a:pt x="365" y="19"/>
                      <a:pt x="365" y="22"/>
                      <a:pt x="365" y="24"/>
                    </a:cubicBezTo>
                    <a:cubicBezTo>
                      <a:pt x="365" y="25"/>
                      <a:pt x="365" y="25"/>
                      <a:pt x="365" y="25"/>
                    </a:cubicBezTo>
                    <a:cubicBezTo>
                      <a:pt x="365" y="26"/>
                      <a:pt x="365" y="27"/>
                      <a:pt x="365" y="28"/>
                    </a:cubicBezTo>
                    <a:cubicBezTo>
                      <a:pt x="364" y="30"/>
                      <a:pt x="364" y="32"/>
                      <a:pt x="364" y="34"/>
                    </a:cubicBezTo>
                    <a:cubicBezTo>
                      <a:pt x="364" y="36"/>
                      <a:pt x="364" y="37"/>
                      <a:pt x="364" y="39"/>
                    </a:cubicBezTo>
                    <a:cubicBezTo>
                      <a:pt x="364" y="42"/>
                      <a:pt x="365" y="45"/>
                      <a:pt x="364" y="47"/>
                    </a:cubicBezTo>
                    <a:cubicBezTo>
                      <a:pt x="364" y="47"/>
                      <a:pt x="364" y="48"/>
                      <a:pt x="363" y="48"/>
                    </a:cubicBezTo>
                    <a:cubicBezTo>
                      <a:pt x="363" y="50"/>
                      <a:pt x="362" y="52"/>
                      <a:pt x="363" y="55"/>
                    </a:cubicBezTo>
                    <a:cubicBezTo>
                      <a:pt x="363" y="56"/>
                      <a:pt x="363" y="57"/>
                      <a:pt x="364" y="58"/>
                    </a:cubicBezTo>
                    <a:cubicBezTo>
                      <a:pt x="364" y="59"/>
                      <a:pt x="365" y="59"/>
                      <a:pt x="365" y="60"/>
                    </a:cubicBezTo>
                    <a:cubicBezTo>
                      <a:pt x="366" y="64"/>
                      <a:pt x="366" y="68"/>
                      <a:pt x="366" y="73"/>
                    </a:cubicBezTo>
                    <a:cubicBezTo>
                      <a:pt x="366" y="74"/>
                      <a:pt x="366" y="76"/>
                      <a:pt x="366" y="77"/>
                    </a:cubicBezTo>
                    <a:cubicBezTo>
                      <a:pt x="366" y="79"/>
                      <a:pt x="366" y="81"/>
                      <a:pt x="366" y="82"/>
                    </a:cubicBezTo>
                    <a:cubicBezTo>
                      <a:pt x="366" y="83"/>
                      <a:pt x="365" y="83"/>
                      <a:pt x="365" y="84"/>
                    </a:cubicBezTo>
                    <a:cubicBezTo>
                      <a:pt x="364" y="86"/>
                      <a:pt x="363" y="88"/>
                      <a:pt x="365" y="91"/>
                    </a:cubicBezTo>
                    <a:cubicBezTo>
                      <a:pt x="365" y="91"/>
                      <a:pt x="365" y="91"/>
                      <a:pt x="365" y="91"/>
                    </a:cubicBezTo>
                    <a:cubicBezTo>
                      <a:pt x="363" y="92"/>
                      <a:pt x="363" y="94"/>
                      <a:pt x="362" y="95"/>
                    </a:cubicBezTo>
                    <a:cubicBezTo>
                      <a:pt x="362" y="96"/>
                      <a:pt x="362" y="96"/>
                      <a:pt x="362" y="96"/>
                    </a:cubicBezTo>
                    <a:cubicBezTo>
                      <a:pt x="362" y="96"/>
                      <a:pt x="362" y="96"/>
                      <a:pt x="361" y="97"/>
                    </a:cubicBezTo>
                    <a:cubicBezTo>
                      <a:pt x="359" y="97"/>
                      <a:pt x="357" y="98"/>
                      <a:pt x="356" y="100"/>
                    </a:cubicBezTo>
                    <a:cubicBezTo>
                      <a:pt x="355" y="102"/>
                      <a:pt x="355" y="105"/>
                      <a:pt x="356" y="106"/>
                    </a:cubicBezTo>
                    <a:cubicBezTo>
                      <a:pt x="357" y="107"/>
                      <a:pt x="358" y="108"/>
                      <a:pt x="360" y="108"/>
                    </a:cubicBezTo>
                    <a:cubicBezTo>
                      <a:pt x="360" y="108"/>
                      <a:pt x="360" y="108"/>
                      <a:pt x="359" y="108"/>
                    </a:cubicBezTo>
                    <a:cubicBezTo>
                      <a:pt x="359" y="108"/>
                      <a:pt x="359" y="108"/>
                      <a:pt x="358" y="108"/>
                    </a:cubicBezTo>
                    <a:cubicBezTo>
                      <a:pt x="358" y="108"/>
                      <a:pt x="357" y="108"/>
                      <a:pt x="356" y="108"/>
                    </a:cubicBezTo>
                    <a:cubicBezTo>
                      <a:pt x="355" y="108"/>
                      <a:pt x="352" y="108"/>
                      <a:pt x="350" y="110"/>
                    </a:cubicBezTo>
                    <a:cubicBezTo>
                      <a:pt x="348" y="113"/>
                      <a:pt x="347" y="118"/>
                      <a:pt x="346" y="121"/>
                    </a:cubicBezTo>
                    <a:cubicBezTo>
                      <a:pt x="345" y="122"/>
                      <a:pt x="345" y="123"/>
                      <a:pt x="345" y="124"/>
                    </a:cubicBezTo>
                    <a:cubicBezTo>
                      <a:pt x="345" y="124"/>
                      <a:pt x="345" y="125"/>
                      <a:pt x="345" y="125"/>
                    </a:cubicBezTo>
                    <a:cubicBezTo>
                      <a:pt x="343" y="128"/>
                      <a:pt x="341" y="136"/>
                      <a:pt x="347" y="139"/>
                    </a:cubicBezTo>
                    <a:cubicBezTo>
                      <a:pt x="348" y="139"/>
                      <a:pt x="348" y="139"/>
                      <a:pt x="349" y="139"/>
                    </a:cubicBezTo>
                    <a:cubicBezTo>
                      <a:pt x="349" y="139"/>
                      <a:pt x="348" y="140"/>
                      <a:pt x="348" y="140"/>
                    </a:cubicBezTo>
                    <a:cubicBezTo>
                      <a:pt x="346" y="141"/>
                      <a:pt x="345" y="143"/>
                      <a:pt x="344" y="144"/>
                    </a:cubicBezTo>
                    <a:cubicBezTo>
                      <a:pt x="344" y="144"/>
                      <a:pt x="344" y="145"/>
                      <a:pt x="343" y="145"/>
                    </a:cubicBezTo>
                    <a:cubicBezTo>
                      <a:pt x="343" y="146"/>
                      <a:pt x="342" y="146"/>
                      <a:pt x="341" y="148"/>
                    </a:cubicBezTo>
                    <a:cubicBezTo>
                      <a:pt x="340" y="151"/>
                      <a:pt x="340" y="156"/>
                      <a:pt x="340" y="158"/>
                    </a:cubicBezTo>
                    <a:cubicBezTo>
                      <a:pt x="341" y="161"/>
                      <a:pt x="342" y="162"/>
                      <a:pt x="344" y="163"/>
                    </a:cubicBezTo>
                    <a:cubicBezTo>
                      <a:pt x="344" y="164"/>
                      <a:pt x="345" y="164"/>
                      <a:pt x="345" y="165"/>
                    </a:cubicBezTo>
                    <a:cubicBezTo>
                      <a:pt x="345" y="165"/>
                      <a:pt x="345" y="166"/>
                      <a:pt x="345" y="166"/>
                    </a:cubicBezTo>
                    <a:cubicBezTo>
                      <a:pt x="345" y="167"/>
                      <a:pt x="345" y="168"/>
                      <a:pt x="345" y="170"/>
                    </a:cubicBezTo>
                    <a:cubicBezTo>
                      <a:pt x="346" y="172"/>
                      <a:pt x="347" y="173"/>
                      <a:pt x="349" y="174"/>
                    </a:cubicBezTo>
                    <a:cubicBezTo>
                      <a:pt x="351" y="175"/>
                      <a:pt x="353" y="176"/>
                      <a:pt x="355" y="177"/>
                    </a:cubicBezTo>
                    <a:cubicBezTo>
                      <a:pt x="356" y="177"/>
                      <a:pt x="356" y="177"/>
                      <a:pt x="357" y="178"/>
                    </a:cubicBezTo>
                    <a:cubicBezTo>
                      <a:pt x="360" y="179"/>
                      <a:pt x="362" y="181"/>
                      <a:pt x="364" y="182"/>
                    </a:cubicBezTo>
                    <a:cubicBezTo>
                      <a:pt x="365" y="184"/>
                      <a:pt x="367" y="185"/>
                      <a:pt x="368" y="186"/>
                    </a:cubicBezTo>
                    <a:cubicBezTo>
                      <a:pt x="370" y="187"/>
                      <a:pt x="372" y="188"/>
                      <a:pt x="374" y="188"/>
                    </a:cubicBezTo>
                    <a:cubicBezTo>
                      <a:pt x="374" y="188"/>
                      <a:pt x="375" y="188"/>
                      <a:pt x="375" y="188"/>
                    </a:cubicBezTo>
                    <a:cubicBezTo>
                      <a:pt x="376" y="188"/>
                      <a:pt x="377" y="188"/>
                      <a:pt x="378" y="188"/>
                    </a:cubicBezTo>
                    <a:cubicBezTo>
                      <a:pt x="378" y="188"/>
                      <a:pt x="379" y="188"/>
                      <a:pt x="379" y="188"/>
                    </a:cubicBezTo>
                    <a:cubicBezTo>
                      <a:pt x="380" y="188"/>
                      <a:pt x="380" y="188"/>
                      <a:pt x="381" y="188"/>
                    </a:cubicBezTo>
                    <a:cubicBezTo>
                      <a:pt x="381" y="189"/>
                      <a:pt x="380" y="189"/>
                      <a:pt x="379" y="190"/>
                    </a:cubicBezTo>
                    <a:cubicBezTo>
                      <a:pt x="379" y="190"/>
                      <a:pt x="379" y="190"/>
                      <a:pt x="379" y="190"/>
                    </a:cubicBezTo>
                    <a:cubicBezTo>
                      <a:pt x="378" y="190"/>
                      <a:pt x="377" y="189"/>
                      <a:pt x="377" y="189"/>
                    </a:cubicBezTo>
                    <a:cubicBezTo>
                      <a:pt x="376" y="189"/>
                      <a:pt x="375" y="189"/>
                      <a:pt x="374" y="189"/>
                    </a:cubicBezTo>
                    <a:cubicBezTo>
                      <a:pt x="368" y="189"/>
                      <a:pt x="367" y="193"/>
                      <a:pt x="367" y="195"/>
                    </a:cubicBezTo>
                    <a:cubicBezTo>
                      <a:pt x="367" y="196"/>
                      <a:pt x="368" y="197"/>
                      <a:pt x="368" y="198"/>
                    </a:cubicBezTo>
                    <a:cubicBezTo>
                      <a:pt x="368" y="199"/>
                      <a:pt x="368" y="201"/>
                      <a:pt x="368" y="201"/>
                    </a:cubicBezTo>
                    <a:cubicBezTo>
                      <a:pt x="367" y="202"/>
                      <a:pt x="363" y="203"/>
                      <a:pt x="362" y="208"/>
                    </a:cubicBezTo>
                    <a:cubicBezTo>
                      <a:pt x="362" y="211"/>
                      <a:pt x="363" y="214"/>
                      <a:pt x="365" y="216"/>
                    </a:cubicBezTo>
                    <a:cubicBezTo>
                      <a:pt x="367" y="217"/>
                      <a:pt x="368" y="218"/>
                      <a:pt x="369" y="218"/>
                    </a:cubicBezTo>
                    <a:cubicBezTo>
                      <a:pt x="373" y="218"/>
                      <a:pt x="374" y="215"/>
                      <a:pt x="376" y="212"/>
                    </a:cubicBezTo>
                    <a:cubicBezTo>
                      <a:pt x="376" y="213"/>
                      <a:pt x="376" y="214"/>
                      <a:pt x="376" y="214"/>
                    </a:cubicBezTo>
                    <a:cubicBezTo>
                      <a:pt x="376" y="216"/>
                      <a:pt x="376" y="217"/>
                      <a:pt x="376" y="219"/>
                    </a:cubicBezTo>
                    <a:cubicBezTo>
                      <a:pt x="376" y="219"/>
                      <a:pt x="375" y="219"/>
                      <a:pt x="374" y="220"/>
                    </a:cubicBezTo>
                    <a:cubicBezTo>
                      <a:pt x="373" y="221"/>
                      <a:pt x="371" y="223"/>
                      <a:pt x="369" y="225"/>
                    </a:cubicBezTo>
                    <a:cubicBezTo>
                      <a:pt x="367" y="226"/>
                      <a:pt x="366" y="228"/>
                      <a:pt x="365" y="230"/>
                    </a:cubicBezTo>
                    <a:cubicBezTo>
                      <a:pt x="364" y="232"/>
                      <a:pt x="364" y="232"/>
                      <a:pt x="364" y="232"/>
                    </a:cubicBezTo>
                    <a:cubicBezTo>
                      <a:pt x="364" y="232"/>
                      <a:pt x="364" y="232"/>
                      <a:pt x="364" y="233"/>
                    </a:cubicBezTo>
                    <a:cubicBezTo>
                      <a:pt x="363" y="233"/>
                      <a:pt x="363" y="234"/>
                      <a:pt x="363" y="234"/>
                    </a:cubicBezTo>
                    <a:cubicBezTo>
                      <a:pt x="363" y="234"/>
                      <a:pt x="362" y="234"/>
                      <a:pt x="362" y="234"/>
                    </a:cubicBezTo>
                    <a:cubicBezTo>
                      <a:pt x="362" y="234"/>
                      <a:pt x="361" y="234"/>
                      <a:pt x="361" y="234"/>
                    </a:cubicBezTo>
                    <a:cubicBezTo>
                      <a:pt x="360" y="234"/>
                      <a:pt x="360" y="234"/>
                      <a:pt x="359" y="234"/>
                    </a:cubicBezTo>
                    <a:cubicBezTo>
                      <a:pt x="357" y="234"/>
                      <a:pt x="356" y="234"/>
                      <a:pt x="354" y="235"/>
                    </a:cubicBezTo>
                    <a:cubicBezTo>
                      <a:pt x="351" y="237"/>
                      <a:pt x="349" y="239"/>
                      <a:pt x="347" y="242"/>
                    </a:cubicBezTo>
                    <a:cubicBezTo>
                      <a:pt x="347" y="242"/>
                      <a:pt x="347" y="242"/>
                      <a:pt x="347" y="242"/>
                    </a:cubicBezTo>
                    <a:cubicBezTo>
                      <a:pt x="344" y="247"/>
                      <a:pt x="345" y="251"/>
                      <a:pt x="346" y="254"/>
                    </a:cubicBezTo>
                    <a:cubicBezTo>
                      <a:pt x="346" y="255"/>
                      <a:pt x="346" y="255"/>
                      <a:pt x="346" y="255"/>
                    </a:cubicBezTo>
                    <a:cubicBezTo>
                      <a:pt x="347" y="256"/>
                      <a:pt x="347" y="257"/>
                      <a:pt x="347" y="259"/>
                    </a:cubicBezTo>
                    <a:cubicBezTo>
                      <a:pt x="347" y="259"/>
                      <a:pt x="348" y="260"/>
                      <a:pt x="348" y="260"/>
                    </a:cubicBezTo>
                    <a:cubicBezTo>
                      <a:pt x="348" y="262"/>
                      <a:pt x="348" y="263"/>
                      <a:pt x="349" y="265"/>
                    </a:cubicBezTo>
                    <a:cubicBezTo>
                      <a:pt x="349" y="267"/>
                      <a:pt x="349" y="268"/>
                      <a:pt x="348" y="269"/>
                    </a:cubicBezTo>
                    <a:cubicBezTo>
                      <a:pt x="348" y="270"/>
                      <a:pt x="348" y="270"/>
                      <a:pt x="348" y="270"/>
                    </a:cubicBezTo>
                    <a:cubicBezTo>
                      <a:pt x="348" y="270"/>
                      <a:pt x="348" y="270"/>
                      <a:pt x="347" y="270"/>
                    </a:cubicBezTo>
                    <a:cubicBezTo>
                      <a:pt x="347" y="270"/>
                      <a:pt x="346" y="269"/>
                      <a:pt x="345" y="269"/>
                    </a:cubicBezTo>
                    <a:cubicBezTo>
                      <a:pt x="345" y="268"/>
                      <a:pt x="344" y="268"/>
                      <a:pt x="344" y="268"/>
                    </a:cubicBezTo>
                    <a:cubicBezTo>
                      <a:pt x="343" y="268"/>
                      <a:pt x="342" y="268"/>
                      <a:pt x="342" y="267"/>
                    </a:cubicBezTo>
                    <a:cubicBezTo>
                      <a:pt x="342" y="267"/>
                      <a:pt x="342" y="266"/>
                      <a:pt x="342" y="265"/>
                    </a:cubicBezTo>
                    <a:cubicBezTo>
                      <a:pt x="342" y="264"/>
                      <a:pt x="342" y="264"/>
                      <a:pt x="342" y="263"/>
                    </a:cubicBezTo>
                    <a:cubicBezTo>
                      <a:pt x="342" y="262"/>
                      <a:pt x="341" y="260"/>
                      <a:pt x="340" y="259"/>
                    </a:cubicBezTo>
                    <a:cubicBezTo>
                      <a:pt x="340" y="258"/>
                      <a:pt x="340" y="257"/>
                      <a:pt x="340" y="257"/>
                    </a:cubicBezTo>
                    <a:cubicBezTo>
                      <a:pt x="340" y="255"/>
                      <a:pt x="340" y="254"/>
                      <a:pt x="341" y="252"/>
                    </a:cubicBezTo>
                    <a:cubicBezTo>
                      <a:pt x="341" y="251"/>
                      <a:pt x="341" y="250"/>
                      <a:pt x="341" y="249"/>
                    </a:cubicBezTo>
                    <a:cubicBezTo>
                      <a:pt x="341" y="249"/>
                      <a:pt x="341" y="248"/>
                      <a:pt x="342" y="247"/>
                    </a:cubicBezTo>
                    <a:cubicBezTo>
                      <a:pt x="342" y="246"/>
                      <a:pt x="343" y="245"/>
                      <a:pt x="344" y="244"/>
                    </a:cubicBezTo>
                    <a:cubicBezTo>
                      <a:pt x="346" y="242"/>
                      <a:pt x="348" y="240"/>
                      <a:pt x="348" y="236"/>
                    </a:cubicBezTo>
                    <a:cubicBezTo>
                      <a:pt x="348" y="234"/>
                      <a:pt x="347" y="233"/>
                      <a:pt x="346" y="231"/>
                    </a:cubicBezTo>
                    <a:cubicBezTo>
                      <a:pt x="345" y="230"/>
                      <a:pt x="343" y="229"/>
                      <a:pt x="341" y="229"/>
                    </a:cubicBezTo>
                    <a:cubicBezTo>
                      <a:pt x="340" y="229"/>
                      <a:pt x="340" y="229"/>
                      <a:pt x="340" y="229"/>
                    </a:cubicBezTo>
                    <a:cubicBezTo>
                      <a:pt x="339" y="228"/>
                      <a:pt x="339" y="227"/>
                      <a:pt x="338" y="226"/>
                    </a:cubicBezTo>
                    <a:cubicBezTo>
                      <a:pt x="337" y="226"/>
                      <a:pt x="336" y="226"/>
                      <a:pt x="335" y="226"/>
                    </a:cubicBezTo>
                    <a:cubicBezTo>
                      <a:pt x="335" y="226"/>
                      <a:pt x="334" y="226"/>
                      <a:pt x="334" y="226"/>
                    </a:cubicBezTo>
                    <a:cubicBezTo>
                      <a:pt x="334" y="225"/>
                      <a:pt x="334" y="224"/>
                      <a:pt x="334" y="224"/>
                    </a:cubicBezTo>
                    <a:cubicBezTo>
                      <a:pt x="332" y="222"/>
                      <a:pt x="331" y="221"/>
                      <a:pt x="330" y="220"/>
                    </a:cubicBezTo>
                    <a:cubicBezTo>
                      <a:pt x="329" y="220"/>
                      <a:pt x="329" y="220"/>
                      <a:pt x="329" y="220"/>
                    </a:cubicBezTo>
                    <a:cubicBezTo>
                      <a:pt x="329" y="220"/>
                      <a:pt x="328" y="219"/>
                      <a:pt x="328" y="219"/>
                    </a:cubicBezTo>
                    <a:cubicBezTo>
                      <a:pt x="327" y="219"/>
                      <a:pt x="327" y="218"/>
                      <a:pt x="326" y="217"/>
                    </a:cubicBezTo>
                    <a:cubicBezTo>
                      <a:pt x="325" y="217"/>
                      <a:pt x="323" y="217"/>
                      <a:pt x="322" y="217"/>
                    </a:cubicBezTo>
                    <a:cubicBezTo>
                      <a:pt x="320" y="217"/>
                      <a:pt x="318" y="218"/>
                      <a:pt x="316" y="219"/>
                    </a:cubicBezTo>
                    <a:cubicBezTo>
                      <a:pt x="316" y="219"/>
                      <a:pt x="315" y="219"/>
                      <a:pt x="315" y="220"/>
                    </a:cubicBezTo>
                    <a:cubicBezTo>
                      <a:pt x="315" y="220"/>
                      <a:pt x="315" y="220"/>
                      <a:pt x="314" y="220"/>
                    </a:cubicBezTo>
                    <a:cubicBezTo>
                      <a:pt x="314" y="220"/>
                      <a:pt x="314" y="220"/>
                      <a:pt x="313" y="220"/>
                    </a:cubicBezTo>
                    <a:cubicBezTo>
                      <a:pt x="313" y="220"/>
                      <a:pt x="312" y="220"/>
                      <a:pt x="312" y="220"/>
                    </a:cubicBezTo>
                    <a:cubicBezTo>
                      <a:pt x="310" y="220"/>
                      <a:pt x="308" y="220"/>
                      <a:pt x="307" y="221"/>
                    </a:cubicBezTo>
                    <a:cubicBezTo>
                      <a:pt x="304" y="224"/>
                      <a:pt x="305" y="228"/>
                      <a:pt x="305" y="230"/>
                    </a:cubicBezTo>
                    <a:cubicBezTo>
                      <a:pt x="305" y="231"/>
                      <a:pt x="305" y="231"/>
                      <a:pt x="305" y="231"/>
                    </a:cubicBezTo>
                    <a:cubicBezTo>
                      <a:pt x="306" y="233"/>
                      <a:pt x="306" y="238"/>
                      <a:pt x="310" y="240"/>
                    </a:cubicBezTo>
                    <a:cubicBezTo>
                      <a:pt x="312" y="241"/>
                      <a:pt x="313" y="242"/>
                      <a:pt x="315" y="242"/>
                    </a:cubicBezTo>
                    <a:cubicBezTo>
                      <a:pt x="317" y="242"/>
                      <a:pt x="319" y="241"/>
                      <a:pt x="320" y="241"/>
                    </a:cubicBezTo>
                    <a:cubicBezTo>
                      <a:pt x="321" y="241"/>
                      <a:pt x="321" y="241"/>
                      <a:pt x="321" y="241"/>
                    </a:cubicBezTo>
                    <a:cubicBezTo>
                      <a:pt x="322" y="241"/>
                      <a:pt x="322" y="241"/>
                      <a:pt x="322" y="241"/>
                    </a:cubicBezTo>
                    <a:cubicBezTo>
                      <a:pt x="322" y="241"/>
                      <a:pt x="322" y="241"/>
                      <a:pt x="322" y="241"/>
                    </a:cubicBezTo>
                    <a:cubicBezTo>
                      <a:pt x="322" y="241"/>
                      <a:pt x="322" y="242"/>
                      <a:pt x="322" y="242"/>
                    </a:cubicBezTo>
                    <a:cubicBezTo>
                      <a:pt x="323" y="243"/>
                      <a:pt x="323" y="244"/>
                      <a:pt x="324" y="246"/>
                    </a:cubicBezTo>
                    <a:cubicBezTo>
                      <a:pt x="324" y="247"/>
                      <a:pt x="324" y="247"/>
                      <a:pt x="324" y="248"/>
                    </a:cubicBezTo>
                    <a:cubicBezTo>
                      <a:pt x="324" y="249"/>
                      <a:pt x="322" y="250"/>
                      <a:pt x="321" y="250"/>
                    </a:cubicBezTo>
                    <a:cubicBezTo>
                      <a:pt x="320" y="250"/>
                      <a:pt x="320" y="250"/>
                      <a:pt x="320" y="250"/>
                    </a:cubicBezTo>
                    <a:cubicBezTo>
                      <a:pt x="319" y="249"/>
                      <a:pt x="318" y="248"/>
                      <a:pt x="317" y="247"/>
                    </a:cubicBezTo>
                    <a:cubicBezTo>
                      <a:pt x="317" y="246"/>
                      <a:pt x="316" y="244"/>
                      <a:pt x="314" y="243"/>
                    </a:cubicBezTo>
                    <a:cubicBezTo>
                      <a:pt x="313" y="242"/>
                      <a:pt x="310" y="241"/>
                      <a:pt x="308" y="241"/>
                    </a:cubicBezTo>
                    <a:cubicBezTo>
                      <a:pt x="305" y="241"/>
                      <a:pt x="303" y="242"/>
                      <a:pt x="301" y="243"/>
                    </a:cubicBezTo>
                    <a:cubicBezTo>
                      <a:pt x="300" y="243"/>
                      <a:pt x="300" y="243"/>
                      <a:pt x="300" y="243"/>
                    </a:cubicBezTo>
                    <a:cubicBezTo>
                      <a:pt x="299" y="243"/>
                      <a:pt x="299" y="244"/>
                      <a:pt x="298" y="244"/>
                    </a:cubicBezTo>
                    <a:cubicBezTo>
                      <a:pt x="298" y="244"/>
                      <a:pt x="298" y="244"/>
                      <a:pt x="298" y="244"/>
                    </a:cubicBezTo>
                    <a:cubicBezTo>
                      <a:pt x="297" y="243"/>
                      <a:pt x="297" y="242"/>
                      <a:pt x="296" y="242"/>
                    </a:cubicBezTo>
                    <a:cubicBezTo>
                      <a:pt x="295" y="241"/>
                      <a:pt x="294" y="240"/>
                      <a:pt x="293" y="239"/>
                    </a:cubicBezTo>
                    <a:cubicBezTo>
                      <a:pt x="291" y="238"/>
                      <a:pt x="290" y="238"/>
                      <a:pt x="289" y="238"/>
                    </a:cubicBezTo>
                    <a:cubicBezTo>
                      <a:pt x="288" y="238"/>
                      <a:pt x="288" y="238"/>
                      <a:pt x="288" y="238"/>
                    </a:cubicBezTo>
                    <a:cubicBezTo>
                      <a:pt x="287" y="238"/>
                      <a:pt x="287" y="238"/>
                      <a:pt x="287" y="238"/>
                    </a:cubicBezTo>
                    <a:cubicBezTo>
                      <a:pt x="286" y="238"/>
                      <a:pt x="285" y="237"/>
                      <a:pt x="284" y="237"/>
                    </a:cubicBezTo>
                    <a:cubicBezTo>
                      <a:pt x="282" y="236"/>
                      <a:pt x="281" y="236"/>
                      <a:pt x="279" y="236"/>
                    </a:cubicBezTo>
                    <a:cubicBezTo>
                      <a:pt x="278" y="236"/>
                      <a:pt x="278" y="236"/>
                      <a:pt x="277" y="236"/>
                    </a:cubicBezTo>
                    <a:cubicBezTo>
                      <a:pt x="274" y="236"/>
                      <a:pt x="271" y="236"/>
                      <a:pt x="269" y="237"/>
                    </a:cubicBezTo>
                    <a:cubicBezTo>
                      <a:pt x="268" y="237"/>
                      <a:pt x="267" y="237"/>
                      <a:pt x="267" y="237"/>
                    </a:cubicBezTo>
                    <a:cubicBezTo>
                      <a:pt x="265" y="238"/>
                      <a:pt x="264" y="238"/>
                      <a:pt x="262" y="238"/>
                    </a:cubicBezTo>
                    <a:cubicBezTo>
                      <a:pt x="262" y="238"/>
                      <a:pt x="261" y="238"/>
                      <a:pt x="261" y="237"/>
                    </a:cubicBezTo>
                    <a:cubicBezTo>
                      <a:pt x="260" y="236"/>
                      <a:pt x="260" y="236"/>
                      <a:pt x="258" y="235"/>
                    </a:cubicBezTo>
                    <a:cubicBezTo>
                      <a:pt x="257" y="234"/>
                      <a:pt x="256" y="234"/>
                      <a:pt x="255" y="234"/>
                    </a:cubicBezTo>
                    <a:cubicBezTo>
                      <a:pt x="254" y="234"/>
                      <a:pt x="254" y="234"/>
                      <a:pt x="254" y="234"/>
                    </a:cubicBezTo>
                    <a:cubicBezTo>
                      <a:pt x="254" y="237"/>
                      <a:pt x="254" y="237"/>
                      <a:pt x="254" y="237"/>
                    </a:cubicBezTo>
                    <a:cubicBezTo>
                      <a:pt x="254" y="234"/>
                      <a:pt x="254" y="234"/>
                      <a:pt x="254" y="234"/>
                    </a:cubicBezTo>
                    <a:cubicBezTo>
                      <a:pt x="252" y="234"/>
                      <a:pt x="251" y="234"/>
                      <a:pt x="250" y="232"/>
                    </a:cubicBezTo>
                    <a:cubicBezTo>
                      <a:pt x="249" y="231"/>
                      <a:pt x="249" y="231"/>
                      <a:pt x="248" y="230"/>
                    </a:cubicBezTo>
                    <a:cubicBezTo>
                      <a:pt x="247" y="230"/>
                      <a:pt x="247" y="229"/>
                      <a:pt x="246" y="229"/>
                    </a:cubicBezTo>
                    <a:cubicBezTo>
                      <a:pt x="246" y="229"/>
                      <a:pt x="246" y="229"/>
                      <a:pt x="246" y="229"/>
                    </a:cubicBezTo>
                    <a:cubicBezTo>
                      <a:pt x="246" y="228"/>
                      <a:pt x="245" y="227"/>
                      <a:pt x="245" y="227"/>
                    </a:cubicBezTo>
                    <a:cubicBezTo>
                      <a:pt x="244" y="226"/>
                      <a:pt x="244" y="226"/>
                      <a:pt x="244" y="226"/>
                    </a:cubicBezTo>
                    <a:cubicBezTo>
                      <a:pt x="243" y="222"/>
                      <a:pt x="241" y="218"/>
                      <a:pt x="236" y="218"/>
                    </a:cubicBezTo>
                    <a:cubicBezTo>
                      <a:pt x="235" y="218"/>
                      <a:pt x="235" y="218"/>
                      <a:pt x="234" y="218"/>
                    </a:cubicBezTo>
                    <a:cubicBezTo>
                      <a:pt x="233" y="218"/>
                      <a:pt x="231" y="219"/>
                      <a:pt x="229" y="219"/>
                    </a:cubicBezTo>
                    <a:cubicBezTo>
                      <a:pt x="228" y="219"/>
                      <a:pt x="227" y="218"/>
                      <a:pt x="227" y="218"/>
                    </a:cubicBezTo>
                    <a:cubicBezTo>
                      <a:pt x="226" y="218"/>
                      <a:pt x="225" y="215"/>
                      <a:pt x="225" y="214"/>
                    </a:cubicBezTo>
                    <a:cubicBezTo>
                      <a:pt x="225" y="213"/>
                      <a:pt x="225" y="213"/>
                      <a:pt x="225" y="213"/>
                    </a:cubicBezTo>
                    <a:cubicBezTo>
                      <a:pt x="224" y="211"/>
                      <a:pt x="223" y="209"/>
                      <a:pt x="222" y="207"/>
                    </a:cubicBezTo>
                    <a:cubicBezTo>
                      <a:pt x="220" y="205"/>
                      <a:pt x="218" y="205"/>
                      <a:pt x="217" y="205"/>
                    </a:cubicBezTo>
                    <a:cubicBezTo>
                      <a:pt x="217" y="205"/>
                      <a:pt x="217" y="204"/>
                      <a:pt x="217" y="204"/>
                    </a:cubicBezTo>
                    <a:cubicBezTo>
                      <a:pt x="217" y="204"/>
                      <a:pt x="217" y="202"/>
                      <a:pt x="217" y="201"/>
                    </a:cubicBezTo>
                    <a:cubicBezTo>
                      <a:pt x="217" y="201"/>
                      <a:pt x="217" y="201"/>
                      <a:pt x="217" y="201"/>
                    </a:cubicBezTo>
                    <a:cubicBezTo>
                      <a:pt x="217" y="199"/>
                      <a:pt x="217" y="198"/>
                      <a:pt x="218" y="197"/>
                    </a:cubicBezTo>
                    <a:cubicBezTo>
                      <a:pt x="218" y="194"/>
                      <a:pt x="219" y="190"/>
                      <a:pt x="217" y="185"/>
                    </a:cubicBezTo>
                    <a:cubicBezTo>
                      <a:pt x="216" y="184"/>
                      <a:pt x="214" y="179"/>
                      <a:pt x="208" y="179"/>
                    </a:cubicBezTo>
                    <a:cubicBezTo>
                      <a:pt x="207" y="179"/>
                      <a:pt x="206" y="179"/>
                      <a:pt x="205" y="179"/>
                    </a:cubicBezTo>
                    <a:cubicBezTo>
                      <a:pt x="203" y="179"/>
                      <a:pt x="200" y="179"/>
                      <a:pt x="197" y="179"/>
                    </a:cubicBezTo>
                    <a:cubicBezTo>
                      <a:pt x="194" y="180"/>
                      <a:pt x="193" y="180"/>
                      <a:pt x="191" y="182"/>
                    </a:cubicBezTo>
                    <a:cubicBezTo>
                      <a:pt x="190" y="182"/>
                      <a:pt x="189" y="182"/>
                      <a:pt x="188" y="182"/>
                    </a:cubicBezTo>
                    <a:cubicBezTo>
                      <a:pt x="187" y="182"/>
                      <a:pt x="185" y="182"/>
                      <a:pt x="184" y="182"/>
                    </a:cubicBezTo>
                    <a:cubicBezTo>
                      <a:pt x="182" y="181"/>
                      <a:pt x="180" y="181"/>
                      <a:pt x="179" y="181"/>
                    </a:cubicBezTo>
                    <a:cubicBezTo>
                      <a:pt x="178" y="181"/>
                      <a:pt x="177" y="181"/>
                      <a:pt x="176" y="181"/>
                    </a:cubicBezTo>
                    <a:cubicBezTo>
                      <a:pt x="176" y="181"/>
                      <a:pt x="174" y="182"/>
                      <a:pt x="173" y="183"/>
                    </a:cubicBezTo>
                    <a:cubicBezTo>
                      <a:pt x="172" y="184"/>
                      <a:pt x="172" y="184"/>
                      <a:pt x="171" y="185"/>
                    </a:cubicBezTo>
                    <a:cubicBezTo>
                      <a:pt x="171" y="185"/>
                      <a:pt x="171" y="185"/>
                      <a:pt x="170" y="185"/>
                    </a:cubicBezTo>
                    <a:cubicBezTo>
                      <a:pt x="168" y="186"/>
                      <a:pt x="166" y="187"/>
                      <a:pt x="165" y="190"/>
                    </a:cubicBezTo>
                    <a:cubicBezTo>
                      <a:pt x="163" y="194"/>
                      <a:pt x="166" y="199"/>
                      <a:pt x="167" y="200"/>
                    </a:cubicBezTo>
                    <a:cubicBezTo>
                      <a:pt x="167" y="201"/>
                      <a:pt x="167" y="201"/>
                      <a:pt x="167" y="201"/>
                    </a:cubicBezTo>
                    <a:cubicBezTo>
                      <a:pt x="168" y="202"/>
                      <a:pt x="170" y="204"/>
                      <a:pt x="171" y="205"/>
                    </a:cubicBezTo>
                    <a:cubicBezTo>
                      <a:pt x="172" y="205"/>
                      <a:pt x="174" y="205"/>
                      <a:pt x="175" y="205"/>
                    </a:cubicBezTo>
                    <a:cubicBezTo>
                      <a:pt x="178" y="205"/>
                      <a:pt x="180" y="204"/>
                      <a:pt x="181" y="201"/>
                    </a:cubicBezTo>
                    <a:cubicBezTo>
                      <a:pt x="181" y="201"/>
                      <a:pt x="182" y="199"/>
                      <a:pt x="183" y="199"/>
                    </a:cubicBezTo>
                    <a:cubicBezTo>
                      <a:pt x="183" y="199"/>
                      <a:pt x="183" y="199"/>
                      <a:pt x="183" y="199"/>
                    </a:cubicBezTo>
                    <a:cubicBezTo>
                      <a:pt x="183" y="200"/>
                      <a:pt x="184" y="203"/>
                      <a:pt x="188" y="204"/>
                    </a:cubicBezTo>
                    <a:cubicBezTo>
                      <a:pt x="191" y="204"/>
                      <a:pt x="194" y="202"/>
                      <a:pt x="196" y="200"/>
                    </a:cubicBezTo>
                    <a:cubicBezTo>
                      <a:pt x="197" y="200"/>
                      <a:pt x="198" y="199"/>
                      <a:pt x="199" y="199"/>
                    </a:cubicBezTo>
                    <a:cubicBezTo>
                      <a:pt x="201" y="198"/>
                      <a:pt x="203" y="197"/>
                      <a:pt x="205" y="197"/>
                    </a:cubicBezTo>
                    <a:cubicBezTo>
                      <a:pt x="205" y="196"/>
                      <a:pt x="206" y="196"/>
                      <a:pt x="207" y="196"/>
                    </a:cubicBezTo>
                    <a:cubicBezTo>
                      <a:pt x="207" y="196"/>
                      <a:pt x="207" y="196"/>
                      <a:pt x="207" y="196"/>
                    </a:cubicBezTo>
                    <a:cubicBezTo>
                      <a:pt x="207" y="198"/>
                      <a:pt x="201" y="200"/>
                      <a:pt x="198" y="202"/>
                    </a:cubicBezTo>
                    <a:cubicBezTo>
                      <a:pt x="197" y="202"/>
                      <a:pt x="196" y="203"/>
                      <a:pt x="196" y="203"/>
                    </a:cubicBezTo>
                    <a:cubicBezTo>
                      <a:pt x="193" y="204"/>
                      <a:pt x="190" y="205"/>
                      <a:pt x="187" y="205"/>
                    </a:cubicBezTo>
                    <a:cubicBezTo>
                      <a:pt x="183" y="205"/>
                      <a:pt x="179" y="206"/>
                      <a:pt x="176" y="208"/>
                    </a:cubicBezTo>
                    <a:cubicBezTo>
                      <a:pt x="166" y="213"/>
                      <a:pt x="168" y="219"/>
                      <a:pt x="169" y="224"/>
                    </a:cubicBezTo>
                    <a:cubicBezTo>
                      <a:pt x="170" y="226"/>
                      <a:pt x="170" y="228"/>
                      <a:pt x="170" y="230"/>
                    </a:cubicBezTo>
                    <a:cubicBezTo>
                      <a:pt x="171" y="231"/>
                      <a:pt x="171" y="233"/>
                      <a:pt x="170" y="235"/>
                    </a:cubicBezTo>
                    <a:cubicBezTo>
                      <a:pt x="170" y="236"/>
                      <a:pt x="170" y="238"/>
                      <a:pt x="170" y="241"/>
                    </a:cubicBezTo>
                    <a:cubicBezTo>
                      <a:pt x="170" y="242"/>
                      <a:pt x="170" y="243"/>
                      <a:pt x="171" y="244"/>
                    </a:cubicBezTo>
                    <a:cubicBezTo>
                      <a:pt x="171" y="246"/>
                      <a:pt x="172" y="248"/>
                      <a:pt x="171" y="249"/>
                    </a:cubicBezTo>
                    <a:cubicBezTo>
                      <a:pt x="171" y="250"/>
                      <a:pt x="168" y="250"/>
                      <a:pt x="166" y="250"/>
                    </a:cubicBezTo>
                    <a:cubicBezTo>
                      <a:pt x="164" y="250"/>
                      <a:pt x="163" y="250"/>
                      <a:pt x="163" y="250"/>
                    </a:cubicBezTo>
                    <a:cubicBezTo>
                      <a:pt x="163" y="250"/>
                      <a:pt x="162" y="249"/>
                      <a:pt x="162" y="247"/>
                    </a:cubicBezTo>
                    <a:cubicBezTo>
                      <a:pt x="162" y="246"/>
                      <a:pt x="162" y="245"/>
                      <a:pt x="162" y="244"/>
                    </a:cubicBezTo>
                    <a:cubicBezTo>
                      <a:pt x="163" y="244"/>
                      <a:pt x="163" y="244"/>
                      <a:pt x="164" y="243"/>
                    </a:cubicBezTo>
                    <a:cubicBezTo>
                      <a:pt x="167" y="242"/>
                      <a:pt x="169" y="237"/>
                      <a:pt x="168" y="233"/>
                    </a:cubicBezTo>
                    <a:cubicBezTo>
                      <a:pt x="168" y="230"/>
                      <a:pt x="166" y="227"/>
                      <a:pt x="164" y="226"/>
                    </a:cubicBezTo>
                    <a:cubicBezTo>
                      <a:pt x="162" y="225"/>
                      <a:pt x="160" y="225"/>
                      <a:pt x="159" y="225"/>
                    </a:cubicBezTo>
                    <a:cubicBezTo>
                      <a:pt x="158" y="224"/>
                      <a:pt x="158" y="224"/>
                      <a:pt x="158" y="224"/>
                    </a:cubicBezTo>
                    <a:cubicBezTo>
                      <a:pt x="157" y="224"/>
                      <a:pt x="158" y="221"/>
                      <a:pt x="158" y="220"/>
                    </a:cubicBezTo>
                    <a:cubicBezTo>
                      <a:pt x="158" y="218"/>
                      <a:pt x="159" y="216"/>
                      <a:pt x="158" y="214"/>
                    </a:cubicBezTo>
                    <a:cubicBezTo>
                      <a:pt x="157" y="210"/>
                      <a:pt x="154" y="209"/>
                      <a:pt x="152" y="209"/>
                    </a:cubicBezTo>
                    <a:cubicBezTo>
                      <a:pt x="151" y="209"/>
                      <a:pt x="150" y="207"/>
                      <a:pt x="149" y="207"/>
                    </a:cubicBezTo>
                    <a:cubicBezTo>
                      <a:pt x="149" y="206"/>
                      <a:pt x="149" y="205"/>
                      <a:pt x="149" y="204"/>
                    </a:cubicBezTo>
                    <a:cubicBezTo>
                      <a:pt x="149" y="202"/>
                      <a:pt x="149" y="198"/>
                      <a:pt x="146" y="196"/>
                    </a:cubicBezTo>
                    <a:cubicBezTo>
                      <a:pt x="145" y="196"/>
                      <a:pt x="144" y="196"/>
                      <a:pt x="143" y="196"/>
                    </a:cubicBezTo>
                    <a:cubicBezTo>
                      <a:pt x="143" y="196"/>
                      <a:pt x="143" y="196"/>
                      <a:pt x="142" y="196"/>
                    </a:cubicBezTo>
                    <a:cubicBezTo>
                      <a:pt x="141" y="196"/>
                      <a:pt x="141" y="196"/>
                      <a:pt x="140" y="196"/>
                    </a:cubicBezTo>
                    <a:cubicBezTo>
                      <a:pt x="138" y="196"/>
                      <a:pt x="137" y="196"/>
                      <a:pt x="136" y="196"/>
                    </a:cubicBezTo>
                    <a:cubicBezTo>
                      <a:pt x="135" y="197"/>
                      <a:pt x="135" y="197"/>
                      <a:pt x="135" y="197"/>
                    </a:cubicBezTo>
                    <a:cubicBezTo>
                      <a:pt x="134" y="198"/>
                      <a:pt x="133" y="198"/>
                      <a:pt x="132" y="198"/>
                    </a:cubicBezTo>
                    <a:cubicBezTo>
                      <a:pt x="131" y="198"/>
                      <a:pt x="131" y="198"/>
                      <a:pt x="130" y="198"/>
                    </a:cubicBezTo>
                    <a:cubicBezTo>
                      <a:pt x="127" y="198"/>
                      <a:pt x="124" y="197"/>
                      <a:pt x="121" y="197"/>
                    </a:cubicBezTo>
                    <a:cubicBezTo>
                      <a:pt x="120" y="197"/>
                      <a:pt x="120" y="196"/>
                      <a:pt x="119" y="196"/>
                    </a:cubicBezTo>
                    <a:cubicBezTo>
                      <a:pt x="118" y="196"/>
                      <a:pt x="116" y="196"/>
                      <a:pt x="115" y="195"/>
                    </a:cubicBezTo>
                    <a:cubicBezTo>
                      <a:pt x="113" y="195"/>
                      <a:pt x="113" y="195"/>
                      <a:pt x="113" y="195"/>
                    </a:cubicBezTo>
                    <a:cubicBezTo>
                      <a:pt x="112" y="195"/>
                      <a:pt x="110" y="195"/>
                      <a:pt x="109" y="194"/>
                    </a:cubicBezTo>
                    <a:cubicBezTo>
                      <a:pt x="108" y="194"/>
                      <a:pt x="106" y="194"/>
                      <a:pt x="105" y="193"/>
                    </a:cubicBezTo>
                    <a:cubicBezTo>
                      <a:pt x="103" y="193"/>
                      <a:pt x="101" y="192"/>
                      <a:pt x="99" y="191"/>
                    </a:cubicBezTo>
                    <a:cubicBezTo>
                      <a:pt x="98" y="191"/>
                      <a:pt x="98" y="191"/>
                      <a:pt x="98" y="191"/>
                    </a:cubicBezTo>
                    <a:cubicBezTo>
                      <a:pt x="97" y="191"/>
                      <a:pt x="97" y="191"/>
                      <a:pt x="96" y="191"/>
                    </a:cubicBezTo>
                    <a:cubicBezTo>
                      <a:pt x="96" y="190"/>
                      <a:pt x="96" y="190"/>
                      <a:pt x="96" y="190"/>
                    </a:cubicBezTo>
                    <a:cubicBezTo>
                      <a:pt x="95" y="189"/>
                      <a:pt x="95" y="188"/>
                      <a:pt x="93" y="187"/>
                    </a:cubicBezTo>
                    <a:cubicBezTo>
                      <a:pt x="92" y="186"/>
                      <a:pt x="92" y="186"/>
                      <a:pt x="91" y="186"/>
                    </a:cubicBezTo>
                    <a:cubicBezTo>
                      <a:pt x="91" y="186"/>
                      <a:pt x="90" y="186"/>
                      <a:pt x="90" y="185"/>
                    </a:cubicBezTo>
                    <a:cubicBezTo>
                      <a:pt x="89" y="185"/>
                      <a:pt x="89" y="185"/>
                      <a:pt x="88" y="184"/>
                    </a:cubicBezTo>
                    <a:cubicBezTo>
                      <a:pt x="88" y="184"/>
                      <a:pt x="87" y="183"/>
                      <a:pt x="86" y="182"/>
                    </a:cubicBezTo>
                    <a:cubicBezTo>
                      <a:pt x="84" y="182"/>
                      <a:pt x="83" y="181"/>
                      <a:pt x="81" y="181"/>
                    </a:cubicBezTo>
                    <a:cubicBezTo>
                      <a:pt x="81" y="180"/>
                      <a:pt x="81" y="180"/>
                      <a:pt x="81" y="180"/>
                    </a:cubicBezTo>
                    <a:cubicBezTo>
                      <a:pt x="78" y="179"/>
                      <a:pt x="76" y="178"/>
                      <a:pt x="75" y="177"/>
                    </a:cubicBezTo>
                    <a:cubicBezTo>
                      <a:pt x="78" y="176"/>
                      <a:pt x="79" y="173"/>
                      <a:pt x="79" y="172"/>
                    </a:cubicBezTo>
                    <a:cubicBezTo>
                      <a:pt x="80" y="171"/>
                      <a:pt x="80" y="171"/>
                      <a:pt x="82" y="170"/>
                    </a:cubicBezTo>
                    <a:cubicBezTo>
                      <a:pt x="84" y="170"/>
                      <a:pt x="85" y="170"/>
                      <a:pt x="87" y="170"/>
                    </a:cubicBezTo>
                    <a:cubicBezTo>
                      <a:pt x="89" y="170"/>
                      <a:pt x="91" y="170"/>
                      <a:pt x="92" y="171"/>
                    </a:cubicBezTo>
                    <a:cubicBezTo>
                      <a:pt x="93" y="171"/>
                      <a:pt x="93" y="171"/>
                      <a:pt x="94" y="171"/>
                    </a:cubicBezTo>
                    <a:cubicBezTo>
                      <a:pt x="97" y="171"/>
                      <a:pt x="100" y="169"/>
                      <a:pt x="101" y="166"/>
                    </a:cubicBezTo>
                    <a:cubicBezTo>
                      <a:pt x="103" y="164"/>
                      <a:pt x="102" y="161"/>
                      <a:pt x="101" y="159"/>
                    </a:cubicBezTo>
                    <a:cubicBezTo>
                      <a:pt x="100" y="159"/>
                      <a:pt x="100" y="158"/>
                      <a:pt x="100" y="158"/>
                    </a:cubicBezTo>
                    <a:cubicBezTo>
                      <a:pt x="100" y="154"/>
                      <a:pt x="98" y="150"/>
                      <a:pt x="96" y="148"/>
                    </a:cubicBezTo>
                    <a:cubicBezTo>
                      <a:pt x="95" y="147"/>
                      <a:pt x="95" y="145"/>
                      <a:pt x="94" y="144"/>
                    </a:cubicBezTo>
                    <a:cubicBezTo>
                      <a:pt x="94" y="143"/>
                      <a:pt x="94" y="143"/>
                      <a:pt x="94" y="143"/>
                    </a:cubicBezTo>
                    <a:cubicBezTo>
                      <a:pt x="93" y="141"/>
                      <a:pt x="90" y="134"/>
                      <a:pt x="85" y="132"/>
                    </a:cubicBezTo>
                    <a:cubicBezTo>
                      <a:pt x="84" y="131"/>
                      <a:pt x="82" y="131"/>
                      <a:pt x="81" y="131"/>
                    </a:cubicBezTo>
                    <a:cubicBezTo>
                      <a:pt x="79" y="131"/>
                      <a:pt x="77" y="131"/>
                      <a:pt x="76" y="131"/>
                    </a:cubicBezTo>
                    <a:cubicBezTo>
                      <a:pt x="75" y="132"/>
                      <a:pt x="75" y="132"/>
                      <a:pt x="75" y="132"/>
                    </a:cubicBezTo>
                    <a:cubicBezTo>
                      <a:pt x="74" y="132"/>
                      <a:pt x="73" y="131"/>
                      <a:pt x="72" y="130"/>
                    </a:cubicBezTo>
                    <a:cubicBezTo>
                      <a:pt x="71" y="129"/>
                      <a:pt x="71" y="129"/>
                      <a:pt x="71" y="129"/>
                    </a:cubicBezTo>
                    <a:cubicBezTo>
                      <a:pt x="70" y="128"/>
                      <a:pt x="68" y="127"/>
                      <a:pt x="67" y="126"/>
                    </a:cubicBezTo>
                    <a:cubicBezTo>
                      <a:pt x="65" y="124"/>
                      <a:pt x="63" y="123"/>
                      <a:pt x="61" y="121"/>
                    </a:cubicBezTo>
                    <a:cubicBezTo>
                      <a:pt x="59" y="118"/>
                      <a:pt x="57" y="116"/>
                      <a:pt x="56" y="113"/>
                    </a:cubicBezTo>
                    <a:cubicBezTo>
                      <a:pt x="55" y="110"/>
                      <a:pt x="53" y="106"/>
                      <a:pt x="49" y="102"/>
                    </a:cubicBezTo>
                    <a:cubicBezTo>
                      <a:pt x="46" y="100"/>
                      <a:pt x="44" y="99"/>
                      <a:pt x="42" y="98"/>
                    </a:cubicBezTo>
                    <a:cubicBezTo>
                      <a:pt x="41" y="97"/>
                      <a:pt x="41" y="97"/>
                      <a:pt x="41" y="97"/>
                    </a:cubicBezTo>
                    <a:cubicBezTo>
                      <a:pt x="40" y="97"/>
                      <a:pt x="40" y="96"/>
                      <a:pt x="39" y="95"/>
                    </a:cubicBezTo>
                    <a:cubicBezTo>
                      <a:pt x="39" y="94"/>
                      <a:pt x="39" y="94"/>
                      <a:pt x="39" y="94"/>
                    </a:cubicBezTo>
                    <a:cubicBezTo>
                      <a:pt x="37" y="91"/>
                      <a:pt x="35" y="89"/>
                      <a:pt x="34" y="86"/>
                    </a:cubicBezTo>
                    <a:cubicBezTo>
                      <a:pt x="32" y="80"/>
                      <a:pt x="32" y="80"/>
                      <a:pt x="32" y="80"/>
                    </a:cubicBezTo>
                    <a:cubicBezTo>
                      <a:pt x="0" y="142"/>
                      <a:pt x="0" y="142"/>
                      <a:pt x="0" y="142"/>
                    </a:cubicBezTo>
                    <a:cubicBezTo>
                      <a:pt x="63" y="257"/>
                      <a:pt x="63" y="257"/>
                      <a:pt x="63" y="257"/>
                    </a:cubicBezTo>
                    <a:cubicBezTo>
                      <a:pt x="74" y="287"/>
                      <a:pt x="101" y="288"/>
                      <a:pt x="103" y="288"/>
                    </a:cubicBezTo>
                    <a:cubicBezTo>
                      <a:pt x="115" y="319"/>
                      <a:pt x="115" y="319"/>
                      <a:pt x="115" y="319"/>
                    </a:cubicBezTo>
                    <a:cubicBezTo>
                      <a:pt x="228" y="374"/>
                      <a:pt x="228" y="374"/>
                      <a:pt x="228" y="374"/>
                    </a:cubicBezTo>
                    <a:cubicBezTo>
                      <a:pt x="224" y="384"/>
                      <a:pt x="215" y="434"/>
                      <a:pt x="200" y="526"/>
                    </a:cubicBezTo>
                    <a:cubicBezTo>
                      <a:pt x="199" y="529"/>
                      <a:pt x="199" y="529"/>
                      <a:pt x="199" y="529"/>
                    </a:cubicBezTo>
                    <a:cubicBezTo>
                      <a:pt x="339" y="547"/>
                      <a:pt x="339" y="547"/>
                      <a:pt x="339" y="547"/>
                    </a:cubicBezTo>
                    <a:cubicBezTo>
                      <a:pt x="339" y="545"/>
                      <a:pt x="339" y="545"/>
                      <a:pt x="339" y="545"/>
                    </a:cubicBezTo>
                    <a:cubicBezTo>
                      <a:pt x="340" y="543"/>
                      <a:pt x="340" y="541"/>
                      <a:pt x="341" y="540"/>
                    </a:cubicBezTo>
                    <a:cubicBezTo>
                      <a:pt x="341" y="538"/>
                      <a:pt x="342" y="537"/>
                      <a:pt x="342" y="535"/>
                    </a:cubicBezTo>
                    <a:cubicBezTo>
                      <a:pt x="342" y="535"/>
                      <a:pt x="343" y="534"/>
                      <a:pt x="343" y="534"/>
                    </a:cubicBezTo>
                    <a:cubicBezTo>
                      <a:pt x="343" y="533"/>
                      <a:pt x="343" y="533"/>
                      <a:pt x="343" y="532"/>
                    </a:cubicBezTo>
                    <a:cubicBezTo>
                      <a:pt x="343" y="531"/>
                      <a:pt x="344" y="531"/>
                      <a:pt x="344" y="530"/>
                    </a:cubicBezTo>
                    <a:cubicBezTo>
                      <a:pt x="345" y="529"/>
                      <a:pt x="346" y="528"/>
                      <a:pt x="346" y="526"/>
                    </a:cubicBezTo>
                    <a:cubicBezTo>
                      <a:pt x="347" y="525"/>
                      <a:pt x="348" y="524"/>
                      <a:pt x="348" y="522"/>
                    </a:cubicBezTo>
                    <a:cubicBezTo>
                      <a:pt x="349" y="519"/>
                      <a:pt x="351" y="516"/>
                      <a:pt x="353" y="514"/>
                    </a:cubicBezTo>
                    <a:cubicBezTo>
                      <a:pt x="353" y="514"/>
                      <a:pt x="353" y="513"/>
                      <a:pt x="354" y="513"/>
                    </a:cubicBezTo>
                    <a:cubicBezTo>
                      <a:pt x="354" y="512"/>
                      <a:pt x="355" y="512"/>
                      <a:pt x="356" y="510"/>
                    </a:cubicBezTo>
                    <a:cubicBezTo>
                      <a:pt x="357" y="509"/>
                      <a:pt x="357" y="507"/>
                      <a:pt x="357" y="506"/>
                    </a:cubicBezTo>
                    <a:cubicBezTo>
                      <a:pt x="357" y="506"/>
                      <a:pt x="357" y="505"/>
                      <a:pt x="357" y="505"/>
                    </a:cubicBezTo>
                    <a:cubicBezTo>
                      <a:pt x="357" y="504"/>
                      <a:pt x="357" y="503"/>
                      <a:pt x="357" y="502"/>
                    </a:cubicBezTo>
                    <a:cubicBezTo>
                      <a:pt x="357" y="500"/>
                      <a:pt x="357" y="497"/>
                      <a:pt x="358" y="496"/>
                    </a:cubicBezTo>
                    <a:cubicBezTo>
                      <a:pt x="360" y="494"/>
                      <a:pt x="362" y="492"/>
                      <a:pt x="364" y="490"/>
                    </a:cubicBezTo>
                    <a:cubicBezTo>
                      <a:pt x="366" y="487"/>
                      <a:pt x="366" y="487"/>
                      <a:pt x="366" y="487"/>
                    </a:cubicBezTo>
                    <a:cubicBezTo>
                      <a:pt x="368" y="485"/>
                      <a:pt x="370" y="484"/>
                      <a:pt x="370" y="480"/>
                    </a:cubicBezTo>
                    <a:cubicBezTo>
                      <a:pt x="370" y="479"/>
                      <a:pt x="370" y="478"/>
                      <a:pt x="370" y="477"/>
                    </a:cubicBezTo>
                    <a:cubicBezTo>
                      <a:pt x="370" y="477"/>
                      <a:pt x="370" y="477"/>
                      <a:pt x="370" y="476"/>
                    </a:cubicBezTo>
                    <a:cubicBezTo>
                      <a:pt x="370" y="476"/>
                      <a:pt x="370" y="476"/>
                      <a:pt x="371" y="476"/>
                    </a:cubicBezTo>
                    <a:cubicBezTo>
                      <a:pt x="372" y="476"/>
                      <a:pt x="374" y="475"/>
                      <a:pt x="375" y="473"/>
                    </a:cubicBezTo>
                    <a:cubicBezTo>
                      <a:pt x="376" y="472"/>
                      <a:pt x="376" y="471"/>
                      <a:pt x="376" y="469"/>
                    </a:cubicBezTo>
                    <a:cubicBezTo>
                      <a:pt x="376" y="469"/>
                      <a:pt x="377" y="468"/>
                      <a:pt x="377" y="468"/>
                    </a:cubicBezTo>
                    <a:cubicBezTo>
                      <a:pt x="377" y="468"/>
                      <a:pt x="378" y="467"/>
                      <a:pt x="378" y="467"/>
                    </a:cubicBezTo>
                    <a:cubicBezTo>
                      <a:pt x="379" y="466"/>
                      <a:pt x="380" y="465"/>
                      <a:pt x="381" y="463"/>
                    </a:cubicBezTo>
                    <a:cubicBezTo>
                      <a:pt x="382" y="462"/>
                      <a:pt x="382" y="462"/>
                      <a:pt x="382" y="461"/>
                    </a:cubicBezTo>
                    <a:cubicBezTo>
                      <a:pt x="383" y="460"/>
                      <a:pt x="383" y="459"/>
                      <a:pt x="385" y="457"/>
                    </a:cubicBezTo>
                    <a:cubicBezTo>
                      <a:pt x="385" y="457"/>
                      <a:pt x="385" y="457"/>
                      <a:pt x="386" y="456"/>
                    </a:cubicBezTo>
                    <a:cubicBezTo>
                      <a:pt x="387" y="456"/>
                      <a:pt x="388" y="455"/>
                      <a:pt x="388" y="453"/>
                    </a:cubicBezTo>
                    <a:cubicBezTo>
                      <a:pt x="389" y="454"/>
                      <a:pt x="391" y="454"/>
                      <a:pt x="392" y="454"/>
                    </a:cubicBezTo>
                    <a:cubicBezTo>
                      <a:pt x="394" y="454"/>
                      <a:pt x="396" y="453"/>
                      <a:pt x="396" y="449"/>
                    </a:cubicBezTo>
                    <a:cubicBezTo>
                      <a:pt x="396" y="448"/>
                      <a:pt x="396" y="448"/>
                      <a:pt x="396" y="447"/>
                    </a:cubicBezTo>
                    <a:cubicBezTo>
                      <a:pt x="397" y="447"/>
                      <a:pt x="397" y="447"/>
                      <a:pt x="398" y="447"/>
                    </a:cubicBezTo>
                    <a:cubicBezTo>
                      <a:pt x="398" y="447"/>
                      <a:pt x="399" y="447"/>
                      <a:pt x="399" y="447"/>
                    </a:cubicBezTo>
                    <a:cubicBezTo>
                      <a:pt x="401" y="448"/>
                      <a:pt x="402" y="448"/>
                      <a:pt x="403" y="448"/>
                    </a:cubicBezTo>
                    <a:cubicBezTo>
                      <a:pt x="405" y="448"/>
                      <a:pt x="407" y="447"/>
                      <a:pt x="408" y="446"/>
                    </a:cubicBezTo>
                    <a:cubicBezTo>
                      <a:pt x="409" y="445"/>
                      <a:pt x="409" y="444"/>
                      <a:pt x="410" y="443"/>
                    </a:cubicBezTo>
                    <a:cubicBezTo>
                      <a:pt x="410" y="443"/>
                      <a:pt x="410" y="443"/>
                      <a:pt x="410" y="443"/>
                    </a:cubicBezTo>
                    <a:cubicBezTo>
                      <a:pt x="411" y="442"/>
                      <a:pt x="411" y="442"/>
                      <a:pt x="412" y="442"/>
                    </a:cubicBezTo>
                    <a:cubicBezTo>
                      <a:pt x="413" y="441"/>
                      <a:pt x="413" y="441"/>
                      <a:pt x="413" y="441"/>
                    </a:cubicBezTo>
                    <a:cubicBezTo>
                      <a:pt x="415" y="440"/>
                      <a:pt x="418" y="438"/>
                      <a:pt x="418" y="434"/>
                    </a:cubicBezTo>
                    <a:cubicBezTo>
                      <a:pt x="419" y="431"/>
                      <a:pt x="419" y="428"/>
                      <a:pt x="418" y="426"/>
                    </a:cubicBezTo>
                    <a:cubicBezTo>
                      <a:pt x="417" y="423"/>
                      <a:pt x="416" y="420"/>
                      <a:pt x="414" y="418"/>
                    </a:cubicBezTo>
                    <a:cubicBezTo>
                      <a:pt x="414" y="418"/>
                      <a:pt x="414" y="418"/>
                      <a:pt x="415" y="418"/>
                    </a:cubicBezTo>
                    <a:cubicBezTo>
                      <a:pt x="415" y="418"/>
                      <a:pt x="415" y="418"/>
                      <a:pt x="415" y="418"/>
                    </a:cubicBezTo>
                    <a:cubicBezTo>
                      <a:pt x="419" y="418"/>
                      <a:pt x="424" y="416"/>
                      <a:pt x="427" y="413"/>
                    </a:cubicBezTo>
                    <a:cubicBezTo>
                      <a:pt x="428" y="411"/>
                      <a:pt x="429" y="408"/>
                      <a:pt x="430" y="405"/>
                    </a:cubicBezTo>
                    <a:cubicBezTo>
                      <a:pt x="431" y="399"/>
                      <a:pt x="432" y="397"/>
                      <a:pt x="434" y="397"/>
                    </a:cubicBezTo>
                    <a:cubicBezTo>
                      <a:pt x="435" y="397"/>
                      <a:pt x="435" y="397"/>
                      <a:pt x="435" y="397"/>
                    </a:cubicBezTo>
                    <a:cubicBezTo>
                      <a:pt x="437" y="397"/>
                      <a:pt x="438" y="398"/>
                      <a:pt x="441" y="399"/>
                    </a:cubicBezTo>
                    <a:cubicBezTo>
                      <a:pt x="443" y="400"/>
                      <a:pt x="446" y="401"/>
                      <a:pt x="449" y="401"/>
                    </a:cubicBezTo>
                    <a:cubicBezTo>
                      <a:pt x="451" y="401"/>
                      <a:pt x="452" y="401"/>
                      <a:pt x="453" y="400"/>
                    </a:cubicBezTo>
                    <a:cubicBezTo>
                      <a:pt x="461" y="398"/>
                      <a:pt x="464" y="391"/>
                      <a:pt x="466" y="385"/>
                    </a:cubicBezTo>
                    <a:cubicBezTo>
                      <a:pt x="468" y="380"/>
                      <a:pt x="471" y="375"/>
                      <a:pt x="474" y="370"/>
                    </a:cubicBezTo>
                    <a:cubicBezTo>
                      <a:pt x="474" y="369"/>
                      <a:pt x="474" y="369"/>
                      <a:pt x="474" y="369"/>
                    </a:cubicBezTo>
                    <a:cubicBezTo>
                      <a:pt x="476" y="367"/>
                      <a:pt x="478" y="364"/>
                      <a:pt x="479" y="360"/>
                    </a:cubicBezTo>
                    <a:cubicBezTo>
                      <a:pt x="479" y="359"/>
                      <a:pt x="480" y="358"/>
                      <a:pt x="480" y="357"/>
                    </a:cubicBezTo>
                    <a:cubicBezTo>
                      <a:pt x="480" y="356"/>
                      <a:pt x="480" y="356"/>
                      <a:pt x="480" y="355"/>
                    </a:cubicBezTo>
                    <a:cubicBezTo>
                      <a:pt x="480" y="355"/>
                      <a:pt x="480" y="355"/>
                      <a:pt x="480" y="355"/>
                    </a:cubicBezTo>
                    <a:cubicBezTo>
                      <a:pt x="480" y="353"/>
                      <a:pt x="481" y="351"/>
                      <a:pt x="479" y="349"/>
                    </a:cubicBezTo>
                    <a:cubicBezTo>
                      <a:pt x="478" y="348"/>
                      <a:pt x="478" y="347"/>
                      <a:pt x="477" y="347"/>
                    </a:cubicBezTo>
                    <a:cubicBezTo>
                      <a:pt x="478" y="346"/>
                      <a:pt x="478" y="345"/>
                      <a:pt x="479" y="343"/>
                    </a:cubicBezTo>
                    <a:cubicBezTo>
                      <a:pt x="479" y="343"/>
                      <a:pt x="479" y="342"/>
                      <a:pt x="479" y="342"/>
                    </a:cubicBezTo>
                    <a:cubicBezTo>
                      <a:pt x="479" y="341"/>
                      <a:pt x="479" y="341"/>
                      <a:pt x="480" y="340"/>
                    </a:cubicBezTo>
                    <a:cubicBezTo>
                      <a:pt x="482" y="339"/>
                      <a:pt x="484" y="337"/>
                      <a:pt x="486" y="335"/>
                    </a:cubicBezTo>
                    <a:cubicBezTo>
                      <a:pt x="487" y="333"/>
                      <a:pt x="488" y="331"/>
                      <a:pt x="488" y="328"/>
                    </a:cubicBezTo>
                    <a:cubicBezTo>
                      <a:pt x="488" y="327"/>
                      <a:pt x="488" y="326"/>
                      <a:pt x="489" y="325"/>
                    </a:cubicBezTo>
                    <a:cubicBezTo>
                      <a:pt x="489" y="324"/>
                      <a:pt x="490" y="324"/>
                      <a:pt x="491" y="323"/>
                    </a:cubicBezTo>
                    <a:cubicBezTo>
                      <a:pt x="493" y="322"/>
                      <a:pt x="495" y="320"/>
                      <a:pt x="496" y="316"/>
                    </a:cubicBezTo>
                    <a:cubicBezTo>
                      <a:pt x="496" y="313"/>
                      <a:pt x="495" y="310"/>
                      <a:pt x="492" y="309"/>
                    </a:cubicBezTo>
                    <a:cubicBezTo>
                      <a:pt x="491" y="308"/>
                      <a:pt x="490" y="308"/>
                      <a:pt x="489" y="308"/>
                    </a:cubicBezTo>
                    <a:cubicBezTo>
                      <a:pt x="488" y="308"/>
                      <a:pt x="488" y="308"/>
                      <a:pt x="487" y="307"/>
                    </a:cubicBezTo>
                    <a:cubicBezTo>
                      <a:pt x="486" y="307"/>
                      <a:pt x="485" y="306"/>
                      <a:pt x="484" y="305"/>
                    </a:cubicBezTo>
                    <a:cubicBezTo>
                      <a:pt x="482" y="303"/>
                      <a:pt x="482" y="302"/>
                      <a:pt x="482" y="302"/>
                    </a:cubicBezTo>
                    <a:cubicBezTo>
                      <a:pt x="483" y="302"/>
                      <a:pt x="485" y="302"/>
                      <a:pt x="486" y="302"/>
                    </a:cubicBezTo>
                    <a:cubicBezTo>
                      <a:pt x="487" y="302"/>
                      <a:pt x="487" y="302"/>
                      <a:pt x="487" y="302"/>
                    </a:cubicBezTo>
                    <a:cubicBezTo>
                      <a:pt x="488" y="302"/>
                      <a:pt x="489" y="302"/>
                      <a:pt x="490" y="302"/>
                    </a:cubicBezTo>
                    <a:cubicBezTo>
                      <a:pt x="491" y="302"/>
                      <a:pt x="492" y="301"/>
                      <a:pt x="493" y="301"/>
                    </a:cubicBezTo>
                    <a:cubicBezTo>
                      <a:pt x="495" y="301"/>
                      <a:pt x="496" y="300"/>
                      <a:pt x="498" y="300"/>
                    </a:cubicBezTo>
                    <a:cubicBezTo>
                      <a:pt x="499" y="305"/>
                      <a:pt x="502" y="312"/>
                      <a:pt x="509" y="313"/>
                    </a:cubicBezTo>
                    <a:cubicBezTo>
                      <a:pt x="510" y="313"/>
                      <a:pt x="510" y="313"/>
                      <a:pt x="510" y="313"/>
                    </a:cubicBezTo>
                    <a:cubicBezTo>
                      <a:pt x="510" y="313"/>
                      <a:pt x="511" y="313"/>
                      <a:pt x="511" y="313"/>
                    </a:cubicBezTo>
                    <a:cubicBezTo>
                      <a:pt x="513" y="313"/>
                      <a:pt x="514" y="313"/>
                      <a:pt x="516" y="311"/>
                    </a:cubicBezTo>
                    <a:cubicBezTo>
                      <a:pt x="517" y="310"/>
                      <a:pt x="517" y="309"/>
                      <a:pt x="517" y="308"/>
                    </a:cubicBezTo>
                    <a:cubicBezTo>
                      <a:pt x="517" y="308"/>
                      <a:pt x="517" y="308"/>
                      <a:pt x="517" y="308"/>
                    </a:cubicBezTo>
                    <a:cubicBezTo>
                      <a:pt x="518" y="308"/>
                      <a:pt x="519" y="309"/>
                      <a:pt x="520" y="309"/>
                    </a:cubicBezTo>
                    <a:cubicBezTo>
                      <a:pt x="521" y="309"/>
                      <a:pt x="521" y="309"/>
                      <a:pt x="522" y="309"/>
                    </a:cubicBezTo>
                    <a:cubicBezTo>
                      <a:pt x="523" y="308"/>
                      <a:pt x="525" y="307"/>
                      <a:pt x="526" y="305"/>
                    </a:cubicBezTo>
                    <a:cubicBezTo>
                      <a:pt x="526" y="304"/>
                      <a:pt x="526" y="304"/>
                      <a:pt x="526" y="303"/>
                    </a:cubicBezTo>
                    <a:cubicBezTo>
                      <a:pt x="527" y="304"/>
                      <a:pt x="528" y="304"/>
                      <a:pt x="528" y="304"/>
                    </a:cubicBezTo>
                    <a:cubicBezTo>
                      <a:pt x="529" y="305"/>
                      <a:pt x="530" y="305"/>
                      <a:pt x="531" y="305"/>
                    </a:cubicBezTo>
                    <a:cubicBezTo>
                      <a:pt x="535" y="305"/>
                      <a:pt x="537" y="301"/>
                      <a:pt x="538" y="299"/>
                    </a:cubicBezTo>
                    <a:cubicBezTo>
                      <a:pt x="539" y="298"/>
                      <a:pt x="539" y="297"/>
                      <a:pt x="540" y="297"/>
                    </a:cubicBezTo>
                    <a:cubicBezTo>
                      <a:pt x="541" y="296"/>
                      <a:pt x="541" y="295"/>
                      <a:pt x="542" y="294"/>
                    </a:cubicBezTo>
                    <a:cubicBezTo>
                      <a:pt x="542" y="293"/>
                      <a:pt x="543" y="293"/>
                      <a:pt x="543" y="292"/>
                    </a:cubicBezTo>
                    <a:cubicBezTo>
                      <a:pt x="544" y="292"/>
                      <a:pt x="545" y="291"/>
                      <a:pt x="545" y="291"/>
                    </a:cubicBezTo>
                    <a:cubicBezTo>
                      <a:pt x="547" y="290"/>
                      <a:pt x="549" y="289"/>
                      <a:pt x="550" y="286"/>
                    </a:cubicBezTo>
                    <a:cubicBezTo>
                      <a:pt x="551" y="285"/>
                      <a:pt x="551" y="284"/>
                      <a:pt x="552" y="283"/>
                    </a:cubicBezTo>
                    <a:cubicBezTo>
                      <a:pt x="552" y="281"/>
                      <a:pt x="552" y="280"/>
                      <a:pt x="553" y="280"/>
                    </a:cubicBezTo>
                    <a:cubicBezTo>
                      <a:pt x="553" y="279"/>
                      <a:pt x="554" y="279"/>
                      <a:pt x="555" y="278"/>
                    </a:cubicBezTo>
                    <a:cubicBezTo>
                      <a:pt x="556" y="278"/>
                      <a:pt x="558" y="277"/>
                      <a:pt x="559" y="276"/>
                    </a:cubicBezTo>
                    <a:cubicBezTo>
                      <a:pt x="562" y="272"/>
                      <a:pt x="562" y="268"/>
                      <a:pt x="561" y="264"/>
                    </a:cubicBezTo>
                    <a:cubicBezTo>
                      <a:pt x="561" y="263"/>
                      <a:pt x="561" y="262"/>
                      <a:pt x="561" y="261"/>
                    </a:cubicBezTo>
                    <a:cubicBezTo>
                      <a:pt x="561" y="261"/>
                      <a:pt x="561" y="260"/>
                      <a:pt x="561" y="260"/>
                    </a:cubicBezTo>
                    <a:cubicBezTo>
                      <a:pt x="562" y="259"/>
                      <a:pt x="562" y="257"/>
                      <a:pt x="561" y="255"/>
                    </a:cubicBezTo>
                    <a:cubicBezTo>
                      <a:pt x="560" y="253"/>
                      <a:pt x="558" y="251"/>
                      <a:pt x="556" y="248"/>
                    </a:cubicBezTo>
                    <a:cubicBezTo>
                      <a:pt x="555" y="247"/>
                      <a:pt x="554" y="246"/>
                      <a:pt x="552" y="244"/>
                    </a:cubicBezTo>
                    <a:cubicBezTo>
                      <a:pt x="551" y="242"/>
                      <a:pt x="550" y="241"/>
                      <a:pt x="549" y="239"/>
                    </a:cubicBezTo>
                    <a:cubicBezTo>
                      <a:pt x="548" y="238"/>
                      <a:pt x="547" y="237"/>
                      <a:pt x="547" y="235"/>
                    </a:cubicBezTo>
                    <a:cubicBezTo>
                      <a:pt x="547" y="234"/>
                      <a:pt x="546" y="232"/>
                      <a:pt x="545" y="231"/>
                    </a:cubicBezTo>
                    <a:cubicBezTo>
                      <a:pt x="545" y="230"/>
                      <a:pt x="544" y="229"/>
                      <a:pt x="543" y="228"/>
                    </a:cubicBezTo>
                    <a:cubicBezTo>
                      <a:pt x="542" y="227"/>
                      <a:pt x="540" y="224"/>
                      <a:pt x="540" y="223"/>
                    </a:cubicBezTo>
                    <a:cubicBezTo>
                      <a:pt x="540" y="223"/>
                      <a:pt x="540" y="223"/>
                      <a:pt x="540" y="223"/>
                    </a:cubicBezTo>
                    <a:cubicBezTo>
                      <a:pt x="540" y="223"/>
                      <a:pt x="541" y="223"/>
                      <a:pt x="541" y="223"/>
                    </a:cubicBezTo>
                    <a:cubicBezTo>
                      <a:pt x="542" y="223"/>
                      <a:pt x="543" y="223"/>
                      <a:pt x="544" y="223"/>
                    </a:cubicBezTo>
                    <a:cubicBezTo>
                      <a:pt x="546" y="223"/>
                      <a:pt x="547" y="222"/>
                      <a:pt x="549" y="221"/>
                    </a:cubicBezTo>
                    <a:cubicBezTo>
                      <a:pt x="550" y="220"/>
                      <a:pt x="551" y="218"/>
                      <a:pt x="553" y="217"/>
                    </a:cubicBezTo>
                    <a:cubicBezTo>
                      <a:pt x="555" y="214"/>
                      <a:pt x="556" y="212"/>
                      <a:pt x="556" y="209"/>
                    </a:cubicBezTo>
                    <a:cubicBezTo>
                      <a:pt x="556" y="203"/>
                      <a:pt x="552" y="203"/>
                      <a:pt x="550" y="203"/>
                    </a:cubicBezTo>
                    <a:cubicBezTo>
                      <a:pt x="549" y="203"/>
                      <a:pt x="549" y="203"/>
                      <a:pt x="548" y="202"/>
                    </a:cubicBezTo>
                    <a:cubicBezTo>
                      <a:pt x="548" y="202"/>
                      <a:pt x="548" y="202"/>
                      <a:pt x="548" y="202"/>
                    </a:cubicBezTo>
                    <a:cubicBezTo>
                      <a:pt x="549" y="200"/>
                      <a:pt x="552" y="197"/>
                      <a:pt x="551" y="193"/>
                    </a:cubicBezTo>
                    <a:cubicBezTo>
                      <a:pt x="551" y="192"/>
                      <a:pt x="550" y="190"/>
                      <a:pt x="548" y="189"/>
                    </a:cubicBezTo>
                    <a:cubicBezTo>
                      <a:pt x="546" y="188"/>
                      <a:pt x="544" y="187"/>
                      <a:pt x="542" y="187"/>
                    </a:cubicBezTo>
                    <a:cubicBezTo>
                      <a:pt x="540" y="187"/>
                      <a:pt x="539" y="186"/>
                      <a:pt x="538" y="185"/>
                    </a:cubicBezTo>
                    <a:cubicBezTo>
                      <a:pt x="537" y="185"/>
                      <a:pt x="536" y="184"/>
                      <a:pt x="536" y="184"/>
                    </a:cubicBezTo>
                    <a:cubicBezTo>
                      <a:pt x="535" y="183"/>
                      <a:pt x="534" y="181"/>
                      <a:pt x="533" y="180"/>
                    </a:cubicBezTo>
                    <a:cubicBezTo>
                      <a:pt x="532" y="180"/>
                      <a:pt x="532" y="180"/>
                      <a:pt x="532" y="180"/>
                    </a:cubicBezTo>
                    <a:cubicBezTo>
                      <a:pt x="532" y="180"/>
                      <a:pt x="532" y="179"/>
                      <a:pt x="532" y="179"/>
                    </a:cubicBezTo>
                    <a:cubicBezTo>
                      <a:pt x="533" y="176"/>
                      <a:pt x="533" y="174"/>
                      <a:pt x="532" y="173"/>
                    </a:cubicBezTo>
                    <a:cubicBezTo>
                      <a:pt x="531" y="172"/>
                      <a:pt x="530" y="170"/>
                      <a:pt x="526" y="170"/>
                    </a:cubicBezTo>
                    <a:cubicBezTo>
                      <a:pt x="523" y="170"/>
                      <a:pt x="520" y="171"/>
                      <a:pt x="519" y="172"/>
                    </a:cubicBezTo>
                    <a:cubicBezTo>
                      <a:pt x="518" y="173"/>
                      <a:pt x="517" y="173"/>
                      <a:pt x="516" y="173"/>
                    </a:cubicBezTo>
                    <a:cubicBezTo>
                      <a:pt x="515" y="173"/>
                      <a:pt x="515" y="173"/>
                      <a:pt x="514" y="173"/>
                    </a:cubicBezTo>
                    <a:cubicBezTo>
                      <a:pt x="513" y="172"/>
                      <a:pt x="513" y="172"/>
                      <a:pt x="512" y="171"/>
                    </a:cubicBezTo>
                    <a:cubicBezTo>
                      <a:pt x="511" y="170"/>
                      <a:pt x="510" y="169"/>
                      <a:pt x="508" y="168"/>
                    </a:cubicBezTo>
                    <a:cubicBezTo>
                      <a:pt x="508" y="168"/>
                      <a:pt x="508" y="168"/>
                      <a:pt x="507" y="168"/>
                    </a:cubicBezTo>
                    <a:cubicBezTo>
                      <a:pt x="509" y="168"/>
                      <a:pt x="510" y="168"/>
                      <a:pt x="511" y="168"/>
                    </a:cubicBezTo>
                    <a:cubicBezTo>
                      <a:pt x="513" y="168"/>
                      <a:pt x="516" y="168"/>
                      <a:pt x="518" y="167"/>
                    </a:cubicBezTo>
                    <a:cubicBezTo>
                      <a:pt x="519" y="167"/>
                      <a:pt x="520" y="167"/>
                      <a:pt x="520" y="167"/>
                    </a:cubicBezTo>
                    <a:cubicBezTo>
                      <a:pt x="521" y="167"/>
                      <a:pt x="522" y="167"/>
                      <a:pt x="524" y="168"/>
                    </a:cubicBezTo>
                    <a:cubicBezTo>
                      <a:pt x="525" y="168"/>
                      <a:pt x="526" y="169"/>
                      <a:pt x="526" y="169"/>
                    </a:cubicBezTo>
                    <a:cubicBezTo>
                      <a:pt x="528" y="170"/>
                      <a:pt x="530" y="170"/>
                      <a:pt x="531" y="170"/>
                    </a:cubicBezTo>
                    <a:cubicBezTo>
                      <a:pt x="535" y="170"/>
                      <a:pt x="538" y="168"/>
                      <a:pt x="540" y="165"/>
                    </a:cubicBezTo>
                    <a:cubicBezTo>
                      <a:pt x="543" y="162"/>
                      <a:pt x="547" y="160"/>
                      <a:pt x="551" y="160"/>
                    </a:cubicBezTo>
                    <a:cubicBezTo>
                      <a:pt x="552" y="160"/>
                      <a:pt x="554" y="161"/>
                      <a:pt x="555" y="161"/>
                    </a:cubicBezTo>
                    <a:cubicBezTo>
                      <a:pt x="557" y="161"/>
                      <a:pt x="558" y="162"/>
                      <a:pt x="560" y="162"/>
                    </a:cubicBezTo>
                    <a:cubicBezTo>
                      <a:pt x="563" y="163"/>
                      <a:pt x="567" y="165"/>
                      <a:pt x="571" y="165"/>
                    </a:cubicBezTo>
                    <a:cubicBezTo>
                      <a:pt x="573" y="165"/>
                      <a:pt x="575" y="164"/>
                      <a:pt x="577" y="164"/>
                    </a:cubicBezTo>
                    <a:cubicBezTo>
                      <a:pt x="581" y="162"/>
                      <a:pt x="582" y="159"/>
                      <a:pt x="582" y="157"/>
                    </a:cubicBezTo>
                    <a:cubicBezTo>
                      <a:pt x="583" y="152"/>
                      <a:pt x="579" y="147"/>
                      <a:pt x="578" y="146"/>
                    </a:cubicBezTo>
                    <a:cubicBezTo>
                      <a:pt x="579" y="146"/>
                      <a:pt x="579" y="147"/>
                      <a:pt x="580" y="147"/>
                    </a:cubicBezTo>
                    <a:cubicBezTo>
                      <a:pt x="582" y="147"/>
                      <a:pt x="583" y="148"/>
                      <a:pt x="585" y="148"/>
                    </a:cubicBezTo>
                    <a:cubicBezTo>
                      <a:pt x="585" y="148"/>
                      <a:pt x="586" y="148"/>
                      <a:pt x="586" y="148"/>
                    </a:cubicBezTo>
                    <a:cubicBezTo>
                      <a:pt x="587" y="147"/>
                      <a:pt x="587" y="147"/>
                      <a:pt x="588" y="147"/>
                    </a:cubicBezTo>
                    <a:cubicBezTo>
                      <a:pt x="588" y="147"/>
                      <a:pt x="589" y="148"/>
                      <a:pt x="589" y="148"/>
                    </a:cubicBezTo>
                    <a:cubicBezTo>
                      <a:pt x="589" y="148"/>
                      <a:pt x="589" y="148"/>
                      <a:pt x="589" y="148"/>
                    </a:cubicBezTo>
                    <a:cubicBezTo>
                      <a:pt x="589" y="148"/>
                      <a:pt x="589" y="148"/>
                      <a:pt x="589" y="150"/>
                    </a:cubicBezTo>
                    <a:cubicBezTo>
                      <a:pt x="589" y="150"/>
                      <a:pt x="589" y="151"/>
                      <a:pt x="589" y="151"/>
                    </a:cubicBezTo>
                    <a:cubicBezTo>
                      <a:pt x="589" y="153"/>
                      <a:pt x="588" y="157"/>
                      <a:pt x="591" y="160"/>
                    </a:cubicBezTo>
                    <a:cubicBezTo>
                      <a:pt x="592" y="160"/>
                      <a:pt x="594" y="161"/>
                      <a:pt x="595" y="161"/>
                    </a:cubicBezTo>
                    <a:cubicBezTo>
                      <a:pt x="596" y="161"/>
                      <a:pt x="597" y="161"/>
                      <a:pt x="598" y="160"/>
                    </a:cubicBezTo>
                    <a:cubicBezTo>
                      <a:pt x="599" y="160"/>
                      <a:pt x="599" y="160"/>
                      <a:pt x="600" y="160"/>
                    </a:cubicBezTo>
                    <a:cubicBezTo>
                      <a:pt x="600" y="160"/>
                      <a:pt x="600" y="160"/>
                      <a:pt x="600" y="160"/>
                    </a:cubicBezTo>
                    <a:cubicBezTo>
                      <a:pt x="600" y="160"/>
                      <a:pt x="600" y="160"/>
                      <a:pt x="600" y="160"/>
                    </a:cubicBezTo>
                    <a:cubicBezTo>
                      <a:pt x="600" y="160"/>
                      <a:pt x="600" y="160"/>
                      <a:pt x="600" y="160"/>
                    </a:cubicBezTo>
                    <a:cubicBezTo>
                      <a:pt x="600" y="160"/>
                      <a:pt x="601" y="161"/>
                      <a:pt x="601" y="162"/>
                    </a:cubicBezTo>
                    <a:cubicBezTo>
                      <a:pt x="601" y="163"/>
                      <a:pt x="601" y="163"/>
                      <a:pt x="601" y="163"/>
                    </a:cubicBezTo>
                    <a:cubicBezTo>
                      <a:pt x="601" y="167"/>
                      <a:pt x="603" y="168"/>
                      <a:pt x="606" y="168"/>
                    </a:cubicBezTo>
                    <a:cubicBezTo>
                      <a:pt x="606" y="168"/>
                      <a:pt x="607" y="169"/>
                      <a:pt x="607" y="169"/>
                    </a:cubicBezTo>
                    <a:cubicBezTo>
                      <a:pt x="608" y="169"/>
                      <a:pt x="608" y="170"/>
                      <a:pt x="609" y="170"/>
                    </a:cubicBezTo>
                    <a:cubicBezTo>
                      <a:pt x="610" y="171"/>
                      <a:pt x="611" y="173"/>
                      <a:pt x="613" y="174"/>
                    </a:cubicBezTo>
                    <a:cubicBezTo>
                      <a:pt x="615" y="174"/>
                      <a:pt x="617" y="174"/>
                      <a:pt x="618" y="174"/>
                    </a:cubicBezTo>
                    <a:cubicBezTo>
                      <a:pt x="620" y="174"/>
                      <a:pt x="621" y="174"/>
                      <a:pt x="622" y="175"/>
                    </a:cubicBezTo>
                    <a:cubicBezTo>
                      <a:pt x="623" y="177"/>
                      <a:pt x="623" y="178"/>
                      <a:pt x="623" y="179"/>
                    </a:cubicBezTo>
                    <a:cubicBezTo>
                      <a:pt x="623" y="179"/>
                      <a:pt x="622" y="180"/>
                      <a:pt x="622" y="181"/>
                    </a:cubicBezTo>
                    <a:cubicBezTo>
                      <a:pt x="621" y="181"/>
                      <a:pt x="620" y="181"/>
                      <a:pt x="619" y="182"/>
                    </a:cubicBezTo>
                    <a:cubicBezTo>
                      <a:pt x="617" y="182"/>
                      <a:pt x="614" y="183"/>
                      <a:pt x="612" y="187"/>
                    </a:cubicBezTo>
                    <a:cubicBezTo>
                      <a:pt x="611" y="190"/>
                      <a:pt x="611" y="197"/>
                      <a:pt x="613" y="200"/>
                    </a:cubicBezTo>
                    <a:cubicBezTo>
                      <a:pt x="614" y="202"/>
                      <a:pt x="616" y="203"/>
                      <a:pt x="618" y="203"/>
                    </a:cubicBezTo>
                    <a:cubicBezTo>
                      <a:pt x="619" y="203"/>
                      <a:pt x="621" y="203"/>
                      <a:pt x="622" y="202"/>
                    </a:cubicBezTo>
                    <a:cubicBezTo>
                      <a:pt x="626" y="199"/>
                      <a:pt x="628" y="195"/>
                      <a:pt x="630" y="192"/>
                    </a:cubicBezTo>
                    <a:cubicBezTo>
                      <a:pt x="631" y="189"/>
                      <a:pt x="633" y="187"/>
                      <a:pt x="635" y="185"/>
                    </a:cubicBezTo>
                    <a:cubicBezTo>
                      <a:pt x="636" y="185"/>
                      <a:pt x="638" y="184"/>
                      <a:pt x="638" y="184"/>
                    </a:cubicBezTo>
                    <a:cubicBezTo>
                      <a:pt x="638" y="184"/>
                      <a:pt x="638" y="185"/>
                      <a:pt x="638" y="185"/>
                    </a:cubicBezTo>
                    <a:cubicBezTo>
                      <a:pt x="638" y="187"/>
                      <a:pt x="638" y="188"/>
                      <a:pt x="638" y="189"/>
                    </a:cubicBezTo>
                    <a:cubicBezTo>
                      <a:pt x="638" y="192"/>
                      <a:pt x="639" y="194"/>
                      <a:pt x="641" y="197"/>
                    </a:cubicBezTo>
                    <a:cubicBezTo>
                      <a:pt x="643" y="198"/>
                      <a:pt x="646" y="201"/>
                      <a:pt x="649" y="201"/>
                    </a:cubicBezTo>
                    <a:cubicBezTo>
                      <a:pt x="650" y="201"/>
                      <a:pt x="650" y="201"/>
                      <a:pt x="650" y="201"/>
                    </a:cubicBezTo>
                    <a:cubicBezTo>
                      <a:pt x="650" y="201"/>
                      <a:pt x="650" y="201"/>
                      <a:pt x="650" y="201"/>
                    </a:cubicBezTo>
                    <a:cubicBezTo>
                      <a:pt x="652" y="201"/>
                      <a:pt x="652" y="200"/>
                      <a:pt x="653" y="200"/>
                    </a:cubicBezTo>
                    <a:cubicBezTo>
                      <a:pt x="653" y="205"/>
                      <a:pt x="656" y="207"/>
                      <a:pt x="657" y="207"/>
                    </a:cubicBezTo>
                    <a:cubicBezTo>
                      <a:pt x="658" y="208"/>
                      <a:pt x="659" y="208"/>
                      <a:pt x="660" y="208"/>
                    </a:cubicBezTo>
                    <a:cubicBezTo>
                      <a:pt x="661" y="208"/>
                      <a:pt x="662" y="208"/>
                      <a:pt x="663" y="207"/>
                    </a:cubicBezTo>
                    <a:cubicBezTo>
                      <a:pt x="664" y="207"/>
                      <a:pt x="664" y="207"/>
                      <a:pt x="665" y="207"/>
                    </a:cubicBezTo>
                    <a:cubicBezTo>
                      <a:pt x="665" y="207"/>
                      <a:pt x="665" y="207"/>
                      <a:pt x="665" y="207"/>
                    </a:cubicBezTo>
                    <a:cubicBezTo>
                      <a:pt x="667" y="208"/>
                      <a:pt x="669" y="212"/>
                      <a:pt x="671" y="215"/>
                    </a:cubicBezTo>
                    <a:cubicBezTo>
                      <a:pt x="672" y="217"/>
                      <a:pt x="673" y="219"/>
                      <a:pt x="675" y="221"/>
                    </a:cubicBezTo>
                    <a:cubicBezTo>
                      <a:pt x="677" y="223"/>
                      <a:pt x="677" y="223"/>
                      <a:pt x="677" y="223"/>
                    </a:cubicBezTo>
                    <a:cubicBezTo>
                      <a:pt x="679" y="226"/>
                      <a:pt x="682" y="229"/>
                      <a:pt x="684" y="233"/>
                    </a:cubicBezTo>
                    <a:cubicBezTo>
                      <a:pt x="685" y="236"/>
                      <a:pt x="687" y="241"/>
                      <a:pt x="686" y="244"/>
                    </a:cubicBezTo>
                    <a:cubicBezTo>
                      <a:pt x="686" y="245"/>
                      <a:pt x="685" y="246"/>
                      <a:pt x="684" y="248"/>
                    </a:cubicBezTo>
                    <a:cubicBezTo>
                      <a:pt x="682" y="250"/>
                      <a:pt x="680" y="252"/>
                      <a:pt x="680" y="256"/>
                    </a:cubicBezTo>
                    <a:cubicBezTo>
                      <a:pt x="680" y="258"/>
                      <a:pt x="680" y="260"/>
                      <a:pt x="682" y="262"/>
                    </a:cubicBezTo>
                    <a:cubicBezTo>
                      <a:pt x="680" y="262"/>
                      <a:pt x="678" y="263"/>
                      <a:pt x="677" y="265"/>
                    </a:cubicBezTo>
                    <a:cubicBezTo>
                      <a:pt x="676" y="266"/>
                      <a:pt x="675" y="268"/>
                      <a:pt x="675" y="269"/>
                    </a:cubicBezTo>
                    <a:cubicBezTo>
                      <a:pt x="675" y="270"/>
                      <a:pt x="674" y="271"/>
                      <a:pt x="674" y="271"/>
                    </a:cubicBezTo>
                    <a:cubicBezTo>
                      <a:pt x="673" y="273"/>
                      <a:pt x="672" y="275"/>
                      <a:pt x="671" y="277"/>
                    </a:cubicBezTo>
                    <a:cubicBezTo>
                      <a:pt x="669" y="281"/>
                      <a:pt x="666" y="285"/>
                      <a:pt x="667" y="290"/>
                    </a:cubicBezTo>
                    <a:cubicBezTo>
                      <a:pt x="669" y="296"/>
                      <a:pt x="674" y="298"/>
                      <a:pt x="678" y="300"/>
                    </a:cubicBezTo>
                    <a:cubicBezTo>
                      <a:pt x="681" y="302"/>
                      <a:pt x="684" y="303"/>
                      <a:pt x="686" y="305"/>
                    </a:cubicBezTo>
                    <a:cubicBezTo>
                      <a:pt x="686" y="306"/>
                      <a:pt x="686" y="306"/>
                      <a:pt x="686" y="307"/>
                    </a:cubicBezTo>
                    <a:cubicBezTo>
                      <a:pt x="686" y="307"/>
                      <a:pt x="684" y="308"/>
                      <a:pt x="681" y="309"/>
                    </a:cubicBezTo>
                    <a:cubicBezTo>
                      <a:pt x="680" y="309"/>
                      <a:pt x="680" y="309"/>
                      <a:pt x="679" y="309"/>
                    </a:cubicBezTo>
                    <a:cubicBezTo>
                      <a:pt x="678" y="310"/>
                      <a:pt x="676" y="310"/>
                      <a:pt x="675" y="310"/>
                    </a:cubicBezTo>
                    <a:cubicBezTo>
                      <a:pt x="672" y="312"/>
                      <a:pt x="671" y="314"/>
                      <a:pt x="669" y="315"/>
                    </a:cubicBezTo>
                    <a:cubicBezTo>
                      <a:pt x="669" y="316"/>
                      <a:pt x="668" y="317"/>
                      <a:pt x="668" y="317"/>
                    </a:cubicBezTo>
                    <a:cubicBezTo>
                      <a:pt x="667" y="318"/>
                      <a:pt x="666" y="319"/>
                      <a:pt x="665" y="320"/>
                    </a:cubicBezTo>
                    <a:cubicBezTo>
                      <a:pt x="664" y="321"/>
                      <a:pt x="664" y="321"/>
                      <a:pt x="664" y="321"/>
                    </a:cubicBezTo>
                    <a:cubicBezTo>
                      <a:pt x="662" y="322"/>
                      <a:pt x="659" y="323"/>
                      <a:pt x="655" y="323"/>
                    </a:cubicBezTo>
                    <a:cubicBezTo>
                      <a:pt x="655" y="323"/>
                      <a:pt x="655" y="323"/>
                      <a:pt x="655" y="323"/>
                    </a:cubicBezTo>
                    <a:cubicBezTo>
                      <a:pt x="652" y="323"/>
                      <a:pt x="649" y="322"/>
                      <a:pt x="645" y="322"/>
                    </a:cubicBezTo>
                    <a:cubicBezTo>
                      <a:pt x="642" y="321"/>
                      <a:pt x="638" y="321"/>
                      <a:pt x="634" y="321"/>
                    </a:cubicBezTo>
                    <a:cubicBezTo>
                      <a:pt x="632" y="321"/>
                      <a:pt x="630" y="321"/>
                      <a:pt x="628" y="321"/>
                    </a:cubicBezTo>
                    <a:cubicBezTo>
                      <a:pt x="626" y="322"/>
                      <a:pt x="626" y="322"/>
                      <a:pt x="626" y="322"/>
                    </a:cubicBezTo>
                    <a:cubicBezTo>
                      <a:pt x="626" y="324"/>
                      <a:pt x="626" y="324"/>
                      <a:pt x="626" y="324"/>
                    </a:cubicBezTo>
                    <a:cubicBezTo>
                      <a:pt x="625" y="325"/>
                      <a:pt x="625" y="325"/>
                      <a:pt x="625" y="325"/>
                    </a:cubicBezTo>
                    <a:cubicBezTo>
                      <a:pt x="625" y="326"/>
                      <a:pt x="625" y="328"/>
                      <a:pt x="626" y="329"/>
                    </a:cubicBezTo>
                    <a:cubicBezTo>
                      <a:pt x="626" y="331"/>
                      <a:pt x="627" y="332"/>
                      <a:pt x="628" y="332"/>
                    </a:cubicBezTo>
                    <a:cubicBezTo>
                      <a:pt x="628" y="332"/>
                      <a:pt x="628" y="332"/>
                      <a:pt x="628" y="332"/>
                    </a:cubicBezTo>
                    <a:cubicBezTo>
                      <a:pt x="629" y="334"/>
                      <a:pt x="629" y="334"/>
                      <a:pt x="628" y="335"/>
                    </a:cubicBezTo>
                    <a:cubicBezTo>
                      <a:pt x="627" y="335"/>
                      <a:pt x="627" y="336"/>
                      <a:pt x="626" y="336"/>
                    </a:cubicBezTo>
                    <a:cubicBezTo>
                      <a:pt x="625" y="337"/>
                      <a:pt x="623" y="338"/>
                      <a:pt x="621" y="342"/>
                    </a:cubicBezTo>
                    <a:cubicBezTo>
                      <a:pt x="621" y="343"/>
                      <a:pt x="621" y="343"/>
                      <a:pt x="621" y="344"/>
                    </a:cubicBezTo>
                    <a:cubicBezTo>
                      <a:pt x="621" y="345"/>
                      <a:pt x="621" y="345"/>
                      <a:pt x="620" y="346"/>
                    </a:cubicBezTo>
                    <a:cubicBezTo>
                      <a:pt x="620" y="347"/>
                      <a:pt x="620" y="347"/>
                      <a:pt x="620" y="347"/>
                    </a:cubicBezTo>
                    <a:cubicBezTo>
                      <a:pt x="619" y="349"/>
                      <a:pt x="619" y="350"/>
                      <a:pt x="619" y="352"/>
                    </a:cubicBezTo>
                    <a:cubicBezTo>
                      <a:pt x="619" y="353"/>
                      <a:pt x="620" y="354"/>
                      <a:pt x="620" y="355"/>
                    </a:cubicBezTo>
                    <a:cubicBezTo>
                      <a:pt x="620" y="358"/>
                      <a:pt x="620" y="361"/>
                      <a:pt x="624" y="365"/>
                    </a:cubicBezTo>
                    <a:cubicBezTo>
                      <a:pt x="627" y="369"/>
                      <a:pt x="632" y="371"/>
                      <a:pt x="637" y="372"/>
                    </a:cubicBezTo>
                    <a:cubicBezTo>
                      <a:pt x="638" y="373"/>
                      <a:pt x="639" y="373"/>
                      <a:pt x="640" y="373"/>
                    </a:cubicBezTo>
                    <a:cubicBezTo>
                      <a:pt x="644" y="373"/>
                      <a:pt x="647" y="371"/>
                      <a:pt x="649" y="370"/>
                    </a:cubicBezTo>
                    <a:cubicBezTo>
                      <a:pt x="650" y="369"/>
                      <a:pt x="651" y="369"/>
                      <a:pt x="652" y="368"/>
                    </a:cubicBezTo>
                    <a:cubicBezTo>
                      <a:pt x="655" y="367"/>
                      <a:pt x="658" y="365"/>
                      <a:pt x="662" y="362"/>
                    </a:cubicBezTo>
                    <a:cubicBezTo>
                      <a:pt x="664" y="360"/>
                      <a:pt x="665" y="358"/>
                      <a:pt x="665" y="357"/>
                    </a:cubicBezTo>
                    <a:cubicBezTo>
                      <a:pt x="666" y="356"/>
                      <a:pt x="666" y="355"/>
                      <a:pt x="666" y="355"/>
                    </a:cubicBezTo>
                    <a:cubicBezTo>
                      <a:pt x="667" y="355"/>
                      <a:pt x="667" y="355"/>
                      <a:pt x="667" y="355"/>
                    </a:cubicBezTo>
                    <a:cubicBezTo>
                      <a:pt x="668" y="355"/>
                      <a:pt x="669" y="355"/>
                      <a:pt x="670" y="356"/>
                    </a:cubicBezTo>
                    <a:cubicBezTo>
                      <a:pt x="671" y="356"/>
                      <a:pt x="671" y="356"/>
                      <a:pt x="671" y="356"/>
                    </a:cubicBezTo>
                    <a:cubicBezTo>
                      <a:pt x="673" y="356"/>
                      <a:pt x="675" y="357"/>
                      <a:pt x="676" y="357"/>
                    </a:cubicBezTo>
                    <a:cubicBezTo>
                      <a:pt x="680" y="357"/>
                      <a:pt x="684" y="355"/>
                      <a:pt x="685" y="353"/>
                    </a:cubicBezTo>
                    <a:cubicBezTo>
                      <a:pt x="686" y="351"/>
                      <a:pt x="686" y="350"/>
                      <a:pt x="685" y="348"/>
                    </a:cubicBezTo>
                    <a:cubicBezTo>
                      <a:pt x="686" y="347"/>
                      <a:pt x="686" y="347"/>
                      <a:pt x="686" y="347"/>
                    </a:cubicBezTo>
                    <a:cubicBezTo>
                      <a:pt x="687" y="348"/>
                      <a:pt x="688" y="350"/>
                      <a:pt x="691" y="351"/>
                    </a:cubicBezTo>
                    <a:cubicBezTo>
                      <a:pt x="691" y="351"/>
                      <a:pt x="691" y="351"/>
                      <a:pt x="691" y="351"/>
                    </a:cubicBezTo>
                    <a:cubicBezTo>
                      <a:pt x="692" y="351"/>
                      <a:pt x="692" y="351"/>
                      <a:pt x="692" y="351"/>
                    </a:cubicBezTo>
                    <a:cubicBezTo>
                      <a:pt x="695" y="351"/>
                      <a:pt x="696" y="348"/>
                      <a:pt x="697" y="347"/>
                    </a:cubicBezTo>
                    <a:cubicBezTo>
                      <a:pt x="697" y="346"/>
                      <a:pt x="697" y="346"/>
                      <a:pt x="697" y="346"/>
                    </a:cubicBezTo>
                    <a:cubicBezTo>
                      <a:pt x="698" y="346"/>
                      <a:pt x="698" y="347"/>
                      <a:pt x="698" y="348"/>
                    </a:cubicBezTo>
                    <a:cubicBezTo>
                      <a:pt x="699" y="348"/>
                      <a:pt x="699" y="348"/>
                      <a:pt x="699" y="348"/>
                    </a:cubicBezTo>
                    <a:cubicBezTo>
                      <a:pt x="700" y="350"/>
                      <a:pt x="702" y="352"/>
                      <a:pt x="703" y="353"/>
                    </a:cubicBezTo>
                    <a:cubicBezTo>
                      <a:pt x="704" y="354"/>
                      <a:pt x="704" y="354"/>
                      <a:pt x="705" y="355"/>
                    </a:cubicBezTo>
                    <a:cubicBezTo>
                      <a:pt x="707" y="357"/>
                      <a:pt x="709" y="358"/>
                      <a:pt x="711" y="359"/>
                    </a:cubicBezTo>
                    <a:cubicBezTo>
                      <a:pt x="713" y="360"/>
                      <a:pt x="713" y="360"/>
                      <a:pt x="713" y="360"/>
                    </a:cubicBezTo>
                    <a:cubicBezTo>
                      <a:pt x="715" y="361"/>
                      <a:pt x="716" y="362"/>
                      <a:pt x="717" y="364"/>
                    </a:cubicBezTo>
                    <a:cubicBezTo>
                      <a:pt x="717" y="364"/>
                      <a:pt x="717" y="364"/>
                      <a:pt x="717" y="364"/>
                    </a:cubicBezTo>
                    <a:cubicBezTo>
                      <a:pt x="719" y="367"/>
                      <a:pt x="721" y="368"/>
                      <a:pt x="724" y="368"/>
                    </a:cubicBezTo>
                    <a:cubicBezTo>
                      <a:pt x="724" y="368"/>
                      <a:pt x="725" y="368"/>
                      <a:pt x="726" y="368"/>
                    </a:cubicBezTo>
                    <a:cubicBezTo>
                      <a:pt x="727" y="368"/>
                      <a:pt x="727" y="368"/>
                      <a:pt x="728" y="369"/>
                    </a:cubicBezTo>
                    <a:cubicBezTo>
                      <a:pt x="729" y="369"/>
                      <a:pt x="731" y="370"/>
                      <a:pt x="733" y="370"/>
                    </a:cubicBezTo>
                    <a:cubicBezTo>
                      <a:pt x="733" y="370"/>
                      <a:pt x="733" y="370"/>
                      <a:pt x="733" y="370"/>
                    </a:cubicBezTo>
                    <a:cubicBezTo>
                      <a:pt x="734" y="370"/>
                      <a:pt x="735" y="370"/>
                      <a:pt x="737" y="370"/>
                    </a:cubicBezTo>
                    <a:cubicBezTo>
                      <a:pt x="739" y="370"/>
                      <a:pt x="740" y="370"/>
                      <a:pt x="742" y="370"/>
                    </a:cubicBezTo>
                    <a:cubicBezTo>
                      <a:pt x="741" y="371"/>
                      <a:pt x="741" y="371"/>
                      <a:pt x="740" y="372"/>
                    </a:cubicBezTo>
                    <a:cubicBezTo>
                      <a:pt x="738" y="374"/>
                      <a:pt x="736" y="377"/>
                      <a:pt x="736" y="380"/>
                    </a:cubicBezTo>
                    <a:cubicBezTo>
                      <a:pt x="736" y="381"/>
                      <a:pt x="737" y="383"/>
                      <a:pt x="739" y="384"/>
                    </a:cubicBezTo>
                    <a:cubicBezTo>
                      <a:pt x="741" y="386"/>
                      <a:pt x="742" y="388"/>
                      <a:pt x="744" y="390"/>
                    </a:cubicBezTo>
                    <a:cubicBezTo>
                      <a:pt x="746" y="392"/>
                      <a:pt x="748" y="392"/>
                      <a:pt x="751" y="392"/>
                    </a:cubicBezTo>
                    <a:cubicBezTo>
                      <a:pt x="752" y="392"/>
                      <a:pt x="753" y="392"/>
                      <a:pt x="754" y="392"/>
                    </a:cubicBezTo>
                    <a:cubicBezTo>
                      <a:pt x="755" y="392"/>
                      <a:pt x="756" y="392"/>
                      <a:pt x="757" y="392"/>
                    </a:cubicBezTo>
                    <a:cubicBezTo>
                      <a:pt x="757" y="392"/>
                      <a:pt x="758" y="392"/>
                      <a:pt x="758" y="392"/>
                    </a:cubicBezTo>
                    <a:cubicBezTo>
                      <a:pt x="759" y="393"/>
                      <a:pt x="759" y="394"/>
                      <a:pt x="758" y="395"/>
                    </a:cubicBezTo>
                    <a:cubicBezTo>
                      <a:pt x="758" y="396"/>
                      <a:pt x="758" y="397"/>
                      <a:pt x="759" y="398"/>
                    </a:cubicBezTo>
                    <a:cubicBezTo>
                      <a:pt x="759" y="402"/>
                      <a:pt x="763" y="407"/>
                      <a:pt x="769" y="407"/>
                    </a:cubicBezTo>
                    <a:cubicBezTo>
                      <a:pt x="770" y="407"/>
                      <a:pt x="770" y="407"/>
                      <a:pt x="771" y="407"/>
                    </a:cubicBezTo>
                    <a:cubicBezTo>
                      <a:pt x="776" y="405"/>
                      <a:pt x="776" y="401"/>
                      <a:pt x="776" y="399"/>
                    </a:cubicBezTo>
                    <a:cubicBezTo>
                      <a:pt x="775" y="397"/>
                      <a:pt x="776" y="396"/>
                      <a:pt x="776" y="396"/>
                    </a:cubicBezTo>
                    <a:cubicBezTo>
                      <a:pt x="777" y="396"/>
                      <a:pt x="779" y="395"/>
                      <a:pt x="781" y="395"/>
                    </a:cubicBezTo>
                    <a:cubicBezTo>
                      <a:pt x="783" y="395"/>
                      <a:pt x="784" y="395"/>
                      <a:pt x="785" y="395"/>
                    </a:cubicBezTo>
                    <a:cubicBezTo>
                      <a:pt x="786" y="396"/>
                      <a:pt x="788" y="398"/>
                      <a:pt x="789" y="399"/>
                    </a:cubicBezTo>
                    <a:cubicBezTo>
                      <a:pt x="792" y="401"/>
                      <a:pt x="795" y="403"/>
                      <a:pt x="798" y="404"/>
                    </a:cubicBezTo>
                    <a:cubicBezTo>
                      <a:pt x="801" y="405"/>
                      <a:pt x="803" y="405"/>
                      <a:pt x="806" y="405"/>
                    </a:cubicBezTo>
                    <a:cubicBezTo>
                      <a:pt x="808" y="405"/>
                      <a:pt x="809" y="405"/>
                      <a:pt x="811" y="405"/>
                    </a:cubicBezTo>
                    <a:cubicBezTo>
                      <a:pt x="812" y="405"/>
                      <a:pt x="813" y="405"/>
                      <a:pt x="814" y="405"/>
                    </a:cubicBezTo>
                    <a:cubicBezTo>
                      <a:pt x="814" y="405"/>
                      <a:pt x="814" y="405"/>
                      <a:pt x="815" y="405"/>
                    </a:cubicBezTo>
                    <a:cubicBezTo>
                      <a:pt x="817" y="405"/>
                      <a:pt x="819" y="405"/>
                      <a:pt x="822" y="405"/>
                    </a:cubicBezTo>
                    <a:cubicBezTo>
                      <a:pt x="823" y="405"/>
                      <a:pt x="823" y="405"/>
                      <a:pt x="823" y="405"/>
                    </a:cubicBezTo>
                    <a:cubicBezTo>
                      <a:pt x="823" y="405"/>
                      <a:pt x="824" y="405"/>
                      <a:pt x="824" y="405"/>
                    </a:cubicBezTo>
                    <a:cubicBezTo>
                      <a:pt x="826" y="405"/>
                      <a:pt x="827" y="405"/>
                      <a:pt x="828" y="405"/>
                    </a:cubicBezTo>
                    <a:cubicBezTo>
                      <a:pt x="829" y="405"/>
                      <a:pt x="830" y="404"/>
                      <a:pt x="831" y="404"/>
                    </a:cubicBezTo>
                    <a:cubicBezTo>
                      <a:pt x="832" y="404"/>
                      <a:pt x="835" y="405"/>
                      <a:pt x="836" y="405"/>
                    </a:cubicBezTo>
                    <a:cubicBezTo>
                      <a:pt x="839" y="406"/>
                      <a:pt x="842" y="407"/>
                      <a:pt x="845" y="407"/>
                    </a:cubicBezTo>
                    <a:cubicBezTo>
                      <a:pt x="848" y="407"/>
                      <a:pt x="850" y="406"/>
                      <a:pt x="851" y="404"/>
                    </a:cubicBezTo>
                    <a:cubicBezTo>
                      <a:pt x="853" y="403"/>
                      <a:pt x="853" y="400"/>
                      <a:pt x="853" y="398"/>
                    </a:cubicBezTo>
                    <a:cubicBezTo>
                      <a:pt x="853" y="389"/>
                      <a:pt x="844" y="382"/>
                      <a:pt x="837" y="378"/>
                    </a:cubicBezTo>
                    <a:cubicBezTo>
                      <a:pt x="834" y="377"/>
                      <a:pt x="832" y="376"/>
                      <a:pt x="829" y="375"/>
                    </a:cubicBezTo>
                    <a:cubicBezTo>
                      <a:pt x="824" y="373"/>
                      <a:pt x="820" y="371"/>
                      <a:pt x="816" y="368"/>
                    </a:cubicBezTo>
                    <a:cubicBezTo>
                      <a:pt x="814" y="367"/>
                      <a:pt x="812" y="367"/>
                      <a:pt x="810" y="366"/>
                    </a:cubicBezTo>
                    <a:cubicBezTo>
                      <a:pt x="809" y="366"/>
                      <a:pt x="808" y="366"/>
                      <a:pt x="807" y="365"/>
                    </a:cubicBezTo>
                    <a:cubicBezTo>
                      <a:pt x="803" y="364"/>
                      <a:pt x="798" y="361"/>
                      <a:pt x="794" y="359"/>
                    </a:cubicBezTo>
                    <a:cubicBezTo>
                      <a:pt x="793" y="358"/>
                      <a:pt x="791" y="357"/>
                      <a:pt x="790" y="357"/>
                    </a:cubicBezTo>
                    <a:cubicBezTo>
                      <a:pt x="788" y="355"/>
                      <a:pt x="786" y="354"/>
                      <a:pt x="785" y="353"/>
                    </a:cubicBezTo>
                    <a:cubicBezTo>
                      <a:pt x="785" y="352"/>
                      <a:pt x="785" y="352"/>
                      <a:pt x="785" y="352"/>
                    </a:cubicBezTo>
                    <a:cubicBezTo>
                      <a:pt x="786" y="352"/>
                      <a:pt x="788" y="353"/>
                      <a:pt x="789" y="353"/>
                    </a:cubicBezTo>
                    <a:cubicBezTo>
                      <a:pt x="791" y="354"/>
                      <a:pt x="792" y="354"/>
                      <a:pt x="793" y="354"/>
                    </a:cubicBezTo>
                    <a:cubicBezTo>
                      <a:pt x="794" y="354"/>
                      <a:pt x="795" y="354"/>
                      <a:pt x="796" y="354"/>
                    </a:cubicBezTo>
                    <a:cubicBezTo>
                      <a:pt x="797" y="354"/>
                      <a:pt x="797" y="354"/>
                      <a:pt x="798" y="354"/>
                    </a:cubicBezTo>
                    <a:cubicBezTo>
                      <a:pt x="799" y="354"/>
                      <a:pt x="799" y="354"/>
                      <a:pt x="800" y="354"/>
                    </a:cubicBezTo>
                    <a:cubicBezTo>
                      <a:pt x="801" y="354"/>
                      <a:pt x="802" y="354"/>
                      <a:pt x="802" y="355"/>
                    </a:cubicBezTo>
                    <a:cubicBezTo>
                      <a:pt x="806" y="355"/>
                      <a:pt x="809" y="357"/>
                      <a:pt x="812" y="358"/>
                    </a:cubicBezTo>
                    <a:cubicBezTo>
                      <a:pt x="815" y="359"/>
                      <a:pt x="817" y="360"/>
                      <a:pt x="819" y="361"/>
                    </a:cubicBezTo>
                    <a:cubicBezTo>
                      <a:pt x="820" y="361"/>
                      <a:pt x="821" y="362"/>
                      <a:pt x="822" y="362"/>
                    </a:cubicBezTo>
                    <a:cubicBezTo>
                      <a:pt x="823" y="362"/>
                      <a:pt x="824" y="361"/>
                      <a:pt x="825" y="361"/>
                    </a:cubicBezTo>
                    <a:cubicBezTo>
                      <a:pt x="826" y="361"/>
                      <a:pt x="827" y="361"/>
                      <a:pt x="827" y="361"/>
                    </a:cubicBezTo>
                    <a:cubicBezTo>
                      <a:pt x="827" y="361"/>
                      <a:pt x="828" y="361"/>
                      <a:pt x="828" y="361"/>
                    </a:cubicBezTo>
                    <a:cubicBezTo>
                      <a:pt x="828" y="361"/>
                      <a:pt x="829" y="362"/>
                      <a:pt x="830" y="362"/>
                    </a:cubicBezTo>
                    <a:cubicBezTo>
                      <a:pt x="831" y="363"/>
                      <a:pt x="832" y="365"/>
                      <a:pt x="834" y="365"/>
                    </a:cubicBezTo>
                    <a:cubicBezTo>
                      <a:pt x="835" y="366"/>
                      <a:pt x="836" y="366"/>
                      <a:pt x="838" y="366"/>
                    </a:cubicBezTo>
                    <a:cubicBezTo>
                      <a:pt x="838" y="366"/>
                      <a:pt x="839" y="366"/>
                      <a:pt x="840" y="366"/>
                    </a:cubicBezTo>
                    <a:cubicBezTo>
                      <a:pt x="841" y="366"/>
                      <a:pt x="842" y="366"/>
                      <a:pt x="842" y="366"/>
                    </a:cubicBezTo>
                    <a:cubicBezTo>
                      <a:pt x="843" y="366"/>
                      <a:pt x="843" y="366"/>
                      <a:pt x="843" y="366"/>
                    </a:cubicBezTo>
                    <a:cubicBezTo>
                      <a:pt x="844" y="366"/>
                      <a:pt x="845" y="366"/>
                      <a:pt x="846" y="367"/>
                    </a:cubicBezTo>
                    <a:cubicBezTo>
                      <a:pt x="847" y="367"/>
                      <a:pt x="847" y="367"/>
                      <a:pt x="847" y="367"/>
                    </a:cubicBezTo>
                    <a:cubicBezTo>
                      <a:pt x="848" y="368"/>
                      <a:pt x="848" y="368"/>
                      <a:pt x="849" y="368"/>
                    </a:cubicBezTo>
                    <a:cubicBezTo>
                      <a:pt x="850" y="369"/>
                      <a:pt x="851" y="369"/>
                      <a:pt x="852" y="370"/>
                    </a:cubicBezTo>
                    <a:cubicBezTo>
                      <a:pt x="854" y="371"/>
                      <a:pt x="855" y="371"/>
                      <a:pt x="857" y="371"/>
                    </a:cubicBezTo>
                    <a:cubicBezTo>
                      <a:pt x="859" y="371"/>
                      <a:pt x="861" y="370"/>
                      <a:pt x="862" y="367"/>
                    </a:cubicBezTo>
                    <a:cubicBezTo>
                      <a:pt x="863" y="365"/>
                      <a:pt x="862" y="362"/>
                      <a:pt x="861" y="360"/>
                    </a:cubicBezTo>
                    <a:cubicBezTo>
                      <a:pt x="861" y="360"/>
                      <a:pt x="861" y="360"/>
                      <a:pt x="862" y="359"/>
                    </a:cubicBezTo>
                    <a:close/>
                    <a:moveTo>
                      <a:pt x="493" y="120"/>
                    </a:moveTo>
                    <a:cubicBezTo>
                      <a:pt x="493" y="120"/>
                      <a:pt x="493" y="121"/>
                      <a:pt x="493" y="121"/>
                    </a:cubicBezTo>
                    <a:cubicBezTo>
                      <a:pt x="492" y="120"/>
                      <a:pt x="490" y="120"/>
                      <a:pt x="489" y="120"/>
                    </a:cubicBezTo>
                    <a:cubicBezTo>
                      <a:pt x="489" y="120"/>
                      <a:pt x="489" y="120"/>
                      <a:pt x="489" y="120"/>
                    </a:cubicBezTo>
                    <a:cubicBezTo>
                      <a:pt x="490" y="120"/>
                      <a:pt x="490" y="120"/>
                      <a:pt x="490" y="120"/>
                    </a:cubicBezTo>
                    <a:cubicBezTo>
                      <a:pt x="492" y="118"/>
                      <a:pt x="493" y="116"/>
                      <a:pt x="494" y="115"/>
                    </a:cubicBezTo>
                    <a:cubicBezTo>
                      <a:pt x="494" y="116"/>
                      <a:pt x="493" y="120"/>
                      <a:pt x="493" y="120"/>
                    </a:cubicBezTo>
                    <a:close/>
                    <a:moveTo>
                      <a:pt x="457" y="346"/>
                    </a:moveTo>
                    <a:cubicBezTo>
                      <a:pt x="452" y="346"/>
                      <a:pt x="448" y="345"/>
                      <a:pt x="445" y="342"/>
                    </a:cubicBezTo>
                    <a:cubicBezTo>
                      <a:pt x="444" y="341"/>
                      <a:pt x="444" y="341"/>
                      <a:pt x="444" y="341"/>
                    </a:cubicBezTo>
                    <a:cubicBezTo>
                      <a:pt x="443" y="340"/>
                      <a:pt x="442" y="339"/>
                      <a:pt x="441" y="338"/>
                    </a:cubicBezTo>
                    <a:cubicBezTo>
                      <a:pt x="440" y="336"/>
                      <a:pt x="439" y="335"/>
                      <a:pt x="438" y="333"/>
                    </a:cubicBezTo>
                    <a:cubicBezTo>
                      <a:pt x="437" y="331"/>
                      <a:pt x="435" y="330"/>
                      <a:pt x="433" y="329"/>
                    </a:cubicBezTo>
                    <a:cubicBezTo>
                      <a:pt x="431" y="328"/>
                      <a:pt x="430" y="327"/>
                      <a:pt x="428" y="326"/>
                    </a:cubicBezTo>
                    <a:cubicBezTo>
                      <a:pt x="430" y="326"/>
                      <a:pt x="433" y="326"/>
                      <a:pt x="435" y="327"/>
                    </a:cubicBezTo>
                    <a:cubicBezTo>
                      <a:pt x="437" y="328"/>
                      <a:pt x="439" y="329"/>
                      <a:pt x="440" y="330"/>
                    </a:cubicBezTo>
                    <a:cubicBezTo>
                      <a:pt x="443" y="332"/>
                      <a:pt x="445" y="334"/>
                      <a:pt x="447" y="336"/>
                    </a:cubicBezTo>
                    <a:cubicBezTo>
                      <a:pt x="448" y="338"/>
                      <a:pt x="450" y="340"/>
                      <a:pt x="453" y="342"/>
                    </a:cubicBezTo>
                    <a:cubicBezTo>
                      <a:pt x="453" y="342"/>
                      <a:pt x="454" y="342"/>
                      <a:pt x="454" y="343"/>
                    </a:cubicBezTo>
                    <a:cubicBezTo>
                      <a:pt x="455" y="344"/>
                      <a:pt x="456" y="345"/>
                      <a:pt x="457" y="345"/>
                    </a:cubicBezTo>
                    <a:cubicBezTo>
                      <a:pt x="458" y="346"/>
                      <a:pt x="458" y="346"/>
                      <a:pt x="458" y="346"/>
                    </a:cubicBezTo>
                    <a:cubicBezTo>
                      <a:pt x="458" y="346"/>
                      <a:pt x="458" y="346"/>
                      <a:pt x="458" y="346"/>
                    </a:cubicBezTo>
                    <a:cubicBezTo>
                      <a:pt x="458" y="346"/>
                      <a:pt x="458" y="346"/>
                      <a:pt x="457" y="346"/>
                    </a:cubicBezTo>
                    <a:close/>
                    <a:moveTo>
                      <a:pt x="567" y="79"/>
                    </a:moveTo>
                    <a:cubicBezTo>
                      <a:pt x="566" y="78"/>
                      <a:pt x="566" y="78"/>
                      <a:pt x="566" y="78"/>
                    </a:cubicBezTo>
                    <a:cubicBezTo>
                      <a:pt x="565" y="77"/>
                      <a:pt x="564" y="76"/>
                      <a:pt x="563" y="75"/>
                    </a:cubicBezTo>
                    <a:cubicBezTo>
                      <a:pt x="563" y="75"/>
                      <a:pt x="563" y="75"/>
                      <a:pt x="563" y="74"/>
                    </a:cubicBezTo>
                    <a:cubicBezTo>
                      <a:pt x="563" y="74"/>
                      <a:pt x="564" y="74"/>
                      <a:pt x="564" y="74"/>
                    </a:cubicBezTo>
                    <a:cubicBezTo>
                      <a:pt x="567" y="75"/>
                      <a:pt x="572" y="79"/>
                      <a:pt x="573" y="81"/>
                    </a:cubicBezTo>
                    <a:cubicBezTo>
                      <a:pt x="573" y="82"/>
                      <a:pt x="573" y="82"/>
                      <a:pt x="573" y="82"/>
                    </a:cubicBezTo>
                    <a:cubicBezTo>
                      <a:pt x="573" y="82"/>
                      <a:pt x="573" y="82"/>
                      <a:pt x="572" y="82"/>
                    </a:cubicBezTo>
                    <a:cubicBezTo>
                      <a:pt x="571" y="82"/>
                      <a:pt x="569" y="81"/>
                      <a:pt x="567" y="79"/>
                    </a:cubicBezTo>
                    <a:close/>
                    <a:moveTo>
                      <a:pt x="573" y="140"/>
                    </a:moveTo>
                    <a:cubicBezTo>
                      <a:pt x="573" y="140"/>
                      <a:pt x="574" y="140"/>
                      <a:pt x="574" y="140"/>
                    </a:cubicBezTo>
                    <a:cubicBezTo>
                      <a:pt x="574" y="140"/>
                      <a:pt x="574" y="140"/>
                      <a:pt x="574" y="140"/>
                    </a:cubicBezTo>
                    <a:cubicBezTo>
                      <a:pt x="575" y="140"/>
                      <a:pt x="575" y="141"/>
                      <a:pt x="575" y="142"/>
                    </a:cubicBezTo>
                    <a:cubicBezTo>
                      <a:pt x="575" y="142"/>
                      <a:pt x="576" y="143"/>
                      <a:pt x="576" y="144"/>
                    </a:cubicBezTo>
                    <a:cubicBezTo>
                      <a:pt x="575" y="143"/>
                      <a:pt x="574" y="142"/>
                      <a:pt x="573" y="140"/>
                    </a:cubicBezTo>
                    <a:close/>
                    <a:moveTo>
                      <a:pt x="739" y="259"/>
                    </a:moveTo>
                    <a:cubicBezTo>
                      <a:pt x="739" y="260"/>
                      <a:pt x="738" y="261"/>
                      <a:pt x="736" y="261"/>
                    </a:cubicBezTo>
                    <a:cubicBezTo>
                      <a:pt x="736" y="261"/>
                      <a:pt x="735" y="261"/>
                      <a:pt x="735" y="261"/>
                    </a:cubicBezTo>
                    <a:cubicBezTo>
                      <a:pt x="734" y="261"/>
                      <a:pt x="732" y="261"/>
                      <a:pt x="732" y="261"/>
                    </a:cubicBezTo>
                    <a:cubicBezTo>
                      <a:pt x="731" y="261"/>
                      <a:pt x="731" y="261"/>
                      <a:pt x="730" y="261"/>
                    </a:cubicBezTo>
                    <a:cubicBezTo>
                      <a:pt x="726" y="263"/>
                      <a:pt x="723" y="268"/>
                      <a:pt x="720" y="273"/>
                    </a:cubicBezTo>
                    <a:cubicBezTo>
                      <a:pt x="719" y="273"/>
                      <a:pt x="719" y="273"/>
                      <a:pt x="719" y="273"/>
                    </a:cubicBezTo>
                    <a:cubicBezTo>
                      <a:pt x="720" y="271"/>
                      <a:pt x="720" y="270"/>
                      <a:pt x="719" y="267"/>
                    </a:cubicBezTo>
                    <a:cubicBezTo>
                      <a:pt x="717" y="262"/>
                      <a:pt x="714" y="259"/>
                      <a:pt x="710" y="258"/>
                    </a:cubicBezTo>
                    <a:cubicBezTo>
                      <a:pt x="712" y="254"/>
                      <a:pt x="713" y="250"/>
                      <a:pt x="713" y="246"/>
                    </a:cubicBezTo>
                    <a:cubicBezTo>
                      <a:pt x="716" y="247"/>
                      <a:pt x="719" y="249"/>
                      <a:pt x="723" y="250"/>
                    </a:cubicBezTo>
                    <a:cubicBezTo>
                      <a:pt x="725" y="250"/>
                      <a:pt x="727" y="251"/>
                      <a:pt x="729" y="251"/>
                    </a:cubicBezTo>
                    <a:cubicBezTo>
                      <a:pt x="731" y="251"/>
                      <a:pt x="734" y="251"/>
                      <a:pt x="736" y="252"/>
                    </a:cubicBezTo>
                    <a:cubicBezTo>
                      <a:pt x="738" y="253"/>
                      <a:pt x="739" y="255"/>
                      <a:pt x="740" y="257"/>
                    </a:cubicBezTo>
                    <a:cubicBezTo>
                      <a:pt x="740" y="258"/>
                      <a:pt x="740" y="259"/>
                      <a:pt x="739" y="259"/>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dirty="0">
                  <a:solidFill>
                    <a:srgbClr val="212121"/>
                  </a:solidFill>
                </a:endParaRPr>
              </a:p>
            </p:txBody>
          </p:sp>
          <p:sp>
            <p:nvSpPr>
              <p:cNvPr id="80" name="Freeform 25">
                <a:extLst>
                  <a:ext uri="{FF2B5EF4-FFF2-40B4-BE49-F238E27FC236}">
                    <a16:creationId xmlns:a16="http://schemas.microsoft.com/office/drawing/2014/main" id="{DE0A6D23-AE74-F1F0-21D1-3CC8F953D62E}"/>
                  </a:ext>
                </a:extLst>
              </p:cNvPr>
              <p:cNvSpPr>
                <a:spLocks/>
              </p:cNvSpPr>
              <p:nvPr/>
            </p:nvSpPr>
            <p:spPr bwMode="auto">
              <a:xfrm>
                <a:off x="15819061" y="4190402"/>
                <a:ext cx="120087" cy="89827"/>
              </a:xfrm>
              <a:custGeom>
                <a:avLst/>
                <a:gdLst>
                  <a:gd name="T0" fmla="*/ 113023 w 17"/>
                  <a:gd name="T1" fmla="*/ 12832 h 14"/>
                  <a:gd name="T2" fmla="*/ 84767 w 17"/>
                  <a:gd name="T3" fmla="*/ 0 h 14"/>
                  <a:gd name="T4" fmla="*/ 70639 w 17"/>
                  <a:gd name="T5" fmla="*/ 0 h 14"/>
                  <a:gd name="T6" fmla="*/ 49448 w 17"/>
                  <a:gd name="T7" fmla="*/ 12832 h 14"/>
                  <a:gd name="T8" fmla="*/ 42384 w 17"/>
                  <a:gd name="T9" fmla="*/ 19249 h 14"/>
                  <a:gd name="T10" fmla="*/ 7064 w 17"/>
                  <a:gd name="T11" fmla="*/ 44914 h 14"/>
                  <a:gd name="T12" fmla="*/ 7064 w 17"/>
                  <a:gd name="T13" fmla="*/ 70578 h 14"/>
                  <a:gd name="T14" fmla="*/ 35320 w 17"/>
                  <a:gd name="T15" fmla="*/ 89827 h 14"/>
                  <a:gd name="T16" fmla="*/ 70639 w 17"/>
                  <a:gd name="T17" fmla="*/ 70578 h 14"/>
                  <a:gd name="T18" fmla="*/ 70639 w 17"/>
                  <a:gd name="T19" fmla="*/ 70578 h 14"/>
                  <a:gd name="T20" fmla="*/ 84767 w 17"/>
                  <a:gd name="T21" fmla="*/ 70578 h 14"/>
                  <a:gd name="T22" fmla="*/ 113023 w 17"/>
                  <a:gd name="T23" fmla="*/ 44914 h 14"/>
                  <a:gd name="T24" fmla="*/ 113023 w 17"/>
                  <a:gd name="T25" fmla="*/ 12832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 h="14">
                    <a:moveTo>
                      <a:pt x="16" y="2"/>
                    </a:moveTo>
                    <a:cubicBezTo>
                      <a:pt x="15" y="0"/>
                      <a:pt x="14" y="0"/>
                      <a:pt x="12" y="0"/>
                    </a:cubicBezTo>
                    <a:cubicBezTo>
                      <a:pt x="12" y="0"/>
                      <a:pt x="11" y="0"/>
                      <a:pt x="10" y="0"/>
                    </a:cubicBezTo>
                    <a:cubicBezTo>
                      <a:pt x="9" y="0"/>
                      <a:pt x="8" y="1"/>
                      <a:pt x="7" y="2"/>
                    </a:cubicBezTo>
                    <a:cubicBezTo>
                      <a:pt x="7" y="2"/>
                      <a:pt x="6" y="3"/>
                      <a:pt x="6" y="3"/>
                    </a:cubicBezTo>
                    <a:cubicBezTo>
                      <a:pt x="4" y="3"/>
                      <a:pt x="2" y="4"/>
                      <a:pt x="1" y="7"/>
                    </a:cubicBezTo>
                    <a:cubicBezTo>
                      <a:pt x="0" y="7"/>
                      <a:pt x="0" y="9"/>
                      <a:pt x="1" y="11"/>
                    </a:cubicBezTo>
                    <a:cubicBezTo>
                      <a:pt x="2" y="14"/>
                      <a:pt x="4" y="14"/>
                      <a:pt x="5" y="14"/>
                    </a:cubicBezTo>
                    <a:cubicBezTo>
                      <a:pt x="7" y="14"/>
                      <a:pt x="9" y="12"/>
                      <a:pt x="10" y="11"/>
                    </a:cubicBezTo>
                    <a:cubicBezTo>
                      <a:pt x="10" y="11"/>
                      <a:pt x="10" y="11"/>
                      <a:pt x="10" y="11"/>
                    </a:cubicBezTo>
                    <a:cubicBezTo>
                      <a:pt x="11" y="11"/>
                      <a:pt x="11" y="11"/>
                      <a:pt x="12" y="11"/>
                    </a:cubicBezTo>
                    <a:cubicBezTo>
                      <a:pt x="13" y="10"/>
                      <a:pt x="15" y="9"/>
                      <a:pt x="16" y="7"/>
                    </a:cubicBezTo>
                    <a:cubicBezTo>
                      <a:pt x="17" y="6"/>
                      <a:pt x="17" y="3"/>
                      <a:pt x="16" y="2"/>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81" name="Freeform 26">
                <a:extLst>
                  <a:ext uri="{FF2B5EF4-FFF2-40B4-BE49-F238E27FC236}">
                    <a16:creationId xmlns:a16="http://schemas.microsoft.com/office/drawing/2014/main" id="{E06ECE89-866D-AE2D-7FFA-D5D7AD444480}"/>
                  </a:ext>
                </a:extLst>
              </p:cNvPr>
              <p:cNvSpPr>
                <a:spLocks/>
              </p:cNvSpPr>
              <p:nvPr/>
            </p:nvSpPr>
            <p:spPr bwMode="auto">
              <a:xfrm>
                <a:off x="19152148" y="7513994"/>
                <a:ext cx="141436" cy="133526"/>
              </a:xfrm>
              <a:custGeom>
                <a:avLst/>
                <a:gdLst>
                  <a:gd name="T0" fmla="*/ 134364 w 20"/>
                  <a:gd name="T1" fmla="*/ 50867 h 21"/>
                  <a:gd name="T2" fmla="*/ 99005 w 20"/>
                  <a:gd name="T3" fmla="*/ 19075 h 21"/>
                  <a:gd name="T4" fmla="*/ 70718 w 20"/>
                  <a:gd name="T5" fmla="*/ 0 h 21"/>
                  <a:gd name="T6" fmla="*/ 49503 w 20"/>
                  <a:gd name="T7" fmla="*/ 0 h 21"/>
                  <a:gd name="T8" fmla="*/ 14144 w 20"/>
                  <a:gd name="T9" fmla="*/ 19075 h 21"/>
                  <a:gd name="T10" fmla="*/ 21215 w 20"/>
                  <a:gd name="T11" fmla="*/ 44509 h 21"/>
                  <a:gd name="T12" fmla="*/ 0 w 20"/>
                  <a:gd name="T13" fmla="*/ 50867 h 21"/>
                  <a:gd name="T14" fmla="*/ 0 w 20"/>
                  <a:gd name="T15" fmla="*/ 69942 h 21"/>
                  <a:gd name="T16" fmla="*/ 7072 w 20"/>
                  <a:gd name="T17" fmla="*/ 82659 h 21"/>
                  <a:gd name="T18" fmla="*/ 21215 w 20"/>
                  <a:gd name="T19" fmla="*/ 120809 h 21"/>
                  <a:gd name="T20" fmla="*/ 49503 w 20"/>
                  <a:gd name="T21" fmla="*/ 133526 h 21"/>
                  <a:gd name="T22" fmla="*/ 84862 w 20"/>
                  <a:gd name="T23" fmla="*/ 114451 h 21"/>
                  <a:gd name="T24" fmla="*/ 91933 w 20"/>
                  <a:gd name="T25" fmla="*/ 108092 h 21"/>
                  <a:gd name="T26" fmla="*/ 99005 w 20"/>
                  <a:gd name="T27" fmla="*/ 101734 h 21"/>
                  <a:gd name="T28" fmla="*/ 113149 w 20"/>
                  <a:gd name="T29" fmla="*/ 95376 h 21"/>
                  <a:gd name="T30" fmla="*/ 134364 w 20"/>
                  <a:gd name="T31" fmla="*/ 50867 h 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0" h="21">
                    <a:moveTo>
                      <a:pt x="19" y="8"/>
                    </a:moveTo>
                    <a:cubicBezTo>
                      <a:pt x="18" y="5"/>
                      <a:pt x="16" y="3"/>
                      <a:pt x="14" y="3"/>
                    </a:cubicBezTo>
                    <a:cubicBezTo>
                      <a:pt x="13" y="2"/>
                      <a:pt x="12" y="1"/>
                      <a:pt x="10" y="0"/>
                    </a:cubicBezTo>
                    <a:cubicBezTo>
                      <a:pt x="9" y="0"/>
                      <a:pt x="8" y="0"/>
                      <a:pt x="7" y="0"/>
                    </a:cubicBezTo>
                    <a:cubicBezTo>
                      <a:pt x="5" y="0"/>
                      <a:pt x="3" y="1"/>
                      <a:pt x="2" y="3"/>
                    </a:cubicBezTo>
                    <a:cubicBezTo>
                      <a:pt x="2" y="5"/>
                      <a:pt x="2" y="6"/>
                      <a:pt x="3" y="7"/>
                    </a:cubicBezTo>
                    <a:cubicBezTo>
                      <a:pt x="3" y="7"/>
                      <a:pt x="0" y="8"/>
                      <a:pt x="0" y="8"/>
                    </a:cubicBezTo>
                    <a:cubicBezTo>
                      <a:pt x="0" y="11"/>
                      <a:pt x="0" y="11"/>
                      <a:pt x="0" y="11"/>
                    </a:cubicBezTo>
                    <a:cubicBezTo>
                      <a:pt x="1" y="11"/>
                      <a:pt x="1" y="12"/>
                      <a:pt x="1" y="13"/>
                    </a:cubicBezTo>
                    <a:cubicBezTo>
                      <a:pt x="1" y="15"/>
                      <a:pt x="1" y="17"/>
                      <a:pt x="3" y="19"/>
                    </a:cubicBezTo>
                    <a:cubicBezTo>
                      <a:pt x="4" y="20"/>
                      <a:pt x="6" y="21"/>
                      <a:pt x="7" y="21"/>
                    </a:cubicBezTo>
                    <a:cubicBezTo>
                      <a:pt x="10" y="21"/>
                      <a:pt x="11" y="19"/>
                      <a:pt x="12" y="18"/>
                    </a:cubicBezTo>
                    <a:cubicBezTo>
                      <a:pt x="12" y="17"/>
                      <a:pt x="12" y="17"/>
                      <a:pt x="13" y="17"/>
                    </a:cubicBezTo>
                    <a:cubicBezTo>
                      <a:pt x="13" y="16"/>
                      <a:pt x="13" y="16"/>
                      <a:pt x="14" y="16"/>
                    </a:cubicBezTo>
                    <a:cubicBezTo>
                      <a:pt x="14" y="16"/>
                      <a:pt x="15" y="16"/>
                      <a:pt x="16" y="15"/>
                    </a:cubicBezTo>
                    <a:cubicBezTo>
                      <a:pt x="19" y="14"/>
                      <a:pt x="20" y="11"/>
                      <a:pt x="19" y="8"/>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82" name="Freeform 27">
                <a:extLst>
                  <a:ext uri="{FF2B5EF4-FFF2-40B4-BE49-F238E27FC236}">
                    <a16:creationId xmlns:a16="http://schemas.microsoft.com/office/drawing/2014/main" id="{4B59117E-0829-1157-D82B-C199569C87FF}"/>
                  </a:ext>
                </a:extLst>
              </p:cNvPr>
              <p:cNvSpPr>
                <a:spLocks noEditPoints="1"/>
              </p:cNvSpPr>
              <p:nvPr/>
            </p:nvSpPr>
            <p:spPr bwMode="auto">
              <a:xfrm>
                <a:off x="19632497" y="7382896"/>
                <a:ext cx="2268314" cy="2078155"/>
              </a:xfrm>
              <a:custGeom>
                <a:avLst/>
                <a:gdLst>
                  <a:gd name="T0" fmla="*/ 2176164 w 320"/>
                  <a:gd name="T1" fmla="*/ 1277872 h 322"/>
                  <a:gd name="T2" fmla="*/ 2147810 w 320"/>
                  <a:gd name="T3" fmla="*/ 1213333 h 322"/>
                  <a:gd name="T4" fmla="*/ 2098190 w 320"/>
                  <a:gd name="T5" fmla="*/ 1097163 h 322"/>
                  <a:gd name="T6" fmla="*/ 1942244 w 320"/>
                  <a:gd name="T7" fmla="*/ 1039078 h 322"/>
                  <a:gd name="T8" fmla="*/ 1828828 w 320"/>
                  <a:gd name="T9" fmla="*/ 1071347 h 322"/>
                  <a:gd name="T10" fmla="*/ 1750855 w 320"/>
                  <a:gd name="T11" fmla="*/ 1006808 h 322"/>
                  <a:gd name="T12" fmla="*/ 1623262 w 320"/>
                  <a:gd name="T13" fmla="*/ 1071347 h 322"/>
                  <a:gd name="T14" fmla="*/ 1566554 w 320"/>
                  <a:gd name="T15" fmla="*/ 1129432 h 322"/>
                  <a:gd name="T16" fmla="*/ 1545289 w 320"/>
                  <a:gd name="T17" fmla="*/ 1129432 h 322"/>
                  <a:gd name="T18" fmla="*/ 1609085 w 320"/>
                  <a:gd name="T19" fmla="*/ 1045531 h 322"/>
                  <a:gd name="T20" fmla="*/ 1701236 w 320"/>
                  <a:gd name="T21" fmla="*/ 929361 h 322"/>
                  <a:gd name="T22" fmla="*/ 1594908 w 320"/>
                  <a:gd name="T23" fmla="*/ 903546 h 322"/>
                  <a:gd name="T24" fmla="*/ 1474404 w 320"/>
                  <a:gd name="T25" fmla="*/ 948723 h 322"/>
                  <a:gd name="T26" fmla="*/ 1382254 w 320"/>
                  <a:gd name="T27" fmla="*/ 903546 h 322"/>
                  <a:gd name="T28" fmla="*/ 1233396 w 320"/>
                  <a:gd name="T29" fmla="*/ 922907 h 322"/>
                  <a:gd name="T30" fmla="*/ 1169599 w 320"/>
                  <a:gd name="T31" fmla="*/ 955177 h 322"/>
                  <a:gd name="T32" fmla="*/ 1098715 w 320"/>
                  <a:gd name="T33" fmla="*/ 851914 h 322"/>
                  <a:gd name="T34" fmla="*/ 1006564 w 320"/>
                  <a:gd name="T35" fmla="*/ 851914 h 322"/>
                  <a:gd name="T36" fmla="*/ 935680 w 320"/>
                  <a:gd name="T37" fmla="*/ 851914 h 322"/>
                  <a:gd name="T38" fmla="*/ 793910 w 320"/>
                  <a:gd name="T39" fmla="*/ 768014 h 322"/>
                  <a:gd name="T40" fmla="*/ 829352 w 320"/>
                  <a:gd name="T41" fmla="*/ 690567 h 322"/>
                  <a:gd name="T42" fmla="*/ 779733 w 320"/>
                  <a:gd name="T43" fmla="*/ 600212 h 322"/>
                  <a:gd name="T44" fmla="*/ 737202 w 320"/>
                  <a:gd name="T45" fmla="*/ 593759 h 322"/>
                  <a:gd name="T46" fmla="*/ 673406 w 320"/>
                  <a:gd name="T47" fmla="*/ 490496 h 322"/>
                  <a:gd name="T48" fmla="*/ 517459 w 320"/>
                  <a:gd name="T49" fmla="*/ 438865 h 322"/>
                  <a:gd name="T50" fmla="*/ 439486 w 320"/>
                  <a:gd name="T51" fmla="*/ 387234 h 322"/>
                  <a:gd name="T52" fmla="*/ 269362 w 320"/>
                  <a:gd name="T53" fmla="*/ 232340 h 322"/>
                  <a:gd name="T54" fmla="*/ 92150 w 320"/>
                  <a:gd name="T55" fmla="*/ 90355 h 322"/>
                  <a:gd name="T56" fmla="*/ 21265 w 320"/>
                  <a:gd name="T57" fmla="*/ 70993 h 322"/>
                  <a:gd name="T58" fmla="*/ 77973 w 320"/>
                  <a:gd name="T59" fmla="*/ 271064 h 322"/>
                  <a:gd name="T60" fmla="*/ 148858 w 320"/>
                  <a:gd name="T61" fmla="*/ 322695 h 322"/>
                  <a:gd name="T62" fmla="*/ 269362 w 320"/>
                  <a:gd name="T63" fmla="*/ 374326 h 322"/>
                  <a:gd name="T64" fmla="*/ 460751 w 320"/>
                  <a:gd name="T65" fmla="*/ 735744 h 322"/>
                  <a:gd name="T66" fmla="*/ 588344 w 320"/>
                  <a:gd name="T67" fmla="*/ 1006808 h 322"/>
                  <a:gd name="T68" fmla="*/ 737202 w 320"/>
                  <a:gd name="T69" fmla="*/ 1168155 h 322"/>
                  <a:gd name="T70" fmla="*/ 666317 w 320"/>
                  <a:gd name="T71" fmla="*/ 1335957 h 322"/>
                  <a:gd name="T72" fmla="*/ 304805 w 320"/>
                  <a:gd name="T73" fmla="*/ 1355318 h 322"/>
                  <a:gd name="T74" fmla="*/ 241008 w 320"/>
                  <a:gd name="T75" fmla="*/ 1439219 h 322"/>
                  <a:gd name="T76" fmla="*/ 170124 w 320"/>
                  <a:gd name="T77" fmla="*/ 1561843 h 322"/>
                  <a:gd name="T78" fmla="*/ 269362 w 320"/>
                  <a:gd name="T79" fmla="*/ 1755460 h 322"/>
                  <a:gd name="T80" fmla="*/ 418220 w 320"/>
                  <a:gd name="T81" fmla="*/ 1871630 h 322"/>
                  <a:gd name="T82" fmla="*/ 510371 w 320"/>
                  <a:gd name="T83" fmla="*/ 1884538 h 322"/>
                  <a:gd name="T84" fmla="*/ 574167 w 320"/>
                  <a:gd name="T85" fmla="*/ 2007162 h 322"/>
                  <a:gd name="T86" fmla="*/ 758467 w 320"/>
                  <a:gd name="T87" fmla="*/ 2013616 h 322"/>
                  <a:gd name="T88" fmla="*/ 956945 w 320"/>
                  <a:gd name="T89" fmla="*/ 2078155 h 322"/>
                  <a:gd name="T90" fmla="*/ 914414 w 320"/>
                  <a:gd name="T91" fmla="*/ 1697375 h 322"/>
                  <a:gd name="T92" fmla="*/ 1091626 w 320"/>
                  <a:gd name="T93" fmla="*/ 1916808 h 322"/>
                  <a:gd name="T94" fmla="*/ 2140721 w 320"/>
                  <a:gd name="T95" fmla="*/ 1607020 h 322"/>
                  <a:gd name="T96" fmla="*/ 1424785 w 320"/>
                  <a:gd name="T97" fmla="*/ 1368226 h 322"/>
                  <a:gd name="T98" fmla="*/ 1516935 w 320"/>
                  <a:gd name="T99" fmla="*/ 1219787 h 322"/>
                  <a:gd name="T100" fmla="*/ 1424785 w 320"/>
                  <a:gd name="T101" fmla="*/ 1394042 h 32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20" h="322">
                    <a:moveTo>
                      <a:pt x="320" y="207"/>
                    </a:moveTo>
                    <a:cubicBezTo>
                      <a:pt x="319" y="206"/>
                      <a:pt x="319" y="206"/>
                      <a:pt x="319" y="206"/>
                    </a:cubicBezTo>
                    <a:cubicBezTo>
                      <a:pt x="319" y="204"/>
                      <a:pt x="319" y="202"/>
                      <a:pt x="316" y="200"/>
                    </a:cubicBezTo>
                    <a:cubicBezTo>
                      <a:pt x="314" y="198"/>
                      <a:pt x="311" y="198"/>
                      <a:pt x="310" y="198"/>
                    </a:cubicBezTo>
                    <a:cubicBezTo>
                      <a:pt x="309" y="198"/>
                      <a:pt x="308" y="198"/>
                      <a:pt x="307" y="198"/>
                    </a:cubicBezTo>
                    <a:cubicBezTo>
                      <a:pt x="306" y="198"/>
                      <a:pt x="306" y="198"/>
                      <a:pt x="305" y="198"/>
                    </a:cubicBezTo>
                    <a:cubicBezTo>
                      <a:pt x="304" y="198"/>
                      <a:pt x="304" y="198"/>
                      <a:pt x="303" y="198"/>
                    </a:cubicBezTo>
                    <a:cubicBezTo>
                      <a:pt x="303" y="197"/>
                      <a:pt x="303" y="197"/>
                      <a:pt x="302" y="195"/>
                    </a:cubicBezTo>
                    <a:cubicBezTo>
                      <a:pt x="302" y="193"/>
                      <a:pt x="302" y="192"/>
                      <a:pt x="303" y="190"/>
                    </a:cubicBezTo>
                    <a:cubicBezTo>
                      <a:pt x="303" y="189"/>
                      <a:pt x="303" y="189"/>
                      <a:pt x="303" y="188"/>
                    </a:cubicBezTo>
                    <a:cubicBezTo>
                      <a:pt x="303" y="186"/>
                      <a:pt x="303" y="183"/>
                      <a:pt x="301" y="181"/>
                    </a:cubicBezTo>
                    <a:cubicBezTo>
                      <a:pt x="300" y="180"/>
                      <a:pt x="299" y="180"/>
                      <a:pt x="298" y="180"/>
                    </a:cubicBezTo>
                    <a:cubicBezTo>
                      <a:pt x="298" y="180"/>
                      <a:pt x="298" y="180"/>
                      <a:pt x="298" y="180"/>
                    </a:cubicBezTo>
                    <a:cubicBezTo>
                      <a:pt x="298" y="179"/>
                      <a:pt x="298" y="179"/>
                      <a:pt x="298" y="179"/>
                    </a:cubicBezTo>
                    <a:cubicBezTo>
                      <a:pt x="299" y="177"/>
                      <a:pt x="300" y="174"/>
                      <a:pt x="296" y="170"/>
                    </a:cubicBezTo>
                    <a:cubicBezTo>
                      <a:pt x="293" y="167"/>
                      <a:pt x="290" y="166"/>
                      <a:pt x="286" y="164"/>
                    </a:cubicBezTo>
                    <a:cubicBezTo>
                      <a:pt x="284" y="164"/>
                      <a:pt x="283" y="163"/>
                      <a:pt x="281" y="163"/>
                    </a:cubicBezTo>
                    <a:cubicBezTo>
                      <a:pt x="281" y="163"/>
                      <a:pt x="281" y="163"/>
                      <a:pt x="280" y="163"/>
                    </a:cubicBezTo>
                    <a:cubicBezTo>
                      <a:pt x="279" y="163"/>
                      <a:pt x="279" y="163"/>
                      <a:pt x="278" y="162"/>
                    </a:cubicBezTo>
                    <a:cubicBezTo>
                      <a:pt x="277" y="162"/>
                      <a:pt x="275" y="162"/>
                      <a:pt x="274" y="161"/>
                    </a:cubicBezTo>
                    <a:cubicBezTo>
                      <a:pt x="273" y="161"/>
                      <a:pt x="272" y="161"/>
                      <a:pt x="272" y="161"/>
                    </a:cubicBezTo>
                    <a:cubicBezTo>
                      <a:pt x="271" y="161"/>
                      <a:pt x="269" y="161"/>
                      <a:pt x="268" y="161"/>
                    </a:cubicBezTo>
                    <a:cubicBezTo>
                      <a:pt x="268" y="161"/>
                      <a:pt x="267" y="161"/>
                      <a:pt x="267" y="161"/>
                    </a:cubicBezTo>
                    <a:cubicBezTo>
                      <a:pt x="264" y="161"/>
                      <a:pt x="261" y="163"/>
                      <a:pt x="261" y="163"/>
                    </a:cubicBezTo>
                    <a:cubicBezTo>
                      <a:pt x="260" y="164"/>
                      <a:pt x="259" y="165"/>
                      <a:pt x="258" y="166"/>
                    </a:cubicBezTo>
                    <a:cubicBezTo>
                      <a:pt x="258" y="165"/>
                      <a:pt x="257" y="164"/>
                      <a:pt x="257" y="163"/>
                    </a:cubicBezTo>
                    <a:cubicBezTo>
                      <a:pt x="256" y="161"/>
                      <a:pt x="254" y="161"/>
                      <a:pt x="253" y="160"/>
                    </a:cubicBezTo>
                    <a:cubicBezTo>
                      <a:pt x="253" y="160"/>
                      <a:pt x="252" y="160"/>
                      <a:pt x="252" y="159"/>
                    </a:cubicBezTo>
                    <a:cubicBezTo>
                      <a:pt x="252" y="159"/>
                      <a:pt x="251" y="159"/>
                      <a:pt x="251" y="158"/>
                    </a:cubicBezTo>
                    <a:cubicBezTo>
                      <a:pt x="250" y="158"/>
                      <a:pt x="249" y="157"/>
                      <a:pt x="247" y="156"/>
                    </a:cubicBezTo>
                    <a:cubicBezTo>
                      <a:pt x="246" y="156"/>
                      <a:pt x="244" y="155"/>
                      <a:pt x="242" y="155"/>
                    </a:cubicBezTo>
                    <a:cubicBezTo>
                      <a:pt x="241" y="155"/>
                      <a:pt x="240" y="155"/>
                      <a:pt x="239" y="155"/>
                    </a:cubicBezTo>
                    <a:cubicBezTo>
                      <a:pt x="234" y="156"/>
                      <a:pt x="233" y="158"/>
                      <a:pt x="231" y="162"/>
                    </a:cubicBezTo>
                    <a:cubicBezTo>
                      <a:pt x="231" y="163"/>
                      <a:pt x="231" y="163"/>
                      <a:pt x="231" y="163"/>
                    </a:cubicBezTo>
                    <a:cubicBezTo>
                      <a:pt x="230" y="164"/>
                      <a:pt x="230" y="165"/>
                      <a:pt x="229" y="166"/>
                    </a:cubicBezTo>
                    <a:cubicBezTo>
                      <a:pt x="229" y="166"/>
                      <a:pt x="229" y="166"/>
                      <a:pt x="229" y="167"/>
                    </a:cubicBezTo>
                    <a:cubicBezTo>
                      <a:pt x="228" y="167"/>
                      <a:pt x="228" y="167"/>
                      <a:pt x="227" y="167"/>
                    </a:cubicBezTo>
                    <a:cubicBezTo>
                      <a:pt x="226" y="168"/>
                      <a:pt x="225" y="170"/>
                      <a:pt x="224" y="171"/>
                    </a:cubicBezTo>
                    <a:cubicBezTo>
                      <a:pt x="224" y="172"/>
                      <a:pt x="223" y="173"/>
                      <a:pt x="223" y="173"/>
                    </a:cubicBezTo>
                    <a:cubicBezTo>
                      <a:pt x="222" y="174"/>
                      <a:pt x="222" y="175"/>
                      <a:pt x="221" y="175"/>
                    </a:cubicBezTo>
                    <a:cubicBezTo>
                      <a:pt x="220" y="176"/>
                      <a:pt x="219" y="177"/>
                      <a:pt x="218" y="178"/>
                    </a:cubicBezTo>
                    <a:cubicBezTo>
                      <a:pt x="218" y="178"/>
                      <a:pt x="218" y="178"/>
                      <a:pt x="218" y="178"/>
                    </a:cubicBezTo>
                    <a:cubicBezTo>
                      <a:pt x="218" y="178"/>
                      <a:pt x="218" y="177"/>
                      <a:pt x="218" y="177"/>
                    </a:cubicBezTo>
                    <a:cubicBezTo>
                      <a:pt x="218" y="176"/>
                      <a:pt x="218" y="176"/>
                      <a:pt x="218" y="175"/>
                    </a:cubicBezTo>
                    <a:cubicBezTo>
                      <a:pt x="218" y="175"/>
                      <a:pt x="218" y="175"/>
                      <a:pt x="218" y="175"/>
                    </a:cubicBezTo>
                    <a:cubicBezTo>
                      <a:pt x="219" y="174"/>
                      <a:pt x="219" y="172"/>
                      <a:pt x="219" y="172"/>
                    </a:cubicBezTo>
                    <a:cubicBezTo>
                      <a:pt x="220" y="172"/>
                      <a:pt x="220" y="171"/>
                      <a:pt x="221" y="171"/>
                    </a:cubicBezTo>
                    <a:cubicBezTo>
                      <a:pt x="222" y="171"/>
                      <a:pt x="223" y="170"/>
                      <a:pt x="224" y="169"/>
                    </a:cubicBezTo>
                    <a:cubicBezTo>
                      <a:pt x="226" y="168"/>
                      <a:pt x="226" y="166"/>
                      <a:pt x="227" y="164"/>
                    </a:cubicBezTo>
                    <a:cubicBezTo>
                      <a:pt x="227" y="163"/>
                      <a:pt x="227" y="163"/>
                      <a:pt x="227" y="162"/>
                    </a:cubicBezTo>
                    <a:cubicBezTo>
                      <a:pt x="228" y="161"/>
                      <a:pt x="230" y="160"/>
                      <a:pt x="231" y="159"/>
                    </a:cubicBezTo>
                    <a:cubicBezTo>
                      <a:pt x="232" y="158"/>
                      <a:pt x="232" y="158"/>
                      <a:pt x="232" y="158"/>
                    </a:cubicBezTo>
                    <a:cubicBezTo>
                      <a:pt x="232" y="157"/>
                      <a:pt x="233" y="157"/>
                      <a:pt x="234" y="156"/>
                    </a:cubicBezTo>
                    <a:cubicBezTo>
                      <a:pt x="235" y="155"/>
                      <a:pt x="237" y="154"/>
                      <a:pt x="239" y="152"/>
                    </a:cubicBezTo>
                    <a:cubicBezTo>
                      <a:pt x="241" y="149"/>
                      <a:pt x="241" y="146"/>
                      <a:pt x="240" y="144"/>
                    </a:cubicBezTo>
                    <a:cubicBezTo>
                      <a:pt x="240" y="142"/>
                      <a:pt x="238" y="141"/>
                      <a:pt x="236" y="140"/>
                    </a:cubicBezTo>
                    <a:cubicBezTo>
                      <a:pt x="235" y="140"/>
                      <a:pt x="234" y="139"/>
                      <a:pt x="233" y="139"/>
                    </a:cubicBezTo>
                    <a:cubicBezTo>
                      <a:pt x="231" y="139"/>
                      <a:pt x="229" y="140"/>
                      <a:pt x="228" y="141"/>
                    </a:cubicBezTo>
                    <a:cubicBezTo>
                      <a:pt x="227" y="141"/>
                      <a:pt x="227" y="141"/>
                      <a:pt x="227" y="141"/>
                    </a:cubicBezTo>
                    <a:cubicBezTo>
                      <a:pt x="227" y="141"/>
                      <a:pt x="226" y="140"/>
                      <a:pt x="225" y="140"/>
                    </a:cubicBezTo>
                    <a:cubicBezTo>
                      <a:pt x="225" y="140"/>
                      <a:pt x="223" y="139"/>
                      <a:pt x="222" y="139"/>
                    </a:cubicBezTo>
                    <a:cubicBezTo>
                      <a:pt x="221" y="138"/>
                      <a:pt x="221" y="138"/>
                      <a:pt x="220" y="138"/>
                    </a:cubicBezTo>
                    <a:cubicBezTo>
                      <a:pt x="217" y="138"/>
                      <a:pt x="213" y="140"/>
                      <a:pt x="211" y="143"/>
                    </a:cubicBezTo>
                    <a:cubicBezTo>
                      <a:pt x="211" y="144"/>
                      <a:pt x="211" y="144"/>
                      <a:pt x="211" y="144"/>
                    </a:cubicBezTo>
                    <a:cubicBezTo>
                      <a:pt x="210" y="146"/>
                      <a:pt x="209" y="147"/>
                      <a:pt x="208" y="147"/>
                    </a:cubicBezTo>
                    <a:cubicBezTo>
                      <a:pt x="207" y="147"/>
                      <a:pt x="207" y="147"/>
                      <a:pt x="207" y="147"/>
                    </a:cubicBezTo>
                    <a:cubicBezTo>
                      <a:pt x="206" y="147"/>
                      <a:pt x="204" y="147"/>
                      <a:pt x="204" y="146"/>
                    </a:cubicBezTo>
                    <a:cubicBezTo>
                      <a:pt x="203" y="146"/>
                      <a:pt x="203" y="145"/>
                      <a:pt x="203" y="145"/>
                    </a:cubicBezTo>
                    <a:cubicBezTo>
                      <a:pt x="202" y="144"/>
                      <a:pt x="201" y="142"/>
                      <a:pt x="199" y="141"/>
                    </a:cubicBezTo>
                    <a:cubicBezTo>
                      <a:pt x="198" y="140"/>
                      <a:pt x="196" y="140"/>
                      <a:pt x="195" y="140"/>
                    </a:cubicBezTo>
                    <a:cubicBezTo>
                      <a:pt x="192" y="140"/>
                      <a:pt x="189" y="141"/>
                      <a:pt x="187" y="143"/>
                    </a:cubicBezTo>
                    <a:cubicBezTo>
                      <a:pt x="186" y="143"/>
                      <a:pt x="185" y="144"/>
                      <a:pt x="184" y="144"/>
                    </a:cubicBezTo>
                    <a:cubicBezTo>
                      <a:pt x="183" y="144"/>
                      <a:pt x="182" y="144"/>
                      <a:pt x="182" y="143"/>
                    </a:cubicBezTo>
                    <a:cubicBezTo>
                      <a:pt x="181" y="143"/>
                      <a:pt x="179" y="142"/>
                      <a:pt x="177" y="142"/>
                    </a:cubicBezTo>
                    <a:cubicBezTo>
                      <a:pt x="176" y="142"/>
                      <a:pt x="175" y="142"/>
                      <a:pt x="174" y="143"/>
                    </a:cubicBezTo>
                    <a:cubicBezTo>
                      <a:pt x="172" y="144"/>
                      <a:pt x="171" y="145"/>
                      <a:pt x="170" y="147"/>
                    </a:cubicBezTo>
                    <a:cubicBezTo>
                      <a:pt x="169" y="148"/>
                      <a:pt x="169" y="149"/>
                      <a:pt x="168" y="149"/>
                    </a:cubicBezTo>
                    <a:cubicBezTo>
                      <a:pt x="168" y="149"/>
                      <a:pt x="167" y="149"/>
                      <a:pt x="166" y="149"/>
                    </a:cubicBezTo>
                    <a:cubicBezTo>
                      <a:pt x="165" y="149"/>
                      <a:pt x="165" y="149"/>
                      <a:pt x="165" y="149"/>
                    </a:cubicBezTo>
                    <a:cubicBezTo>
                      <a:pt x="165" y="148"/>
                      <a:pt x="165" y="148"/>
                      <a:pt x="165" y="148"/>
                    </a:cubicBezTo>
                    <a:cubicBezTo>
                      <a:pt x="165" y="146"/>
                      <a:pt x="166" y="141"/>
                      <a:pt x="162" y="139"/>
                    </a:cubicBezTo>
                    <a:cubicBezTo>
                      <a:pt x="162" y="138"/>
                      <a:pt x="161" y="138"/>
                      <a:pt x="160" y="138"/>
                    </a:cubicBezTo>
                    <a:cubicBezTo>
                      <a:pt x="160" y="138"/>
                      <a:pt x="160" y="137"/>
                      <a:pt x="160" y="137"/>
                    </a:cubicBezTo>
                    <a:cubicBezTo>
                      <a:pt x="160" y="136"/>
                      <a:pt x="160" y="134"/>
                      <a:pt x="158" y="133"/>
                    </a:cubicBezTo>
                    <a:cubicBezTo>
                      <a:pt x="157" y="132"/>
                      <a:pt x="156" y="132"/>
                      <a:pt x="155" y="132"/>
                    </a:cubicBezTo>
                    <a:cubicBezTo>
                      <a:pt x="153" y="132"/>
                      <a:pt x="152" y="132"/>
                      <a:pt x="151" y="133"/>
                    </a:cubicBezTo>
                    <a:cubicBezTo>
                      <a:pt x="151" y="133"/>
                      <a:pt x="151" y="133"/>
                      <a:pt x="151" y="133"/>
                    </a:cubicBezTo>
                    <a:cubicBezTo>
                      <a:pt x="151" y="133"/>
                      <a:pt x="150" y="133"/>
                      <a:pt x="150" y="133"/>
                    </a:cubicBezTo>
                    <a:cubicBezTo>
                      <a:pt x="149" y="133"/>
                      <a:pt x="148" y="133"/>
                      <a:pt x="148" y="132"/>
                    </a:cubicBezTo>
                    <a:cubicBezTo>
                      <a:pt x="146" y="132"/>
                      <a:pt x="144" y="132"/>
                      <a:pt x="142" y="132"/>
                    </a:cubicBezTo>
                    <a:cubicBezTo>
                      <a:pt x="141" y="132"/>
                      <a:pt x="140" y="132"/>
                      <a:pt x="139" y="132"/>
                    </a:cubicBezTo>
                    <a:cubicBezTo>
                      <a:pt x="138" y="132"/>
                      <a:pt x="138" y="132"/>
                      <a:pt x="138" y="132"/>
                    </a:cubicBezTo>
                    <a:cubicBezTo>
                      <a:pt x="137" y="132"/>
                      <a:pt x="137" y="131"/>
                      <a:pt x="136" y="131"/>
                    </a:cubicBezTo>
                    <a:cubicBezTo>
                      <a:pt x="134" y="131"/>
                      <a:pt x="134" y="132"/>
                      <a:pt x="133" y="132"/>
                    </a:cubicBezTo>
                    <a:cubicBezTo>
                      <a:pt x="132" y="132"/>
                      <a:pt x="132" y="132"/>
                      <a:pt x="132" y="132"/>
                    </a:cubicBezTo>
                    <a:cubicBezTo>
                      <a:pt x="131" y="132"/>
                      <a:pt x="129" y="131"/>
                      <a:pt x="128" y="129"/>
                    </a:cubicBezTo>
                    <a:cubicBezTo>
                      <a:pt x="126" y="127"/>
                      <a:pt x="124" y="126"/>
                      <a:pt x="121" y="124"/>
                    </a:cubicBezTo>
                    <a:cubicBezTo>
                      <a:pt x="120" y="124"/>
                      <a:pt x="119" y="123"/>
                      <a:pt x="118" y="123"/>
                    </a:cubicBezTo>
                    <a:cubicBezTo>
                      <a:pt x="117" y="123"/>
                      <a:pt x="116" y="123"/>
                      <a:pt x="116" y="122"/>
                    </a:cubicBezTo>
                    <a:cubicBezTo>
                      <a:pt x="115" y="121"/>
                      <a:pt x="114" y="120"/>
                      <a:pt x="112" y="119"/>
                    </a:cubicBezTo>
                    <a:cubicBezTo>
                      <a:pt x="111" y="119"/>
                      <a:pt x="111" y="118"/>
                      <a:pt x="111" y="118"/>
                    </a:cubicBezTo>
                    <a:cubicBezTo>
                      <a:pt x="110" y="118"/>
                      <a:pt x="110" y="118"/>
                      <a:pt x="110" y="118"/>
                    </a:cubicBezTo>
                    <a:cubicBezTo>
                      <a:pt x="111" y="117"/>
                      <a:pt x="111" y="117"/>
                      <a:pt x="111" y="117"/>
                    </a:cubicBezTo>
                    <a:cubicBezTo>
                      <a:pt x="112" y="117"/>
                      <a:pt x="112" y="117"/>
                      <a:pt x="112" y="117"/>
                    </a:cubicBezTo>
                    <a:cubicBezTo>
                      <a:pt x="115" y="115"/>
                      <a:pt x="117" y="109"/>
                      <a:pt x="117" y="107"/>
                    </a:cubicBezTo>
                    <a:cubicBezTo>
                      <a:pt x="117" y="107"/>
                      <a:pt x="118" y="106"/>
                      <a:pt x="118" y="105"/>
                    </a:cubicBezTo>
                    <a:cubicBezTo>
                      <a:pt x="118" y="105"/>
                      <a:pt x="118" y="105"/>
                      <a:pt x="118" y="105"/>
                    </a:cubicBezTo>
                    <a:cubicBezTo>
                      <a:pt x="119" y="105"/>
                      <a:pt x="119" y="104"/>
                      <a:pt x="119" y="102"/>
                    </a:cubicBezTo>
                    <a:cubicBezTo>
                      <a:pt x="120" y="99"/>
                      <a:pt x="118" y="97"/>
                      <a:pt x="116" y="95"/>
                    </a:cubicBezTo>
                    <a:cubicBezTo>
                      <a:pt x="114" y="94"/>
                      <a:pt x="112" y="93"/>
                      <a:pt x="110" y="93"/>
                    </a:cubicBezTo>
                    <a:cubicBezTo>
                      <a:pt x="109" y="93"/>
                      <a:pt x="108" y="93"/>
                      <a:pt x="107" y="94"/>
                    </a:cubicBezTo>
                    <a:cubicBezTo>
                      <a:pt x="107" y="94"/>
                      <a:pt x="106" y="94"/>
                      <a:pt x="105" y="94"/>
                    </a:cubicBezTo>
                    <a:cubicBezTo>
                      <a:pt x="105" y="94"/>
                      <a:pt x="105" y="94"/>
                      <a:pt x="105" y="94"/>
                    </a:cubicBezTo>
                    <a:cubicBezTo>
                      <a:pt x="105" y="94"/>
                      <a:pt x="105" y="94"/>
                      <a:pt x="105" y="94"/>
                    </a:cubicBezTo>
                    <a:cubicBezTo>
                      <a:pt x="104" y="94"/>
                      <a:pt x="104" y="93"/>
                      <a:pt x="104" y="92"/>
                    </a:cubicBezTo>
                    <a:cubicBezTo>
                      <a:pt x="104" y="92"/>
                      <a:pt x="104" y="92"/>
                      <a:pt x="104" y="92"/>
                    </a:cubicBezTo>
                    <a:cubicBezTo>
                      <a:pt x="102" y="89"/>
                      <a:pt x="100" y="88"/>
                      <a:pt x="98" y="88"/>
                    </a:cubicBezTo>
                    <a:cubicBezTo>
                      <a:pt x="98" y="88"/>
                      <a:pt x="97" y="88"/>
                      <a:pt x="97" y="88"/>
                    </a:cubicBezTo>
                    <a:cubicBezTo>
                      <a:pt x="97" y="87"/>
                      <a:pt x="97" y="86"/>
                      <a:pt x="97" y="84"/>
                    </a:cubicBezTo>
                    <a:cubicBezTo>
                      <a:pt x="97" y="82"/>
                      <a:pt x="97" y="79"/>
                      <a:pt x="95" y="76"/>
                    </a:cubicBezTo>
                    <a:cubicBezTo>
                      <a:pt x="91" y="73"/>
                      <a:pt x="87" y="73"/>
                      <a:pt x="84" y="73"/>
                    </a:cubicBezTo>
                    <a:cubicBezTo>
                      <a:pt x="84" y="73"/>
                      <a:pt x="82" y="73"/>
                      <a:pt x="82" y="73"/>
                    </a:cubicBezTo>
                    <a:cubicBezTo>
                      <a:pt x="82" y="71"/>
                      <a:pt x="82" y="71"/>
                      <a:pt x="81" y="70"/>
                    </a:cubicBezTo>
                    <a:cubicBezTo>
                      <a:pt x="80" y="69"/>
                      <a:pt x="78" y="68"/>
                      <a:pt x="75" y="68"/>
                    </a:cubicBezTo>
                    <a:cubicBezTo>
                      <a:pt x="74" y="68"/>
                      <a:pt x="74" y="68"/>
                      <a:pt x="73" y="68"/>
                    </a:cubicBezTo>
                    <a:cubicBezTo>
                      <a:pt x="73" y="67"/>
                      <a:pt x="73" y="66"/>
                      <a:pt x="73" y="65"/>
                    </a:cubicBezTo>
                    <a:cubicBezTo>
                      <a:pt x="74" y="64"/>
                      <a:pt x="73" y="63"/>
                      <a:pt x="73" y="62"/>
                    </a:cubicBezTo>
                    <a:cubicBezTo>
                      <a:pt x="71" y="60"/>
                      <a:pt x="67" y="59"/>
                      <a:pt x="64" y="59"/>
                    </a:cubicBezTo>
                    <a:cubicBezTo>
                      <a:pt x="63" y="59"/>
                      <a:pt x="63" y="59"/>
                      <a:pt x="62" y="60"/>
                    </a:cubicBezTo>
                    <a:cubicBezTo>
                      <a:pt x="62" y="60"/>
                      <a:pt x="62" y="60"/>
                      <a:pt x="62" y="60"/>
                    </a:cubicBezTo>
                    <a:cubicBezTo>
                      <a:pt x="63" y="58"/>
                      <a:pt x="64" y="55"/>
                      <a:pt x="63" y="52"/>
                    </a:cubicBezTo>
                    <a:cubicBezTo>
                      <a:pt x="61" y="48"/>
                      <a:pt x="56" y="46"/>
                      <a:pt x="52" y="45"/>
                    </a:cubicBezTo>
                    <a:cubicBezTo>
                      <a:pt x="51" y="44"/>
                      <a:pt x="51" y="43"/>
                      <a:pt x="51" y="43"/>
                    </a:cubicBezTo>
                    <a:cubicBezTo>
                      <a:pt x="50" y="40"/>
                      <a:pt x="46" y="39"/>
                      <a:pt x="44" y="38"/>
                    </a:cubicBezTo>
                    <a:cubicBezTo>
                      <a:pt x="42" y="38"/>
                      <a:pt x="40" y="37"/>
                      <a:pt x="38" y="36"/>
                    </a:cubicBezTo>
                    <a:cubicBezTo>
                      <a:pt x="35" y="35"/>
                      <a:pt x="31" y="32"/>
                      <a:pt x="28" y="30"/>
                    </a:cubicBezTo>
                    <a:cubicBezTo>
                      <a:pt x="26" y="29"/>
                      <a:pt x="25" y="27"/>
                      <a:pt x="23" y="25"/>
                    </a:cubicBezTo>
                    <a:cubicBezTo>
                      <a:pt x="22" y="25"/>
                      <a:pt x="22" y="24"/>
                      <a:pt x="21" y="23"/>
                    </a:cubicBezTo>
                    <a:cubicBezTo>
                      <a:pt x="20" y="22"/>
                      <a:pt x="19" y="20"/>
                      <a:pt x="18" y="19"/>
                    </a:cubicBezTo>
                    <a:cubicBezTo>
                      <a:pt x="16" y="18"/>
                      <a:pt x="14" y="16"/>
                      <a:pt x="13" y="14"/>
                    </a:cubicBezTo>
                    <a:cubicBezTo>
                      <a:pt x="12" y="13"/>
                      <a:pt x="12" y="12"/>
                      <a:pt x="12" y="12"/>
                    </a:cubicBezTo>
                    <a:cubicBezTo>
                      <a:pt x="11" y="9"/>
                      <a:pt x="9" y="6"/>
                      <a:pt x="6" y="4"/>
                    </a:cubicBezTo>
                    <a:cubicBezTo>
                      <a:pt x="0" y="0"/>
                      <a:pt x="0" y="0"/>
                      <a:pt x="0" y="0"/>
                    </a:cubicBezTo>
                    <a:cubicBezTo>
                      <a:pt x="2" y="7"/>
                      <a:pt x="2" y="7"/>
                      <a:pt x="2" y="7"/>
                    </a:cubicBezTo>
                    <a:cubicBezTo>
                      <a:pt x="2" y="8"/>
                      <a:pt x="3" y="11"/>
                      <a:pt x="3" y="11"/>
                    </a:cubicBezTo>
                    <a:cubicBezTo>
                      <a:pt x="3" y="14"/>
                      <a:pt x="4" y="17"/>
                      <a:pt x="5" y="20"/>
                    </a:cubicBezTo>
                    <a:cubicBezTo>
                      <a:pt x="6" y="22"/>
                      <a:pt x="6" y="24"/>
                      <a:pt x="7" y="28"/>
                    </a:cubicBezTo>
                    <a:cubicBezTo>
                      <a:pt x="10" y="27"/>
                      <a:pt x="10" y="27"/>
                      <a:pt x="10" y="27"/>
                    </a:cubicBezTo>
                    <a:cubicBezTo>
                      <a:pt x="7" y="28"/>
                      <a:pt x="7" y="28"/>
                      <a:pt x="7" y="28"/>
                    </a:cubicBezTo>
                    <a:cubicBezTo>
                      <a:pt x="9" y="37"/>
                      <a:pt x="10" y="40"/>
                      <a:pt x="11" y="42"/>
                    </a:cubicBezTo>
                    <a:cubicBezTo>
                      <a:pt x="13" y="43"/>
                      <a:pt x="14" y="43"/>
                      <a:pt x="14" y="43"/>
                    </a:cubicBezTo>
                    <a:cubicBezTo>
                      <a:pt x="15" y="43"/>
                      <a:pt x="15" y="43"/>
                      <a:pt x="16" y="43"/>
                    </a:cubicBezTo>
                    <a:cubicBezTo>
                      <a:pt x="16" y="43"/>
                      <a:pt x="17" y="43"/>
                      <a:pt x="17" y="43"/>
                    </a:cubicBezTo>
                    <a:cubicBezTo>
                      <a:pt x="19" y="43"/>
                      <a:pt x="20" y="43"/>
                      <a:pt x="21" y="45"/>
                    </a:cubicBezTo>
                    <a:cubicBezTo>
                      <a:pt x="22" y="46"/>
                      <a:pt x="22" y="48"/>
                      <a:pt x="21" y="50"/>
                    </a:cubicBezTo>
                    <a:cubicBezTo>
                      <a:pt x="21" y="52"/>
                      <a:pt x="20" y="54"/>
                      <a:pt x="21" y="55"/>
                    </a:cubicBezTo>
                    <a:cubicBezTo>
                      <a:pt x="21" y="57"/>
                      <a:pt x="22" y="60"/>
                      <a:pt x="25" y="60"/>
                    </a:cubicBezTo>
                    <a:cubicBezTo>
                      <a:pt x="26" y="60"/>
                      <a:pt x="28" y="59"/>
                      <a:pt x="29" y="59"/>
                    </a:cubicBezTo>
                    <a:cubicBezTo>
                      <a:pt x="31" y="58"/>
                      <a:pt x="33" y="58"/>
                      <a:pt x="35" y="58"/>
                    </a:cubicBezTo>
                    <a:cubicBezTo>
                      <a:pt x="36" y="58"/>
                      <a:pt x="37" y="58"/>
                      <a:pt x="38" y="58"/>
                    </a:cubicBezTo>
                    <a:cubicBezTo>
                      <a:pt x="45" y="61"/>
                      <a:pt x="45" y="67"/>
                      <a:pt x="44" y="76"/>
                    </a:cubicBezTo>
                    <a:cubicBezTo>
                      <a:pt x="43" y="83"/>
                      <a:pt x="42" y="90"/>
                      <a:pt x="49" y="93"/>
                    </a:cubicBezTo>
                    <a:cubicBezTo>
                      <a:pt x="52" y="95"/>
                      <a:pt x="54" y="95"/>
                      <a:pt x="56" y="96"/>
                    </a:cubicBezTo>
                    <a:cubicBezTo>
                      <a:pt x="61" y="96"/>
                      <a:pt x="63" y="97"/>
                      <a:pt x="65" y="105"/>
                    </a:cubicBezTo>
                    <a:cubicBezTo>
                      <a:pt x="65" y="108"/>
                      <a:pt x="65" y="111"/>
                      <a:pt x="65" y="114"/>
                    </a:cubicBezTo>
                    <a:cubicBezTo>
                      <a:pt x="65" y="118"/>
                      <a:pt x="65" y="122"/>
                      <a:pt x="66" y="127"/>
                    </a:cubicBezTo>
                    <a:cubicBezTo>
                      <a:pt x="67" y="129"/>
                      <a:pt x="67" y="132"/>
                      <a:pt x="67" y="136"/>
                    </a:cubicBezTo>
                    <a:cubicBezTo>
                      <a:pt x="68" y="141"/>
                      <a:pt x="68" y="146"/>
                      <a:pt x="70" y="150"/>
                    </a:cubicBezTo>
                    <a:cubicBezTo>
                      <a:pt x="72" y="154"/>
                      <a:pt x="75" y="154"/>
                      <a:pt x="78" y="154"/>
                    </a:cubicBezTo>
                    <a:cubicBezTo>
                      <a:pt x="79" y="155"/>
                      <a:pt x="81" y="155"/>
                      <a:pt x="83" y="156"/>
                    </a:cubicBezTo>
                    <a:cubicBezTo>
                      <a:pt x="85" y="157"/>
                      <a:pt x="86" y="158"/>
                      <a:pt x="87" y="160"/>
                    </a:cubicBezTo>
                    <a:cubicBezTo>
                      <a:pt x="88" y="161"/>
                      <a:pt x="89" y="162"/>
                      <a:pt x="90" y="163"/>
                    </a:cubicBezTo>
                    <a:cubicBezTo>
                      <a:pt x="92" y="165"/>
                      <a:pt x="94" y="166"/>
                      <a:pt x="96" y="167"/>
                    </a:cubicBezTo>
                    <a:cubicBezTo>
                      <a:pt x="100" y="169"/>
                      <a:pt x="104" y="170"/>
                      <a:pt x="104" y="176"/>
                    </a:cubicBezTo>
                    <a:cubicBezTo>
                      <a:pt x="104" y="178"/>
                      <a:pt x="104" y="179"/>
                      <a:pt x="104" y="181"/>
                    </a:cubicBezTo>
                    <a:cubicBezTo>
                      <a:pt x="103" y="183"/>
                      <a:pt x="103" y="185"/>
                      <a:pt x="104" y="188"/>
                    </a:cubicBezTo>
                    <a:cubicBezTo>
                      <a:pt x="105" y="190"/>
                      <a:pt x="106" y="191"/>
                      <a:pt x="107" y="192"/>
                    </a:cubicBezTo>
                    <a:cubicBezTo>
                      <a:pt x="108" y="194"/>
                      <a:pt x="110" y="196"/>
                      <a:pt x="110" y="199"/>
                    </a:cubicBezTo>
                    <a:cubicBezTo>
                      <a:pt x="110" y="205"/>
                      <a:pt x="106" y="207"/>
                      <a:pt x="98" y="207"/>
                    </a:cubicBezTo>
                    <a:cubicBezTo>
                      <a:pt x="94" y="207"/>
                      <a:pt x="94" y="207"/>
                      <a:pt x="94" y="207"/>
                    </a:cubicBezTo>
                    <a:cubicBezTo>
                      <a:pt x="92" y="207"/>
                      <a:pt x="90" y="207"/>
                      <a:pt x="88" y="208"/>
                    </a:cubicBezTo>
                    <a:cubicBezTo>
                      <a:pt x="85" y="209"/>
                      <a:pt x="82" y="210"/>
                      <a:pt x="78" y="211"/>
                    </a:cubicBezTo>
                    <a:cubicBezTo>
                      <a:pt x="73" y="213"/>
                      <a:pt x="68" y="216"/>
                      <a:pt x="62" y="216"/>
                    </a:cubicBezTo>
                    <a:cubicBezTo>
                      <a:pt x="56" y="216"/>
                      <a:pt x="52" y="214"/>
                      <a:pt x="47" y="211"/>
                    </a:cubicBezTo>
                    <a:cubicBezTo>
                      <a:pt x="46" y="211"/>
                      <a:pt x="44" y="210"/>
                      <a:pt x="43" y="210"/>
                    </a:cubicBezTo>
                    <a:cubicBezTo>
                      <a:pt x="38" y="208"/>
                      <a:pt x="38" y="208"/>
                      <a:pt x="38" y="208"/>
                    </a:cubicBezTo>
                    <a:cubicBezTo>
                      <a:pt x="39" y="213"/>
                      <a:pt x="39" y="213"/>
                      <a:pt x="39" y="213"/>
                    </a:cubicBezTo>
                    <a:cubicBezTo>
                      <a:pt x="39" y="215"/>
                      <a:pt x="40" y="221"/>
                      <a:pt x="39" y="222"/>
                    </a:cubicBezTo>
                    <a:cubicBezTo>
                      <a:pt x="38" y="223"/>
                      <a:pt x="37" y="223"/>
                      <a:pt x="36" y="223"/>
                    </a:cubicBezTo>
                    <a:cubicBezTo>
                      <a:pt x="36" y="223"/>
                      <a:pt x="35" y="223"/>
                      <a:pt x="34" y="223"/>
                    </a:cubicBezTo>
                    <a:cubicBezTo>
                      <a:pt x="31" y="228"/>
                      <a:pt x="31" y="228"/>
                      <a:pt x="31" y="228"/>
                    </a:cubicBezTo>
                    <a:cubicBezTo>
                      <a:pt x="33" y="230"/>
                      <a:pt x="34" y="231"/>
                      <a:pt x="34" y="234"/>
                    </a:cubicBezTo>
                    <a:cubicBezTo>
                      <a:pt x="30" y="235"/>
                      <a:pt x="27" y="237"/>
                      <a:pt x="25" y="240"/>
                    </a:cubicBezTo>
                    <a:cubicBezTo>
                      <a:pt x="24" y="241"/>
                      <a:pt x="24" y="241"/>
                      <a:pt x="24" y="241"/>
                    </a:cubicBezTo>
                    <a:cubicBezTo>
                      <a:pt x="24" y="242"/>
                      <a:pt x="24" y="242"/>
                      <a:pt x="24" y="242"/>
                    </a:cubicBezTo>
                    <a:cubicBezTo>
                      <a:pt x="26" y="255"/>
                      <a:pt x="27" y="258"/>
                      <a:pt x="28" y="259"/>
                    </a:cubicBezTo>
                    <a:cubicBezTo>
                      <a:pt x="29" y="260"/>
                      <a:pt x="31" y="261"/>
                      <a:pt x="32" y="261"/>
                    </a:cubicBezTo>
                    <a:cubicBezTo>
                      <a:pt x="34" y="262"/>
                      <a:pt x="35" y="262"/>
                      <a:pt x="36" y="263"/>
                    </a:cubicBezTo>
                    <a:cubicBezTo>
                      <a:pt x="37" y="265"/>
                      <a:pt x="37" y="266"/>
                      <a:pt x="37" y="268"/>
                    </a:cubicBezTo>
                    <a:cubicBezTo>
                      <a:pt x="37" y="269"/>
                      <a:pt x="38" y="271"/>
                      <a:pt x="38" y="272"/>
                    </a:cubicBezTo>
                    <a:cubicBezTo>
                      <a:pt x="41" y="275"/>
                      <a:pt x="44" y="275"/>
                      <a:pt x="47" y="275"/>
                    </a:cubicBezTo>
                    <a:cubicBezTo>
                      <a:pt x="49" y="275"/>
                      <a:pt x="51" y="276"/>
                      <a:pt x="53" y="277"/>
                    </a:cubicBezTo>
                    <a:cubicBezTo>
                      <a:pt x="57" y="279"/>
                      <a:pt x="58" y="282"/>
                      <a:pt x="58" y="286"/>
                    </a:cubicBezTo>
                    <a:cubicBezTo>
                      <a:pt x="59" y="287"/>
                      <a:pt x="59" y="289"/>
                      <a:pt x="59" y="290"/>
                    </a:cubicBezTo>
                    <a:cubicBezTo>
                      <a:pt x="59" y="290"/>
                      <a:pt x="59" y="290"/>
                      <a:pt x="59" y="290"/>
                    </a:cubicBezTo>
                    <a:cubicBezTo>
                      <a:pt x="61" y="298"/>
                      <a:pt x="63" y="300"/>
                      <a:pt x="64" y="301"/>
                    </a:cubicBezTo>
                    <a:cubicBezTo>
                      <a:pt x="67" y="303"/>
                      <a:pt x="67" y="303"/>
                      <a:pt x="67" y="303"/>
                    </a:cubicBezTo>
                    <a:cubicBezTo>
                      <a:pt x="68" y="299"/>
                      <a:pt x="68" y="299"/>
                      <a:pt x="68" y="299"/>
                    </a:cubicBezTo>
                    <a:cubicBezTo>
                      <a:pt x="69" y="299"/>
                      <a:pt x="69" y="298"/>
                      <a:pt x="69" y="297"/>
                    </a:cubicBezTo>
                    <a:cubicBezTo>
                      <a:pt x="70" y="294"/>
                      <a:pt x="71" y="293"/>
                      <a:pt x="72" y="292"/>
                    </a:cubicBezTo>
                    <a:cubicBezTo>
                      <a:pt x="72" y="292"/>
                      <a:pt x="72" y="292"/>
                      <a:pt x="72" y="292"/>
                    </a:cubicBezTo>
                    <a:cubicBezTo>
                      <a:pt x="74" y="292"/>
                      <a:pt x="75" y="294"/>
                      <a:pt x="76" y="294"/>
                    </a:cubicBezTo>
                    <a:cubicBezTo>
                      <a:pt x="77" y="295"/>
                      <a:pt x="78" y="299"/>
                      <a:pt x="79" y="303"/>
                    </a:cubicBezTo>
                    <a:cubicBezTo>
                      <a:pt x="79" y="306"/>
                      <a:pt x="80" y="309"/>
                      <a:pt x="81" y="310"/>
                    </a:cubicBezTo>
                    <a:cubicBezTo>
                      <a:pt x="81" y="311"/>
                      <a:pt x="81" y="311"/>
                      <a:pt x="81" y="311"/>
                    </a:cubicBezTo>
                    <a:cubicBezTo>
                      <a:pt x="84" y="316"/>
                      <a:pt x="85" y="316"/>
                      <a:pt x="90" y="316"/>
                    </a:cubicBezTo>
                    <a:cubicBezTo>
                      <a:pt x="92" y="316"/>
                      <a:pt x="92" y="316"/>
                      <a:pt x="92" y="316"/>
                    </a:cubicBezTo>
                    <a:cubicBezTo>
                      <a:pt x="93" y="316"/>
                      <a:pt x="94" y="316"/>
                      <a:pt x="95" y="316"/>
                    </a:cubicBezTo>
                    <a:cubicBezTo>
                      <a:pt x="99" y="316"/>
                      <a:pt x="101" y="315"/>
                      <a:pt x="105" y="313"/>
                    </a:cubicBezTo>
                    <a:cubicBezTo>
                      <a:pt x="107" y="312"/>
                      <a:pt x="107" y="312"/>
                      <a:pt x="107" y="312"/>
                    </a:cubicBezTo>
                    <a:cubicBezTo>
                      <a:pt x="109" y="310"/>
                      <a:pt x="111" y="309"/>
                      <a:pt x="113" y="309"/>
                    </a:cubicBezTo>
                    <a:cubicBezTo>
                      <a:pt x="114" y="309"/>
                      <a:pt x="116" y="310"/>
                      <a:pt x="119" y="311"/>
                    </a:cubicBezTo>
                    <a:cubicBezTo>
                      <a:pt x="119" y="312"/>
                      <a:pt x="119" y="312"/>
                      <a:pt x="119" y="312"/>
                    </a:cubicBezTo>
                    <a:cubicBezTo>
                      <a:pt x="124" y="316"/>
                      <a:pt x="128" y="319"/>
                      <a:pt x="130" y="320"/>
                    </a:cubicBezTo>
                    <a:cubicBezTo>
                      <a:pt x="135" y="322"/>
                      <a:pt x="135" y="322"/>
                      <a:pt x="135" y="322"/>
                    </a:cubicBezTo>
                    <a:cubicBezTo>
                      <a:pt x="135" y="315"/>
                      <a:pt x="135" y="315"/>
                      <a:pt x="135" y="315"/>
                    </a:cubicBezTo>
                    <a:cubicBezTo>
                      <a:pt x="136" y="308"/>
                      <a:pt x="136" y="300"/>
                      <a:pt x="134" y="294"/>
                    </a:cubicBezTo>
                    <a:cubicBezTo>
                      <a:pt x="132" y="291"/>
                      <a:pt x="130" y="289"/>
                      <a:pt x="128" y="286"/>
                    </a:cubicBezTo>
                    <a:cubicBezTo>
                      <a:pt x="126" y="283"/>
                      <a:pt x="123" y="280"/>
                      <a:pt x="123" y="275"/>
                    </a:cubicBezTo>
                    <a:cubicBezTo>
                      <a:pt x="123" y="270"/>
                      <a:pt x="125" y="264"/>
                      <a:pt x="129" y="263"/>
                    </a:cubicBezTo>
                    <a:cubicBezTo>
                      <a:pt x="130" y="263"/>
                      <a:pt x="130" y="263"/>
                      <a:pt x="131" y="263"/>
                    </a:cubicBezTo>
                    <a:cubicBezTo>
                      <a:pt x="133" y="263"/>
                      <a:pt x="135" y="264"/>
                      <a:pt x="137" y="267"/>
                    </a:cubicBezTo>
                    <a:cubicBezTo>
                      <a:pt x="140" y="271"/>
                      <a:pt x="139" y="274"/>
                      <a:pt x="139" y="278"/>
                    </a:cubicBezTo>
                    <a:cubicBezTo>
                      <a:pt x="138" y="282"/>
                      <a:pt x="138" y="286"/>
                      <a:pt x="142" y="291"/>
                    </a:cubicBezTo>
                    <a:cubicBezTo>
                      <a:pt x="146" y="295"/>
                      <a:pt x="149" y="297"/>
                      <a:pt x="154" y="297"/>
                    </a:cubicBezTo>
                    <a:cubicBezTo>
                      <a:pt x="156" y="297"/>
                      <a:pt x="158" y="297"/>
                      <a:pt x="161" y="296"/>
                    </a:cubicBezTo>
                    <a:cubicBezTo>
                      <a:pt x="165" y="293"/>
                      <a:pt x="170" y="291"/>
                      <a:pt x="174" y="289"/>
                    </a:cubicBezTo>
                    <a:cubicBezTo>
                      <a:pt x="201" y="275"/>
                      <a:pt x="228" y="262"/>
                      <a:pt x="253" y="249"/>
                    </a:cubicBezTo>
                    <a:cubicBezTo>
                      <a:pt x="266" y="242"/>
                      <a:pt x="279" y="236"/>
                      <a:pt x="292" y="229"/>
                    </a:cubicBezTo>
                    <a:cubicBezTo>
                      <a:pt x="302" y="249"/>
                      <a:pt x="302" y="249"/>
                      <a:pt x="302" y="249"/>
                    </a:cubicBezTo>
                    <a:cubicBezTo>
                      <a:pt x="305" y="246"/>
                      <a:pt x="305" y="246"/>
                      <a:pt x="305" y="246"/>
                    </a:cubicBezTo>
                    <a:cubicBezTo>
                      <a:pt x="307" y="244"/>
                      <a:pt x="309" y="242"/>
                      <a:pt x="310" y="240"/>
                    </a:cubicBezTo>
                    <a:cubicBezTo>
                      <a:pt x="313" y="232"/>
                      <a:pt x="316" y="225"/>
                      <a:pt x="318" y="219"/>
                    </a:cubicBezTo>
                    <a:cubicBezTo>
                      <a:pt x="319" y="215"/>
                      <a:pt x="320" y="211"/>
                      <a:pt x="320" y="207"/>
                    </a:cubicBezTo>
                    <a:close/>
                    <a:moveTo>
                      <a:pt x="201" y="212"/>
                    </a:moveTo>
                    <a:cubicBezTo>
                      <a:pt x="201" y="206"/>
                      <a:pt x="201" y="202"/>
                      <a:pt x="204" y="198"/>
                    </a:cubicBezTo>
                    <a:cubicBezTo>
                      <a:pt x="205" y="197"/>
                      <a:pt x="207" y="196"/>
                      <a:pt x="208" y="195"/>
                    </a:cubicBezTo>
                    <a:cubicBezTo>
                      <a:pt x="208" y="194"/>
                      <a:pt x="209" y="193"/>
                      <a:pt x="210" y="192"/>
                    </a:cubicBezTo>
                    <a:cubicBezTo>
                      <a:pt x="211" y="191"/>
                      <a:pt x="213" y="189"/>
                      <a:pt x="214" y="187"/>
                    </a:cubicBezTo>
                    <a:cubicBezTo>
                      <a:pt x="214" y="188"/>
                      <a:pt x="214" y="188"/>
                      <a:pt x="214" y="189"/>
                    </a:cubicBezTo>
                    <a:cubicBezTo>
                      <a:pt x="214" y="190"/>
                      <a:pt x="214" y="191"/>
                      <a:pt x="214" y="192"/>
                    </a:cubicBezTo>
                    <a:cubicBezTo>
                      <a:pt x="213" y="195"/>
                      <a:pt x="212" y="197"/>
                      <a:pt x="209" y="199"/>
                    </a:cubicBezTo>
                    <a:cubicBezTo>
                      <a:pt x="208" y="200"/>
                      <a:pt x="207" y="200"/>
                      <a:pt x="206" y="202"/>
                    </a:cubicBezTo>
                    <a:cubicBezTo>
                      <a:pt x="203" y="205"/>
                      <a:pt x="203" y="209"/>
                      <a:pt x="202" y="212"/>
                    </a:cubicBezTo>
                    <a:cubicBezTo>
                      <a:pt x="202" y="214"/>
                      <a:pt x="202" y="215"/>
                      <a:pt x="201" y="216"/>
                    </a:cubicBezTo>
                    <a:cubicBezTo>
                      <a:pt x="201" y="216"/>
                      <a:pt x="201" y="215"/>
                      <a:pt x="201" y="214"/>
                    </a:cubicBezTo>
                    <a:cubicBezTo>
                      <a:pt x="201" y="213"/>
                      <a:pt x="201" y="213"/>
                      <a:pt x="201" y="212"/>
                    </a:cubicBezTo>
                    <a:close/>
                  </a:path>
                </a:pathLst>
              </a:custGeom>
              <a:solidFill>
                <a:schemeClr val="accent4"/>
              </a:solid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83" name="Freeform 28">
                <a:extLst>
                  <a:ext uri="{FF2B5EF4-FFF2-40B4-BE49-F238E27FC236}">
                    <a16:creationId xmlns:a16="http://schemas.microsoft.com/office/drawing/2014/main" id="{0C44AD76-6EB9-22D0-2DBD-CCD357C8D442}"/>
                  </a:ext>
                </a:extLst>
              </p:cNvPr>
              <p:cNvSpPr>
                <a:spLocks/>
              </p:cNvSpPr>
              <p:nvPr/>
            </p:nvSpPr>
            <p:spPr bwMode="auto">
              <a:xfrm>
                <a:off x="19392323" y="6919195"/>
                <a:ext cx="72052" cy="77688"/>
              </a:xfrm>
              <a:custGeom>
                <a:avLst/>
                <a:gdLst>
                  <a:gd name="T0" fmla="*/ 64847 w 10"/>
                  <a:gd name="T1" fmla="*/ 25896 h 12"/>
                  <a:gd name="T2" fmla="*/ 50436 w 10"/>
                  <a:gd name="T3" fmla="*/ 19422 h 12"/>
                  <a:gd name="T4" fmla="*/ 50436 w 10"/>
                  <a:gd name="T5" fmla="*/ 0 h 12"/>
                  <a:gd name="T6" fmla="*/ 0 w 10"/>
                  <a:gd name="T7" fmla="*/ 45318 h 12"/>
                  <a:gd name="T8" fmla="*/ 7205 w 10"/>
                  <a:gd name="T9" fmla="*/ 71214 h 12"/>
                  <a:gd name="T10" fmla="*/ 36026 w 10"/>
                  <a:gd name="T11" fmla="*/ 77688 h 12"/>
                  <a:gd name="T12" fmla="*/ 36026 w 10"/>
                  <a:gd name="T13" fmla="*/ 58266 h 12"/>
                  <a:gd name="T14" fmla="*/ 36026 w 10"/>
                  <a:gd name="T15" fmla="*/ 58266 h 12"/>
                  <a:gd name="T16" fmla="*/ 64847 w 10"/>
                  <a:gd name="T17" fmla="*/ 25896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 h="12">
                    <a:moveTo>
                      <a:pt x="9" y="4"/>
                    </a:moveTo>
                    <a:cubicBezTo>
                      <a:pt x="9" y="3"/>
                      <a:pt x="8" y="3"/>
                      <a:pt x="7" y="3"/>
                    </a:cubicBezTo>
                    <a:cubicBezTo>
                      <a:pt x="7" y="0"/>
                      <a:pt x="7" y="0"/>
                      <a:pt x="7" y="0"/>
                    </a:cubicBezTo>
                    <a:cubicBezTo>
                      <a:pt x="4" y="0"/>
                      <a:pt x="0" y="4"/>
                      <a:pt x="0" y="7"/>
                    </a:cubicBezTo>
                    <a:cubicBezTo>
                      <a:pt x="0" y="9"/>
                      <a:pt x="0" y="10"/>
                      <a:pt x="1" y="11"/>
                    </a:cubicBezTo>
                    <a:cubicBezTo>
                      <a:pt x="2" y="11"/>
                      <a:pt x="4" y="12"/>
                      <a:pt x="5" y="12"/>
                    </a:cubicBezTo>
                    <a:cubicBezTo>
                      <a:pt x="5" y="9"/>
                      <a:pt x="5" y="9"/>
                      <a:pt x="5" y="9"/>
                    </a:cubicBezTo>
                    <a:cubicBezTo>
                      <a:pt x="5" y="9"/>
                      <a:pt x="5" y="9"/>
                      <a:pt x="5" y="9"/>
                    </a:cubicBezTo>
                    <a:cubicBezTo>
                      <a:pt x="8" y="9"/>
                      <a:pt x="10" y="7"/>
                      <a:pt x="9" y="4"/>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85" name="Freeform 29">
                <a:extLst>
                  <a:ext uri="{FF2B5EF4-FFF2-40B4-BE49-F238E27FC236}">
                    <a16:creationId xmlns:a16="http://schemas.microsoft.com/office/drawing/2014/main" id="{630D2C04-5E34-B135-78CF-F2B5CF02C66D}"/>
                  </a:ext>
                </a:extLst>
              </p:cNvPr>
              <p:cNvSpPr>
                <a:spLocks/>
              </p:cNvSpPr>
              <p:nvPr/>
            </p:nvSpPr>
            <p:spPr bwMode="auto">
              <a:xfrm>
                <a:off x="22319783" y="9157582"/>
                <a:ext cx="120087" cy="109249"/>
              </a:xfrm>
              <a:custGeom>
                <a:avLst/>
                <a:gdLst>
                  <a:gd name="T0" fmla="*/ 91831 w 17"/>
                  <a:gd name="T1" fmla="*/ 0 h 17"/>
                  <a:gd name="T2" fmla="*/ 70639 w 17"/>
                  <a:gd name="T3" fmla="*/ 6426 h 17"/>
                  <a:gd name="T4" fmla="*/ 14128 w 17"/>
                  <a:gd name="T5" fmla="*/ 64264 h 17"/>
                  <a:gd name="T6" fmla="*/ 7064 w 17"/>
                  <a:gd name="T7" fmla="*/ 102823 h 17"/>
                  <a:gd name="T8" fmla="*/ 28256 w 17"/>
                  <a:gd name="T9" fmla="*/ 109249 h 17"/>
                  <a:gd name="T10" fmla="*/ 56512 w 17"/>
                  <a:gd name="T11" fmla="*/ 102823 h 17"/>
                  <a:gd name="T12" fmla="*/ 77703 w 17"/>
                  <a:gd name="T13" fmla="*/ 70691 h 17"/>
                  <a:gd name="T14" fmla="*/ 84767 w 17"/>
                  <a:gd name="T15" fmla="*/ 64264 h 17"/>
                  <a:gd name="T16" fmla="*/ 84767 w 17"/>
                  <a:gd name="T17" fmla="*/ 64264 h 17"/>
                  <a:gd name="T18" fmla="*/ 120087 w 17"/>
                  <a:gd name="T19" fmla="*/ 25706 h 17"/>
                  <a:gd name="T20" fmla="*/ 91831 w 17"/>
                  <a:gd name="T21" fmla="*/ 0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 h="17">
                    <a:moveTo>
                      <a:pt x="13" y="0"/>
                    </a:moveTo>
                    <a:cubicBezTo>
                      <a:pt x="12" y="0"/>
                      <a:pt x="11" y="1"/>
                      <a:pt x="10" y="1"/>
                    </a:cubicBezTo>
                    <a:cubicBezTo>
                      <a:pt x="7" y="3"/>
                      <a:pt x="3" y="7"/>
                      <a:pt x="2" y="10"/>
                    </a:cubicBezTo>
                    <a:cubicBezTo>
                      <a:pt x="0" y="12"/>
                      <a:pt x="0" y="14"/>
                      <a:pt x="1" y="16"/>
                    </a:cubicBezTo>
                    <a:cubicBezTo>
                      <a:pt x="2" y="17"/>
                      <a:pt x="3" y="17"/>
                      <a:pt x="4" y="17"/>
                    </a:cubicBezTo>
                    <a:cubicBezTo>
                      <a:pt x="6" y="17"/>
                      <a:pt x="7" y="17"/>
                      <a:pt x="8" y="16"/>
                    </a:cubicBezTo>
                    <a:cubicBezTo>
                      <a:pt x="10" y="15"/>
                      <a:pt x="11" y="13"/>
                      <a:pt x="11" y="11"/>
                    </a:cubicBezTo>
                    <a:cubicBezTo>
                      <a:pt x="12" y="11"/>
                      <a:pt x="12" y="10"/>
                      <a:pt x="12" y="10"/>
                    </a:cubicBezTo>
                    <a:cubicBezTo>
                      <a:pt x="12" y="10"/>
                      <a:pt x="12" y="10"/>
                      <a:pt x="12" y="10"/>
                    </a:cubicBezTo>
                    <a:cubicBezTo>
                      <a:pt x="16" y="9"/>
                      <a:pt x="17" y="7"/>
                      <a:pt x="17" y="4"/>
                    </a:cubicBezTo>
                    <a:cubicBezTo>
                      <a:pt x="17" y="0"/>
                      <a:pt x="14" y="0"/>
                      <a:pt x="13" y="0"/>
                    </a:cubicBezTo>
                    <a:close/>
                  </a:path>
                </a:pathLst>
              </a:custGeom>
              <a:solidFill>
                <a:schemeClr val="accent4"/>
              </a:solid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86" name="Freeform 30">
                <a:extLst>
                  <a:ext uri="{FF2B5EF4-FFF2-40B4-BE49-F238E27FC236}">
                    <a16:creationId xmlns:a16="http://schemas.microsoft.com/office/drawing/2014/main" id="{A1326EF1-531D-A992-549B-577E61DE7A0F}"/>
                  </a:ext>
                </a:extLst>
              </p:cNvPr>
              <p:cNvSpPr>
                <a:spLocks/>
              </p:cNvSpPr>
              <p:nvPr/>
            </p:nvSpPr>
            <p:spPr bwMode="auto">
              <a:xfrm>
                <a:off x="22426527" y="9106599"/>
                <a:ext cx="90733" cy="70405"/>
              </a:xfrm>
              <a:custGeom>
                <a:avLst/>
                <a:gdLst>
                  <a:gd name="T0" fmla="*/ 83754 w 13"/>
                  <a:gd name="T1" fmla="*/ 12801 h 11"/>
                  <a:gd name="T2" fmla="*/ 48856 w 13"/>
                  <a:gd name="T3" fmla="*/ 0 h 11"/>
                  <a:gd name="T4" fmla="*/ 0 w 13"/>
                  <a:gd name="T5" fmla="*/ 25602 h 11"/>
                  <a:gd name="T6" fmla="*/ 6979 w 13"/>
                  <a:gd name="T7" fmla="*/ 57604 h 11"/>
                  <a:gd name="T8" fmla="*/ 41877 w 13"/>
                  <a:gd name="T9" fmla="*/ 70405 h 11"/>
                  <a:gd name="T10" fmla="*/ 41877 w 13"/>
                  <a:gd name="T11" fmla="*/ 70405 h 11"/>
                  <a:gd name="T12" fmla="*/ 90733 w 13"/>
                  <a:gd name="T13" fmla="*/ 32002 h 11"/>
                  <a:gd name="T14" fmla="*/ 83754 w 13"/>
                  <a:gd name="T15" fmla="*/ 12801 h 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11">
                    <a:moveTo>
                      <a:pt x="12" y="2"/>
                    </a:moveTo>
                    <a:cubicBezTo>
                      <a:pt x="11" y="1"/>
                      <a:pt x="10" y="0"/>
                      <a:pt x="7" y="0"/>
                    </a:cubicBezTo>
                    <a:cubicBezTo>
                      <a:pt x="5" y="0"/>
                      <a:pt x="1" y="1"/>
                      <a:pt x="0" y="4"/>
                    </a:cubicBezTo>
                    <a:cubicBezTo>
                      <a:pt x="0" y="5"/>
                      <a:pt x="0" y="7"/>
                      <a:pt x="1" y="9"/>
                    </a:cubicBezTo>
                    <a:cubicBezTo>
                      <a:pt x="2" y="10"/>
                      <a:pt x="4" y="11"/>
                      <a:pt x="6" y="11"/>
                    </a:cubicBezTo>
                    <a:cubicBezTo>
                      <a:pt x="6" y="11"/>
                      <a:pt x="6" y="11"/>
                      <a:pt x="6" y="11"/>
                    </a:cubicBezTo>
                    <a:cubicBezTo>
                      <a:pt x="9" y="10"/>
                      <a:pt x="12" y="8"/>
                      <a:pt x="13" y="5"/>
                    </a:cubicBezTo>
                    <a:cubicBezTo>
                      <a:pt x="13" y="4"/>
                      <a:pt x="13" y="3"/>
                      <a:pt x="12" y="2"/>
                    </a:cubicBezTo>
                    <a:close/>
                  </a:path>
                </a:pathLst>
              </a:custGeom>
              <a:solidFill>
                <a:schemeClr val="accent4"/>
              </a:solid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88" name="Freeform 31">
                <a:extLst>
                  <a:ext uri="{FF2B5EF4-FFF2-40B4-BE49-F238E27FC236}">
                    <a16:creationId xmlns:a16="http://schemas.microsoft.com/office/drawing/2014/main" id="{42128262-895E-A051-7590-105BAEC1AFC6}"/>
                  </a:ext>
                </a:extLst>
              </p:cNvPr>
              <p:cNvSpPr>
                <a:spLocks/>
              </p:cNvSpPr>
              <p:nvPr/>
            </p:nvSpPr>
            <p:spPr bwMode="auto">
              <a:xfrm>
                <a:off x="19400329" y="7081854"/>
                <a:ext cx="162785" cy="152948"/>
              </a:xfrm>
              <a:custGeom>
                <a:avLst/>
                <a:gdLst>
                  <a:gd name="T0" fmla="*/ 155707 w 23"/>
                  <a:gd name="T1" fmla="*/ 95593 h 24"/>
                  <a:gd name="T2" fmla="*/ 127397 w 23"/>
                  <a:gd name="T3" fmla="*/ 57356 h 24"/>
                  <a:gd name="T4" fmla="*/ 99087 w 23"/>
                  <a:gd name="T5" fmla="*/ 50983 h 24"/>
                  <a:gd name="T6" fmla="*/ 99087 w 23"/>
                  <a:gd name="T7" fmla="*/ 50983 h 24"/>
                  <a:gd name="T8" fmla="*/ 92009 w 23"/>
                  <a:gd name="T9" fmla="*/ 50983 h 24"/>
                  <a:gd name="T10" fmla="*/ 92009 w 23"/>
                  <a:gd name="T11" fmla="*/ 38237 h 24"/>
                  <a:gd name="T12" fmla="*/ 77854 w 23"/>
                  <a:gd name="T13" fmla="*/ 19119 h 24"/>
                  <a:gd name="T14" fmla="*/ 42466 w 23"/>
                  <a:gd name="T15" fmla="*/ 0 h 24"/>
                  <a:gd name="T16" fmla="*/ 14155 w 23"/>
                  <a:gd name="T17" fmla="*/ 12746 h 24"/>
                  <a:gd name="T18" fmla="*/ 0 w 23"/>
                  <a:gd name="T19" fmla="*/ 38237 h 24"/>
                  <a:gd name="T20" fmla="*/ 28310 w 23"/>
                  <a:gd name="T21" fmla="*/ 70101 h 24"/>
                  <a:gd name="T22" fmla="*/ 28310 w 23"/>
                  <a:gd name="T23" fmla="*/ 70101 h 24"/>
                  <a:gd name="T24" fmla="*/ 7078 w 23"/>
                  <a:gd name="T25" fmla="*/ 108338 h 24"/>
                  <a:gd name="T26" fmla="*/ 14155 w 23"/>
                  <a:gd name="T27" fmla="*/ 133830 h 24"/>
                  <a:gd name="T28" fmla="*/ 49543 w 23"/>
                  <a:gd name="T29" fmla="*/ 146575 h 24"/>
                  <a:gd name="T30" fmla="*/ 63698 w 23"/>
                  <a:gd name="T31" fmla="*/ 146575 h 24"/>
                  <a:gd name="T32" fmla="*/ 84931 w 23"/>
                  <a:gd name="T33" fmla="*/ 146575 h 24"/>
                  <a:gd name="T34" fmla="*/ 106164 w 23"/>
                  <a:gd name="T35" fmla="*/ 152948 h 24"/>
                  <a:gd name="T36" fmla="*/ 106164 w 23"/>
                  <a:gd name="T37" fmla="*/ 152948 h 24"/>
                  <a:gd name="T38" fmla="*/ 148630 w 23"/>
                  <a:gd name="T39" fmla="*/ 133830 h 24"/>
                  <a:gd name="T40" fmla="*/ 155707 w 23"/>
                  <a:gd name="T41" fmla="*/ 95593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3" h="24">
                    <a:moveTo>
                      <a:pt x="22" y="15"/>
                    </a:moveTo>
                    <a:cubicBezTo>
                      <a:pt x="22" y="12"/>
                      <a:pt x="20" y="10"/>
                      <a:pt x="18" y="9"/>
                    </a:cubicBezTo>
                    <a:cubicBezTo>
                      <a:pt x="17" y="8"/>
                      <a:pt x="15" y="8"/>
                      <a:pt x="14" y="8"/>
                    </a:cubicBezTo>
                    <a:cubicBezTo>
                      <a:pt x="14" y="8"/>
                      <a:pt x="14" y="8"/>
                      <a:pt x="14" y="8"/>
                    </a:cubicBezTo>
                    <a:cubicBezTo>
                      <a:pt x="14" y="8"/>
                      <a:pt x="13" y="8"/>
                      <a:pt x="13" y="8"/>
                    </a:cubicBezTo>
                    <a:cubicBezTo>
                      <a:pt x="13" y="7"/>
                      <a:pt x="13" y="7"/>
                      <a:pt x="13" y="6"/>
                    </a:cubicBezTo>
                    <a:cubicBezTo>
                      <a:pt x="13" y="5"/>
                      <a:pt x="12" y="4"/>
                      <a:pt x="11" y="3"/>
                    </a:cubicBezTo>
                    <a:cubicBezTo>
                      <a:pt x="10" y="1"/>
                      <a:pt x="8" y="0"/>
                      <a:pt x="6" y="0"/>
                    </a:cubicBezTo>
                    <a:cubicBezTo>
                      <a:pt x="5" y="0"/>
                      <a:pt x="3" y="0"/>
                      <a:pt x="2" y="2"/>
                    </a:cubicBezTo>
                    <a:cubicBezTo>
                      <a:pt x="0" y="3"/>
                      <a:pt x="0" y="5"/>
                      <a:pt x="0" y="6"/>
                    </a:cubicBezTo>
                    <a:cubicBezTo>
                      <a:pt x="0" y="8"/>
                      <a:pt x="2" y="10"/>
                      <a:pt x="4" y="11"/>
                    </a:cubicBezTo>
                    <a:cubicBezTo>
                      <a:pt x="4" y="11"/>
                      <a:pt x="4" y="11"/>
                      <a:pt x="4" y="11"/>
                    </a:cubicBezTo>
                    <a:cubicBezTo>
                      <a:pt x="2" y="12"/>
                      <a:pt x="1" y="14"/>
                      <a:pt x="1" y="17"/>
                    </a:cubicBezTo>
                    <a:cubicBezTo>
                      <a:pt x="1" y="19"/>
                      <a:pt x="1" y="20"/>
                      <a:pt x="2" y="21"/>
                    </a:cubicBezTo>
                    <a:cubicBezTo>
                      <a:pt x="4" y="23"/>
                      <a:pt x="6" y="23"/>
                      <a:pt x="7" y="23"/>
                    </a:cubicBezTo>
                    <a:cubicBezTo>
                      <a:pt x="7" y="23"/>
                      <a:pt x="9" y="23"/>
                      <a:pt x="9" y="23"/>
                    </a:cubicBezTo>
                    <a:cubicBezTo>
                      <a:pt x="10" y="23"/>
                      <a:pt x="11" y="23"/>
                      <a:pt x="12" y="23"/>
                    </a:cubicBezTo>
                    <a:cubicBezTo>
                      <a:pt x="13" y="24"/>
                      <a:pt x="14" y="24"/>
                      <a:pt x="15" y="24"/>
                    </a:cubicBezTo>
                    <a:cubicBezTo>
                      <a:pt x="15" y="24"/>
                      <a:pt x="15" y="24"/>
                      <a:pt x="15" y="24"/>
                    </a:cubicBezTo>
                    <a:cubicBezTo>
                      <a:pt x="18" y="24"/>
                      <a:pt x="20" y="23"/>
                      <a:pt x="21" y="21"/>
                    </a:cubicBezTo>
                    <a:cubicBezTo>
                      <a:pt x="22" y="19"/>
                      <a:pt x="23" y="17"/>
                      <a:pt x="22" y="15"/>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89" name="Freeform 32">
                <a:extLst>
                  <a:ext uri="{FF2B5EF4-FFF2-40B4-BE49-F238E27FC236}">
                    <a16:creationId xmlns:a16="http://schemas.microsoft.com/office/drawing/2014/main" id="{ED6F393E-04D3-EAF2-9F64-7B939343D2C7}"/>
                  </a:ext>
                </a:extLst>
              </p:cNvPr>
              <p:cNvSpPr>
                <a:spLocks/>
              </p:cNvSpPr>
              <p:nvPr/>
            </p:nvSpPr>
            <p:spPr bwMode="auto">
              <a:xfrm>
                <a:off x="21788730" y="9718392"/>
                <a:ext cx="112081" cy="116532"/>
              </a:xfrm>
              <a:custGeom>
                <a:avLst/>
                <a:gdLst>
                  <a:gd name="T0" fmla="*/ 98071 w 16"/>
                  <a:gd name="T1" fmla="*/ 19422 h 18"/>
                  <a:gd name="T2" fmla="*/ 70051 w 16"/>
                  <a:gd name="T3" fmla="*/ 0 h 18"/>
                  <a:gd name="T4" fmla="*/ 49035 w 16"/>
                  <a:gd name="T5" fmla="*/ 6474 h 18"/>
                  <a:gd name="T6" fmla="*/ 7005 w 16"/>
                  <a:gd name="T7" fmla="*/ 64740 h 18"/>
                  <a:gd name="T8" fmla="*/ 14010 w 16"/>
                  <a:gd name="T9" fmla="*/ 103584 h 18"/>
                  <a:gd name="T10" fmla="*/ 42030 w 16"/>
                  <a:gd name="T11" fmla="*/ 116532 h 18"/>
                  <a:gd name="T12" fmla="*/ 63046 w 16"/>
                  <a:gd name="T13" fmla="*/ 103584 h 18"/>
                  <a:gd name="T14" fmla="*/ 105076 w 16"/>
                  <a:gd name="T15" fmla="*/ 58266 h 18"/>
                  <a:gd name="T16" fmla="*/ 98071 w 16"/>
                  <a:gd name="T17" fmla="*/ 19422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 h="18">
                    <a:moveTo>
                      <a:pt x="14" y="3"/>
                    </a:moveTo>
                    <a:cubicBezTo>
                      <a:pt x="13" y="1"/>
                      <a:pt x="11" y="0"/>
                      <a:pt x="10" y="0"/>
                    </a:cubicBezTo>
                    <a:cubicBezTo>
                      <a:pt x="9" y="0"/>
                      <a:pt x="8" y="1"/>
                      <a:pt x="7" y="1"/>
                    </a:cubicBezTo>
                    <a:cubicBezTo>
                      <a:pt x="4" y="2"/>
                      <a:pt x="1" y="8"/>
                      <a:pt x="1" y="10"/>
                    </a:cubicBezTo>
                    <a:cubicBezTo>
                      <a:pt x="0" y="12"/>
                      <a:pt x="1" y="15"/>
                      <a:pt x="2" y="16"/>
                    </a:cubicBezTo>
                    <a:cubicBezTo>
                      <a:pt x="3" y="17"/>
                      <a:pt x="4" y="18"/>
                      <a:pt x="6" y="18"/>
                    </a:cubicBezTo>
                    <a:cubicBezTo>
                      <a:pt x="7" y="18"/>
                      <a:pt x="8" y="17"/>
                      <a:pt x="9" y="16"/>
                    </a:cubicBezTo>
                    <a:cubicBezTo>
                      <a:pt x="12" y="15"/>
                      <a:pt x="14" y="12"/>
                      <a:pt x="15" y="9"/>
                    </a:cubicBezTo>
                    <a:cubicBezTo>
                      <a:pt x="16" y="7"/>
                      <a:pt x="16" y="5"/>
                      <a:pt x="14" y="3"/>
                    </a:cubicBezTo>
                    <a:close/>
                  </a:path>
                </a:pathLst>
              </a:custGeom>
              <a:solidFill>
                <a:schemeClr val="accent4"/>
              </a:solid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90" name="Freeform 33">
                <a:extLst>
                  <a:ext uri="{FF2B5EF4-FFF2-40B4-BE49-F238E27FC236}">
                    <a16:creationId xmlns:a16="http://schemas.microsoft.com/office/drawing/2014/main" id="{C228746E-0B4F-E711-B1D3-EDBE5DCFB27A}"/>
                  </a:ext>
                </a:extLst>
              </p:cNvPr>
              <p:cNvSpPr>
                <a:spLocks/>
              </p:cNvSpPr>
              <p:nvPr/>
            </p:nvSpPr>
            <p:spPr bwMode="auto">
              <a:xfrm>
                <a:off x="18202125" y="7215381"/>
                <a:ext cx="120087" cy="65549"/>
              </a:xfrm>
              <a:custGeom>
                <a:avLst/>
                <a:gdLst>
                  <a:gd name="T0" fmla="*/ 113023 w 17"/>
                  <a:gd name="T1" fmla="*/ 13110 h 10"/>
                  <a:gd name="T2" fmla="*/ 91831 w 17"/>
                  <a:gd name="T3" fmla="*/ 6555 h 10"/>
                  <a:gd name="T4" fmla="*/ 70639 w 17"/>
                  <a:gd name="T5" fmla="*/ 6555 h 10"/>
                  <a:gd name="T6" fmla="*/ 70639 w 17"/>
                  <a:gd name="T7" fmla="*/ 13110 h 10"/>
                  <a:gd name="T8" fmla="*/ 63575 w 17"/>
                  <a:gd name="T9" fmla="*/ 6555 h 10"/>
                  <a:gd name="T10" fmla="*/ 35320 w 17"/>
                  <a:gd name="T11" fmla="*/ 0 h 10"/>
                  <a:gd name="T12" fmla="*/ 28256 w 17"/>
                  <a:gd name="T13" fmla="*/ 0 h 10"/>
                  <a:gd name="T14" fmla="*/ 0 w 17"/>
                  <a:gd name="T15" fmla="*/ 19665 h 10"/>
                  <a:gd name="T16" fmla="*/ 7064 w 17"/>
                  <a:gd name="T17" fmla="*/ 52439 h 10"/>
                  <a:gd name="T18" fmla="*/ 42384 w 17"/>
                  <a:gd name="T19" fmla="*/ 65549 h 10"/>
                  <a:gd name="T20" fmla="*/ 42384 w 17"/>
                  <a:gd name="T21" fmla="*/ 65549 h 10"/>
                  <a:gd name="T22" fmla="*/ 49448 w 17"/>
                  <a:gd name="T23" fmla="*/ 65549 h 10"/>
                  <a:gd name="T24" fmla="*/ 70639 w 17"/>
                  <a:gd name="T25" fmla="*/ 65549 h 10"/>
                  <a:gd name="T26" fmla="*/ 120087 w 17"/>
                  <a:gd name="T27" fmla="*/ 39329 h 10"/>
                  <a:gd name="T28" fmla="*/ 113023 w 17"/>
                  <a:gd name="T29" fmla="*/ 13110 h 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7" h="10">
                    <a:moveTo>
                      <a:pt x="16" y="2"/>
                    </a:moveTo>
                    <a:cubicBezTo>
                      <a:pt x="16" y="2"/>
                      <a:pt x="15" y="1"/>
                      <a:pt x="13" y="1"/>
                    </a:cubicBezTo>
                    <a:cubicBezTo>
                      <a:pt x="12" y="1"/>
                      <a:pt x="11" y="1"/>
                      <a:pt x="10" y="1"/>
                    </a:cubicBezTo>
                    <a:cubicBezTo>
                      <a:pt x="10" y="2"/>
                      <a:pt x="10" y="2"/>
                      <a:pt x="10" y="2"/>
                    </a:cubicBezTo>
                    <a:cubicBezTo>
                      <a:pt x="9" y="2"/>
                      <a:pt x="9" y="1"/>
                      <a:pt x="9" y="1"/>
                    </a:cubicBezTo>
                    <a:cubicBezTo>
                      <a:pt x="8" y="1"/>
                      <a:pt x="7" y="0"/>
                      <a:pt x="5" y="0"/>
                    </a:cubicBezTo>
                    <a:cubicBezTo>
                      <a:pt x="5" y="0"/>
                      <a:pt x="4" y="0"/>
                      <a:pt x="4" y="0"/>
                    </a:cubicBezTo>
                    <a:cubicBezTo>
                      <a:pt x="2" y="1"/>
                      <a:pt x="1" y="2"/>
                      <a:pt x="0" y="3"/>
                    </a:cubicBezTo>
                    <a:cubicBezTo>
                      <a:pt x="0" y="5"/>
                      <a:pt x="0" y="7"/>
                      <a:pt x="1" y="8"/>
                    </a:cubicBezTo>
                    <a:cubicBezTo>
                      <a:pt x="2" y="10"/>
                      <a:pt x="5" y="10"/>
                      <a:pt x="6" y="10"/>
                    </a:cubicBezTo>
                    <a:cubicBezTo>
                      <a:pt x="6" y="10"/>
                      <a:pt x="6" y="10"/>
                      <a:pt x="6" y="10"/>
                    </a:cubicBezTo>
                    <a:cubicBezTo>
                      <a:pt x="7" y="10"/>
                      <a:pt x="7" y="10"/>
                      <a:pt x="7" y="10"/>
                    </a:cubicBezTo>
                    <a:cubicBezTo>
                      <a:pt x="8" y="10"/>
                      <a:pt x="9" y="10"/>
                      <a:pt x="10" y="10"/>
                    </a:cubicBezTo>
                    <a:cubicBezTo>
                      <a:pt x="15" y="10"/>
                      <a:pt x="17" y="8"/>
                      <a:pt x="17" y="6"/>
                    </a:cubicBezTo>
                    <a:cubicBezTo>
                      <a:pt x="17" y="4"/>
                      <a:pt x="17" y="3"/>
                      <a:pt x="16" y="2"/>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91" name="Freeform 34">
                <a:extLst>
                  <a:ext uri="{FF2B5EF4-FFF2-40B4-BE49-F238E27FC236}">
                    <a16:creationId xmlns:a16="http://schemas.microsoft.com/office/drawing/2014/main" id="{180C48F7-7F3A-E7E4-2FE3-C0802E4891E4}"/>
                  </a:ext>
                </a:extLst>
              </p:cNvPr>
              <p:cNvSpPr>
                <a:spLocks/>
              </p:cNvSpPr>
              <p:nvPr/>
            </p:nvSpPr>
            <p:spPr bwMode="auto">
              <a:xfrm>
                <a:off x="17697759" y="7118271"/>
                <a:ext cx="170791" cy="131099"/>
              </a:xfrm>
              <a:custGeom>
                <a:avLst/>
                <a:gdLst>
                  <a:gd name="T0" fmla="*/ 163675 w 24"/>
                  <a:gd name="T1" fmla="*/ 52440 h 20"/>
                  <a:gd name="T2" fmla="*/ 85396 w 24"/>
                  <a:gd name="T3" fmla="*/ 0 h 20"/>
                  <a:gd name="T4" fmla="*/ 78279 w 24"/>
                  <a:gd name="T5" fmla="*/ 0 h 20"/>
                  <a:gd name="T6" fmla="*/ 21349 w 24"/>
                  <a:gd name="T7" fmla="*/ 19665 h 20"/>
                  <a:gd name="T8" fmla="*/ 0 w 24"/>
                  <a:gd name="T9" fmla="*/ 52440 h 20"/>
                  <a:gd name="T10" fmla="*/ 14233 w 24"/>
                  <a:gd name="T11" fmla="*/ 78659 h 20"/>
                  <a:gd name="T12" fmla="*/ 28465 w 24"/>
                  <a:gd name="T13" fmla="*/ 85214 h 20"/>
                  <a:gd name="T14" fmla="*/ 35581 w 24"/>
                  <a:gd name="T15" fmla="*/ 91769 h 20"/>
                  <a:gd name="T16" fmla="*/ 49814 w 24"/>
                  <a:gd name="T17" fmla="*/ 104879 h 20"/>
                  <a:gd name="T18" fmla="*/ 56930 w 24"/>
                  <a:gd name="T19" fmla="*/ 111434 h 20"/>
                  <a:gd name="T20" fmla="*/ 106744 w 24"/>
                  <a:gd name="T21" fmla="*/ 131099 h 20"/>
                  <a:gd name="T22" fmla="*/ 106744 w 24"/>
                  <a:gd name="T23" fmla="*/ 131099 h 20"/>
                  <a:gd name="T24" fmla="*/ 142326 w 24"/>
                  <a:gd name="T25" fmla="*/ 117989 h 20"/>
                  <a:gd name="T26" fmla="*/ 163675 w 24"/>
                  <a:gd name="T27" fmla="*/ 52440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4" h="20">
                    <a:moveTo>
                      <a:pt x="23" y="8"/>
                    </a:moveTo>
                    <a:cubicBezTo>
                      <a:pt x="22" y="4"/>
                      <a:pt x="17" y="0"/>
                      <a:pt x="12" y="0"/>
                    </a:cubicBezTo>
                    <a:cubicBezTo>
                      <a:pt x="12" y="0"/>
                      <a:pt x="11" y="0"/>
                      <a:pt x="11" y="0"/>
                    </a:cubicBezTo>
                    <a:cubicBezTo>
                      <a:pt x="8" y="0"/>
                      <a:pt x="6" y="1"/>
                      <a:pt x="3" y="3"/>
                    </a:cubicBezTo>
                    <a:cubicBezTo>
                      <a:pt x="2" y="4"/>
                      <a:pt x="0" y="6"/>
                      <a:pt x="0" y="8"/>
                    </a:cubicBezTo>
                    <a:cubicBezTo>
                      <a:pt x="0" y="9"/>
                      <a:pt x="0" y="11"/>
                      <a:pt x="2" y="12"/>
                    </a:cubicBezTo>
                    <a:cubicBezTo>
                      <a:pt x="2" y="12"/>
                      <a:pt x="3" y="13"/>
                      <a:pt x="4" y="13"/>
                    </a:cubicBezTo>
                    <a:cubicBezTo>
                      <a:pt x="4" y="13"/>
                      <a:pt x="5" y="14"/>
                      <a:pt x="5" y="14"/>
                    </a:cubicBezTo>
                    <a:cubicBezTo>
                      <a:pt x="5" y="14"/>
                      <a:pt x="6" y="15"/>
                      <a:pt x="7" y="16"/>
                    </a:cubicBezTo>
                    <a:cubicBezTo>
                      <a:pt x="8" y="17"/>
                      <a:pt x="8" y="17"/>
                      <a:pt x="8" y="17"/>
                    </a:cubicBezTo>
                    <a:cubicBezTo>
                      <a:pt x="10" y="18"/>
                      <a:pt x="12" y="20"/>
                      <a:pt x="15" y="20"/>
                    </a:cubicBezTo>
                    <a:cubicBezTo>
                      <a:pt x="15" y="20"/>
                      <a:pt x="15" y="20"/>
                      <a:pt x="15" y="20"/>
                    </a:cubicBezTo>
                    <a:cubicBezTo>
                      <a:pt x="17" y="20"/>
                      <a:pt x="19" y="19"/>
                      <a:pt x="20" y="18"/>
                    </a:cubicBezTo>
                    <a:cubicBezTo>
                      <a:pt x="23" y="15"/>
                      <a:pt x="24" y="11"/>
                      <a:pt x="23" y="8"/>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92" name="Freeform 35">
                <a:extLst>
                  <a:ext uri="{FF2B5EF4-FFF2-40B4-BE49-F238E27FC236}">
                    <a16:creationId xmlns:a16="http://schemas.microsoft.com/office/drawing/2014/main" id="{5477BBC1-A715-64E4-2189-61AB3AA0EF3B}"/>
                  </a:ext>
                </a:extLst>
              </p:cNvPr>
              <p:cNvSpPr>
                <a:spLocks/>
              </p:cNvSpPr>
              <p:nvPr/>
            </p:nvSpPr>
            <p:spPr bwMode="auto">
              <a:xfrm>
                <a:off x="17740456" y="6984744"/>
                <a:ext cx="77390" cy="70405"/>
              </a:xfrm>
              <a:custGeom>
                <a:avLst/>
                <a:gdLst>
                  <a:gd name="T0" fmla="*/ 70355 w 11"/>
                  <a:gd name="T1" fmla="*/ 19201 h 11"/>
                  <a:gd name="T2" fmla="*/ 49248 w 11"/>
                  <a:gd name="T3" fmla="*/ 0 h 11"/>
                  <a:gd name="T4" fmla="*/ 21106 w 11"/>
                  <a:gd name="T5" fmla="*/ 12801 h 11"/>
                  <a:gd name="T6" fmla="*/ 7035 w 11"/>
                  <a:gd name="T7" fmla="*/ 57604 h 11"/>
                  <a:gd name="T8" fmla="*/ 28142 w 11"/>
                  <a:gd name="T9" fmla="*/ 70405 h 11"/>
                  <a:gd name="T10" fmla="*/ 56284 w 11"/>
                  <a:gd name="T11" fmla="*/ 57604 h 11"/>
                  <a:gd name="T12" fmla="*/ 56284 w 11"/>
                  <a:gd name="T13" fmla="*/ 57604 h 11"/>
                  <a:gd name="T14" fmla="*/ 70355 w 11"/>
                  <a:gd name="T15" fmla="*/ 44803 h 11"/>
                  <a:gd name="T16" fmla="*/ 70355 w 11"/>
                  <a:gd name="T17" fmla="*/ 19201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 h="11">
                    <a:moveTo>
                      <a:pt x="10" y="3"/>
                    </a:moveTo>
                    <a:cubicBezTo>
                      <a:pt x="10" y="1"/>
                      <a:pt x="8" y="0"/>
                      <a:pt x="7" y="0"/>
                    </a:cubicBezTo>
                    <a:cubicBezTo>
                      <a:pt x="5" y="0"/>
                      <a:pt x="3" y="1"/>
                      <a:pt x="3" y="2"/>
                    </a:cubicBezTo>
                    <a:cubicBezTo>
                      <a:pt x="1" y="4"/>
                      <a:pt x="0" y="6"/>
                      <a:pt x="1" y="9"/>
                    </a:cubicBezTo>
                    <a:cubicBezTo>
                      <a:pt x="1" y="10"/>
                      <a:pt x="3" y="11"/>
                      <a:pt x="4" y="11"/>
                    </a:cubicBezTo>
                    <a:cubicBezTo>
                      <a:pt x="5" y="11"/>
                      <a:pt x="7" y="10"/>
                      <a:pt x="8" y="9"/>
                    </a:cubicBezTo>
                    <a:cubicBezTo>
                      <a:pt x="8" y="9"/>
                      <a:pt x="8" y="9"/>
                      <a:pt x="8" y="9"/>
                    </a:cubicBezTo>
                    <a:cubicBezTo>
                      <a:pt x="9" y="9"/>
                      <a:pt x="10" y="8"/>
                      <a:pt x="10" y="7"/>
                    </a:cubicBezTo>
                    <a:cubicBezTo>
                      <a:pt x="11" y="6"/>
                      <a:pt x="11" y="4"/>
                      <a:pt x="10" y="3"/>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93" name="Freeform 36">
                <a:extLst>
                  <a:ext uri="{FF2B5EF4-FFF2-40B4-BE49-F238E27FC236}">
                    <a16:creationId xmlns:a16="http://schemas.microsoft.com/office/drawing/2014/main" id="{6A22399E-5770-3728-6352-C73A7361DD41}"/>
                  </a:ext>
                </a:extLst>
              </p:cNvPr>
              <p:cNvSpPr>
                <a:spLocks/>
              </p:cNvSpPr>
              <p:nvPr/>
            </p:nvSpPr>
            <p:spPr bwMode="auto">
              <a:xfrm>
                <a:off x="17817846" y="7055149"/>
                <a:ext cx="149442" cy="101966"/>
              </a:xfrm>
              <a:custGeom>
                <a:avLst/>
                <a:gdLst>
                  <a:gd name="T0" fmla="*/ 128093 w 21"/>
                  <a:gd name="T1" fmla="*/ 19119 h 16"/>
                  <a:gd name="T2" fmla="*/ 64047 w 21"/>
                  <a:gd name="T3" fmla="*/ 0 h 16"/>
                  <a:gd name="T4" fmla="*/ 7116 w 21"/>
                  <a:gd name="T5" fmla="*/ 31864 h 16"/>
                  <a:gd name="T6" fmla="*/ 21349 w 21"/>
                  <a:gd name="T7" fmla="*/ 63729 h 16"/>
                  <a:gd name="T8" fmla="*/ 49814 w 21"/>
                  <a:gd name="T9" fmla="*/ 70102 h 16"/>
                  <a:gd name="T10" fmla="*/ 64047 w 21"/>
                  <a:gd name="T11" fmla="*/ 76475 h 16"/>
                  <a:gd name="T12" fmla="*/ 71163 w 21"/>
                  <a:gd name="T13" fmla="*/ 82847 h 16"/>
                  <a:gd name="T14" fmla="*/ 106744 w 21"/>
                  <a:gd name="T15" fmla="*/ 101966 h 16"/>
                  <a:gd name="T16" fmla="*/ 128093 w 21"/>
                  <a:gd name="T17" fmla="*/ 95593 h 16"/>
                  <a:gd name="T18" fmla="*/ 149442 w 21"/>
                  <a:gd name="T19" fmla="*/ 63729 h 16"/>
                  <a:gd name="T20" fmla="*/ 128093 w 21"/>
                  <a:gd name="T21" fmla="*/ 19119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 h="16">
                    <a:moveTo>
                      <a:pt x="18" y="3"/>
                    </a:moveTo>
                    <a:cubicBezTo>
                      <a:pt x="15" y="0"/>
                      <a:pt x="10" y="0"/>
                      <a:pt x="9" y="0"/>
                    </a:cubicBezTo>
                    <a:cubicBezTo>
                      <a:pt x="7" y="0"/>
                      <a:pt x="2" y="1"/>
                      <a:pt x="1" y="5"/>
                    </a:cubicBezTo>
                    <a:cubicBezTo>
                      <a:pt x="1" y="5"/>
                      <a:pt x="0" y="8"/>
                      <a:pt x="3" y="10"/>
                    </a:cubicBezTo>
                    <a:cubicBezTo>
                      <a:pt x="4" y="10"/>
                      <a:pt x="5" y="11"/>
                      <a:pt x="7" y="11"/>
                    </a:cubicBezTo>
                    <a:cubicBezTo>
                      <a:pt x="7" y="11"/>
                      <a:pt x="8" y="12"/>
                      <a:pt x="9" y="12"/>
                    </a:cubicBezTo>
                    <a:cubicBezTo>
                      <a:pt x="9" y="12"/>
                      <a:pt x="9" y="13"/>
                      <a:pt x="10" y="13"/>
                    </a:cubicBezTo>
                    <a:cubicBezTo>
                      <a:pt x="11" y="14"/>
                      <a:pt x="13" y="16"/>
                      <a:pt x="15" y="16"/>
                    </a:cubicBezTo>
                    <a:cubicBezTo>
                      <a:pt x="16" y="16"/>
                      <a:pt x="17" y="16"/>
                      <a:pt x="18" y="15"/>
                    </a:cubicBezTo>
                    <a:cubicBezTo>
                      <a:pt x="20" y="14"/>
                      <a:pt x="21" y="12"/>
                      <a:pt x="21" y="10"/>
                    </a:cubicBezTo>
                    <a:cubicBezTo>
                      <a:pt x="21" y="7"/>
                      <a:pt x="20" y="4"/>
                      <a:pt x="18" y="3"/>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94" name="Freeform 37">
                <a:extLst>
                  <a:ext uri="{FF2B5EF4-FFF2-40B4-BE49-F238E27FC236}">
                    <a16:creationId xmlns:a16="http://schemas.microsoft.com/office/drawing/2014/main" id="{90FCF9C7-0D45-CE2F-EE9F-51270FC28FE2}"/>
                  </a:ext>
                </a:extLst>
              </p:cNvPr>
              <p:cNvSpPr>
                <a:spLocks/>
              </p:cNvSpPr>
              <p:nvPr/>
            </p:nvSpPr>
            <p:spPr bwMode="auto">
              <a:xfrm>
                <a:off x="17607026" y="5899539"/>
                <a:ext cx="445657" cy="322891"/>
              </a:xfrm>
              <a:custGeom>
                <a:avLst/>
                <a:gdLst>
                  <a:gd name="T0" fmla="*/ 417361 w 63"/>
                  <a:gd name="T1" fmla="*/ 45205 h 50"/>
                  <a:gd name="T2" fmla="*/ 353696 w 63"/>
                  <a:gd name="T3" fmla="*/ 25831 h 50"/>
                  <a:gd name="T4" fmla="*/ 332474 w 63"/>
                  <a:gd name="T5" fmla="*/ 25831 h 50"/>
                  <a:gd name="T6" fmla="*/ 311253 w 63"/>
                  <a:gd name="T7" fmla="*/ 25831 h 50"/>
                  <a:gd name="T8" fmla="*/ 254661 w 63"/>
                  <a:gd name="T9" fmla="*/ 45205 h 50"/>
                  <a:gd name="T10" fmla="*/ 247587 w 63"/>
                  <a:gd name="T11" fmla="*/ 58120 h 50"/>
                  <a:gd name="T12" fmla="*/ 176848 w 63"/>
                  <a:gd name="T13" fmla="*/ 6458 h 50"/>
                  <a:gd name="T14" fmla="*/ 148552 w 63"/>
                  <a:gd name="T15" fmla="*/ 0 h 50"/>
                  <a:gd name="T16" fmla="*/ 70739 w 63"/>
                  <a:gd name="T17" fmla="*/ 38747 h 50"/>
                  <a:gd name="T18" fmla="*/ 70739 w 63"/>
                  <a:gd name="T19" fmla="*/ 38747 h 50"/>
                  <a:gd name="T20" fmla="*/ 14148 w 63"/>
                  <a:gd name="T21" fmla="*/ 122699 h 50"/>
                  <a:gd name="T22" fmla="*/ 56591 w 63"/>
                  <a:gd name="T23" fmla="*/ 303518 h 50"/>
                  <a:gd name="T24" fmla="*/ 127331 w 63"/>
                  <a:gd name="T25" fmla="*/ 322891 h 50"/>
                  <a:gd name="T26" fmla="*/ 247587 w 63"/>
                  <a:gd name="T27" fmla="*/ 271228 h 50"/>
                  <a:gd name="T28" fmla="*/ 268809 w 63"/>
                  <a:gd name="T29" fmla="*/ 109783 h 50"/>
                  <a:gd name="T30" fmla="*/ 304179 w 63"/>
                  <a:gd name="T31" fmla="*/ 135614 h 50"/>
                  <a:gd name="T32" fmla="*/ 318326 w 63"/>
                  <a:gd name="T33" fmla="*/ 135614 h 50"/>
                  <a:gd name="T34" fmla="*/ 339548 w 63"/>
                  <a:gd name="T35" fmla="*/ 135614 h 50"/>
                  <a:gd name="T36" fmla="*/ 346622 w 63"/>
                  <a:gd name="T37" fmla="*/ 135614 h 50"/>
                  <a:gd name="T38" fmla="*/ 360770 w 63"/>
                  <a:gd name="T39" fmla="*/ 135614 h 50"/>
                  <a:gd name="T40" fmla="*/ 381992 w 63"/>
                  <a:gd name="T41" fmla="*/ 135614 h 50"/>
                  <a:gd name="T42" fmla="*/ 389066 w 63"/>
                  <a:gd name="T43" fmla="*/ 135614 h 50"/>
                  <a:gd name="T44" fmla="*/ 438583 w 63"/>
                  <a:gd name="T45" fmla="*/ 103325 h 50"/>
                  <a:gd name="T46" fmla="*/ 417361 w 63"/>
                  <a:gd name="T47" fmla="*/ 45205 h 5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3" h="50">
                    <a:moveTo>
                      <a:pt x="59" y="7"/>
                    </a:moveTo>
                    <a:cubicBezTo>
                      <a:pt x="57" y="4"/>
                      <a:pt x="53" y="4"/>
                      <a:pt x="50" y="4"/>
                    </a:cubicBezTo>
                    <a:cubicBezTo>
                      <a:pt x="49" y="4"/>
                      <a:pt x="48" y="4"/>
                      <a:pt x="47" y="4"/>
                    </a:cubicBezTo>
                    <a:cubicBezTo>
                      <a:pt x="46" y="4"/>
                      <a:pt x="45" y="4"/>
                      <a:pt x="44" y="4"/>
                    </a:cubicBezTo>
                    <a:cubicBezTo>
                      <a:pt x="42" y="4"/>
                      <a:pt x="38" y="4"/>
                      <a:pt x="36" y="7"/>
                    </a:cubicBezTo>
                    <a:cubicBezTo>
                      <a:pt x="35" y="7"/>
                      <a:pt x="35" y="8"/>
                      <a:pt x="35" y="9"/>
                    </a:cubicBezTo>
                    <a:cubicBezTo>
                      <a:pt x="33" y="6"/>
                      <a:pt x="30" y="3"/>
                      <a:pt x="25" y="1"/>
                    </a:cubicBezTo>
                    <a:cubicBezTo>
                      <a:pt x="24" y="0"/>
                      <a:pt x="23" y="0"/>
                      <a:pt x="21" y="0"/>
                    </a:cubicBezTo>
                    <a:cubicBezTo>
                      <a:pt x="17" y="0"/>
                      <a:pt x="13" y="3"/>
                      <a:pt x="10" y="6"/>
                    </a:cubicBezTo>
                    <a:cubicBezTo>
                      <a:pt x="10" y="6"/>
                      <a:pt x="10" y="6"/>
                      <a:pt x="10" y="6"/>
                    </a:cubicBezTo>
                    <a:cubicBezTo>
                      <a:pt x="6" y="10"/>
                      <a:pt x="3" y="14"/>
                      <a:pt x="2" y="19"/>
                    </a:cubicBezTo>
                    <a:cubicBezTo>
                      <a:pt x="0" y="28"/>
                      <a:pt x="1" y="40"/>
                      <a:pt x="8" y="47"/>
                    </a:cubicBezTo>
                    <a:cubicBezTo>
                      <a:pt x="10" y="49"/>
                      <a:pt x="14" y="50"/>
                      <a:pt x="18" y="50"/>
                    </a:cubicBezTo>
                    <a:cubicBezTo>
                      <a:pt x="25" y="50"/>
                      <a:pt x="31" y="46"/>
                      <a:pt x="35" y="42"/>
                    </a:cubicBezTo>
                    <a:cubicBezTo>
                      <a:pt x="42" y="35"/>
                      <a:pt x="40" y="24"/>
                      <a:pt x="38" y="17"/>
                    </a:cubicBezTo>
                    <a:cubicBezTo>
                      <a:pt x="39" y="19"/>
                      <a:pt x="40" y="20"/>
                      <a:pt x="43" y="21"/>
                    </a:cubicBezTo>
                    <a:cubicBezTo>
                      <a:pt x="43" y="21"/>
                      <a:pt x="44" y="21"/>
                      <a:pt x="45" y="21"/>
                    </a:cubicBezTo>
                    <a:cubicBezTo>
                      <a:pt x="46" y="21"/>
                      <a:pt x="47" y="21"/>
                      <a:pt x="48" y="21"/>
                    </a:cubicBezTo>
                    <a:cubicBezTo>
                      <a:pt x="48" y="21"/>
                      <a:pt x="49" y="21"/>
                      <a:pt x="49" y="21"/>
                    </a:cubicBezTo>
                    <a:cubicBezTo>
                      <a:pt x="50" y="21"/>
                      <a:pt x="50" y="21"/>
                      <a:pt x="51" y="21"/>
                    </a:cubicBezTo>
                    <a:cubicBezTo>
                      <a:pt x="51" y="21"/>
                      <a:pt x="53" y="21"/>
                      <a:pt x="54" y="21"/>
                    </a:cubicBezTo>
                    <a:cubicBezTo>
                      <a:pt x="54" y="21"/>
                      <a:pt x="55" y="21"/>
                      <a:pt x="55" y="21"/>
                    </a:cubicBezTo>
                    <a:cubicBezTo>
                      <a:pt x="58" y="20"/>
                      <a:pt x="61" y="19"/>
                      <a:pt x="62" y="16"/>
                    </a:cubicBezTo>
                    <a:cubicBezTo>
                      <a:pt x="63" y="13"/>
                      <a:pt x="62" y="10"/>
                      <a:pt x="59" y="7"/>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95" name="Freeform 38">
                <a:extLst>
                  <a:ext uri="{FF2B5EF4-FFF2-40B4-BE49-F238E27FC236}">
                    <a16:creationId xmlns:a16="http://schemas.microsoft.com/office/drawing/2014/main" id="{B7B1867C-90C7-17C9-AF5E-CB8B72A1A713}"/>
                  </a:ext>
                </a:extLst>
              </p:cNvPr>
              <p:cNvSpPr>
                <a:spLocks/>
              </p:cNvSpPr>
              <p:nvPr/>
            </p:nvSpPr>
            <p:spPr bwMode="auto">
              <a:xfrm>
                <a:off x="17748462" y="5802429"/>
                <a:ext cx="112081" cy="111677"/>
              </a:xfrm>
              <a:custGeom>
                <a:avLst/>
                <a:gdLst>
                  <a:gd name="T0" fmla="*/ 49035 w 16"/>
                  <a:gd name="T1" fmla="*/ 105108 h 17"/>
                  <a:gd name="T2" fmla="*/ 70051 w 16"/>
                  <a:gd name="T3" fmla="*/ 111677 h 17"/>
                  <a:gd name="T4" fmla="*/ 98071 w 16"/>
                  <a:gd name="T5" fmla="*/ 98539 h 17"/>
                  <a:gd name="T6" fmla="*/ 105076 w 16"/>
                  <a:gd name="T7" fmla="*/ 65692 h 17"/>
                  <a:gd name="T8" fmla="*/ 91066 w 16"/>
                  <a:gd name="T9" fmla="*/ 32846 h 17"/>
                  <a:gd name="T10" fmla="*/ 77056 w 16"/>
                  <a:gd name="T11" fmla="*/ 26277 h 17"/>
                  <a:gd name="T12" fmla="*/ 42030 w 16"/>
                  <a:gd name="T13" fmla="*/ 0 h 17"/>
                  <a:gd name="T14" fmla="*/ 7005 w 16"/>
                  <a:gd name="T15" fmla="*/ 39415 h 17"/>
                  <a:gd name="T16" fmla="*/ 49035 w 16"/>
                  <a:gd name="T17" fmla="*/ 105108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 h="17">
                    <a:moveTo>
                      <a:pt x="7" y="16"/>
                    </a:moveTo>
                    <a:cubicBezTo>
                      <a:pt x="8" y="17"/>
                      <a:pt x="9" y="17"/>
                      <a:pt x="10" y="17"/>
                    </a:cubicBezTo>
                    <a:cubicBezTo>
                      <a:pt x="12" y="17"/>
                      <a:pt x="13" y="16"/>
                      <a:pt x="14" y="15"/>
                    </a:cubicBezTo>
                    <a:cubicBezTo>
                      <a:pt x="15" y="14"/>
                      <a:pt x="16" y="12"/>
                      <a:pt x="15" y="10"/>
                    </a:cubicBezTo>
                    <a:cubicBezTo>
                      <a:pt x="15" y="8"/>
                      <a:pt x="14" y="6"/>
                      <a:pt x="13" y="5"/>
                    </a:cubicBezTo>
                    <a:cubicBezTo>
                      <a:pt x="12" y="5"/>
                      <a:pt x="11" y="4"/>
                      <a:pt x="11" y="4"/>
                    </a:cubicBezTo>
                    <a:cubicBezTo>
                      <a:pt x="10" y="1"/>
                      <a:pt x="8" y="0"/>
                      <a:pt x="6" y="0"/>
                    </a:cubicBezTo>
                    <a:cubicBezTo>
                      <a:pt x="3" y="0"/>
                      <a:pt x="1" y="2"/>
                      <a:pt x="1" y="6"/>
                    </a:cubicBezTo>
                    <a:cubicBezTo>
                      <a:pt x="0" y="10"/>
                      <a:pt x="4" y="14"/>
                      <a:pt x="7" y="16"/>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96" name="Freeform 39">
                <a:extLst>
                  <a:ext uri="{FF2B5EF4-FFF2-40B4-BE49-F238E27FC236}">
                    <a16:creationId xmlns:a16="http://schemas.microsoft.com/office/drawing/2014/main" id="{1D3F7972-022D-7EF7-49A3-D5B3C275EA68}"/>
                  </a:ext>
                </a:extLst>
              </p:cNvPr>
              <p:cNvSpPr>
                <a:spLocks/>
              </p:cNvSpPr>
              <p:nvPr/>
            </p:nvSpPr>
            <p:spPr bwMode="auto">
              <a:xfrm>
                <a:off x="17591015" y="8152493"/>
                <a:ext cx="72052" cy="75260"/>
              </a:xfrm>
              <a:custGeom>
                <a:avLst/>
                <a:gdLst>
                  <a:gd name="T0" fmla="*/ 43231 w 10"/>
                  <a:gd name="T1" fmla="*/ 0 h 12"/>
                  <a:gd name="T2" fmla="*/ 36026 w 10"/>
                  <a:gd name="T3" fmla="*/ 0 h 12"/>
                  <a:gd name="T4" fmla="*/ 14410 w 10"/>
                  <a:gd name="T5" fmla="*/ 12543 h 12"/>
                  <a:gd name="T6" fmla="*/ 7205 w 10"/>
                  <a:gd name="T7" fmla="*/ 56445 h 12"/>
                  <a:gd name="T8" fmla="*/ 7205 w 10"/>
                  <a:gd name="T9" fmla="*/ 68988 h 12"/>
                  <a:gd name="T10" fmla="*/ 21616 w 10"/>
                  <a:gd name="T11" fmla="*/ 68988 h 12"/>
                  <a:gd name="T12" fmla="*/ 36026 w 10"/>
                  <a:gd name="T13" fmla="*/ 75260 h 12"/>
                  <a:gd name="T14" fmla="*/ 72052 w 10"/>
                  <a:gd name="T15" fmla="*/ 37630 h 12"/>
                  <a:gd name="T16" fmla="*/ 43231 w 10"/>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 h="12">
                    <a:moveTo>
                      <a:pt x="6" y="0"/>
                    </a:moveTo>
                    <a:cubicBezTo>
                      <a:pt x="5" y="0"/>
                      <a:pt x="5" y="0"/>
                      <a:pt x="5" y="0"/>
                    </a:cubicBezTo>
                    <a:cubicBezTo>
                      <a:pt x="4" y="0"/>
                      <a:pt x="3" y="1"/>
                      <a:pt x="2" y="2"/>
                    </a:cubicBezTo>
                    <a:cubicBezTo>
                      <a:pt x="0" y="4"/>
                      <a:pt x="1" y="8"/>
                      <a:pt x="1" y="9"/>
                    </a:cubicBezTo>
                    <a:cubicBezTo>
                      <a:pt x="1" y="11"/>
                      <a:pt x="1" y="11"/>
                      <a:pt x="1" y="11"/>
                    </a:cubicBezTo>
                    <a:cubicBezTo>
                      <a:pt x="3" y="11"/>
                      <a:pt x="3" y="11"/>
                      <a:pt x="3" y="11"/>
                    </a:cubicBezTo>
                    <a:cubicBezTo>
                      <a:pt x="4" y="12"/>
                      <a:pt x="4" y="12"/>
                      <a:pt x="5" y="12"/>
                    </a:cubicBezTo>
                    <a:cubicBezTo>
                      <a:pt x="8" y="12"/>
                      <a:pt x="10" y="9"/>
                      <a:pt x="10" y="6"/>
                    </a:cubicBezTo>
                    <a:cubicBezTo>
                      <a:pt x="10" y="3"/>
                      <a:pt x="9" y="1"/>
                      <a:pt x="6" y="0"/>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97" name="Freeform 40">
                <a:extLst>
                  <a:ext uri="{FF2B5EF4-FFF2-40B4-BE49-F238E27FC236}">
                    <a16:creationId xmlns:a16="http://schemas.microsoft.com/office/drawing/2014/main" id="{AC05A314-469A-F03C-444D-83456EEF57F6}"/>
                  </a:ext>
                </a:extLst>
              </p:cNvPr>
              <p:cNvSpPr>
                <a:spLocks/>
              </p:cNvSpPr>
              <p:nvPr/>
            </p:nvSpPr>
            <p:spPr bwMode="auto">
              <a:xfrm>
                <a:off x="17791160" y="8849257"/>
                <a:ext cx="269529" cy="237920"/>
              </a:xfrm>
              <a:custGeom>
                <a:avLst/>
                <a:gdLst>
                  <a:gd name="T0" fmla="*/ 262436 w 38"/>
                  <a:gd name="T1" fmla="*/ 70733 h 37"/>
                  <a:gd name="T2" fmla="*/ 262436 w 38"/>
                  <a:gd name="T3" fmla="*/ 64303 h 37"/>
                  <a:gd name="T4" fmla="*/ 262436 w 38"/>
                  <a:gd name="T5" fmla="*/ 57872 h 37"/>
                  <a:gd name="T6" fmla="*/ 255343 w 38"/>
                  <a:gd name="T7" fmla="*/ 32151 h 37"/>
                  <a:gd name="T8" fmla="*/ 234065 w 38"/>
                  <a:gd name="T9" fmla="*/ 19291 h 37"/>
                  <a:gd name="T10" fmla="*/ 212786 w 38"/>
                  <a:gd name="T11" fmla="*/ 32151 h 37"/>
                  <a:gd name="T12" fmla="*/ 205693 w 38"/>
                  <a:gd name="T13" fmla="*/ 32151 h 37"/>
                  <a:gd name="T14" fmla="*/ 198600 w 38"/>
                  <a:gd name="T15" fmla="*/ 32151 h 37"/>
                  <a:gd name="T16" fmla="*/ 184415 w 38"/>
                  <a:gd name="T17" fmla="*/ 12861 h 37"/>
                  <a:gd name="T18" fmla="*/ 163136 w 38"/>
                  <a:gd name="T19" fmla="*/ 0 h 37"/>
                  <a:gd name="T20" fmla="*/ 127672 w 38"/>
                  <a:gd name="T21" fmla="*/ 38582 h 37"/>
                  <a:gd name="T22" fmla="*/ 120579 w 38"/>
                  <a:gd name="T23" fmla="*/ 45012 h 37"/>
                  <a:gd name="T24" fmla="*/ 113486 w 38"/>
                  <a:gd name="T25" fmla="*/ 57872 h 37"/>
                  <a:gd name="T26" fmla="*/ 106393 w 38"/>
                  <a:gd name="T27" fmla="*/ 51442 h 37"/>
                  <a:gd name="T28" fmla="*/ 78022 w 38"/>
                  <a:gd name="T29" fmla="*/ 45012 h 37"/>
                  <a:gd name="T30" fmla="*/ 63836 w 38"/>
                  <a:gd name="T31" fmla="*/ 45012 h 37"/>
                  <a:gd name="T32" fmla="*/ 42557 w 38"/>
                  <a:gd name="T33" fmla="*/ 70733 h 37"/>
                  <a:gd name="T34" fmla="*/ 42557 w 38"/>
                  <a:gd name="T35" fmla="*/ 70733 h 37"/>
                  <a:gd name="T36" fmla="*/ 7093 w 38"/>
                  <a:gd name="T37" fmla="*/ 102884 h 37"/>
                  <a:gd name="T38" fmla="*/ 7093 w 38"/>
                  <a:gd name="T39" fmla="*/ 135036 h 37"/>
                  <a:gd name="T40" fmla="*/ 35464 w 38"/>
                  <a:gd name="T41" fmla="*/ 154326 h 37"/>
                  <a:gd name="T42" fmla="*/ 42557 w 38"/>
                  <a:gd name="T43" fmla="*/ 147896 h 37"/>
                  <a:gd name="T44" fmla="*/ 35464 w 38"/>
                  <a:gd name="T45" fmla="*/ 160757 h 37"/>
                  <a:gd name="T46" fmla="*/ 28371 w 38"/>
                  <a:gd name="T47" fmla="*/ 167187 h 37"/>
                  <a:gd name="T48" fmla="*/ 21279 w 38"/>
                  <a:gd name="T49" fmla="*/ 186478 h 37"/>
                  <a:gd name="T50" fmla="*/ 28371 w 38"/>
                  <a:gd name="T51" fmla="*/ 205769 h 37"/>
                  <a:gd name="T52" fmla="*/ 28371 w 38"/>
                  <a:gd name="T53" fmla="*/ 231490 h 37"/>
                  <a:gd name="T54" fmla="*/ 56743 w 38"/>
                  <a:gd name="T55" fmla="*/ 225059 h 37"/>
                  <a:gd name="T56" fmla="*/ 56743 w 38"/>
                  <a:gd name="T57" fmla="*/ 225059 h 37"/>
                  <a:gd name="T58" fmla="*/ 70929 w 38"/>
                  <a:gd name="T59" fmla="*/ 231490 h 37"/>
                  <a:gd name="T60" fmla="*/ 85114 w 38"/>
                  <a:gd name="T61" fmla="*/ 231490 h 37"/>
                  <a:gd name="T62" fmla="*/ 113486 w 38"/>
                  <a:gd name="T63" fmla="*/ 225059 h 37"/>
                  <a:gd name="T64" fmla="*/ 120579 w 38"/>
                  <a:gd name="T65" fmla="*/ 237920 h 37"/>
                  <a:gd name="T66" fmla="*/ 141857 w 38"/>
                  <a:gd name="T67" fmla="*/ 212199 h 37"/>
                  <a:gd name="T68" fmla="*/ 148950 w 38"/>
                  <a:gd name="T69" fmla="*/ 205769 h 37"/>
                  <a:gd name="T70" fmla="*/ 156043 w 38"/>
                  <a:gd name="T71" fmla="*/ 205769 h 37"/>
                  <a:gd name="T72" fmla="*/ 170229 w 38"/>
                  <a:gd name="T73" fmla="*/ 205769 h 37"/>
                  <a:gd name="T74" fmla="*/ 170229 w 38"/>
                  <a:gd name="T75" fmla="*/ 199338 h 37"/>
                  <a:gd name="T76" fmla="*/ 177322 w 38"/>
                  <a:gd name="T77" fmla="*/ 192908 h 37"/>
                  <a:gd name="T78" fmla="*/ 191507 w 38"/>
                  <a:gd name="T79" fmla="*/ 192908 h 37"/>
                  <a:gd name="T80" fmla="*/ 212786 w 38"/>
                  <a:gd name="T81" fmla="*/ 180048 h 37"/>
                  <a:gd name="T82" fmla="*/ 212786 w 38"/>
                  <a:gd name="T83" fmla="*/ 154326 h 37"/>
                  <a:gd name="T84" fmla="*/ 212786 w 38"/>
                  <a:gd name="T85" fmla="*/ 147896 h 37"/>
                  <a:gd name="T86" fmla="*/ 212786 w 38"/>
                  <a:gd name="T87" fmla="*/ 141466 h 37"/>
                  <a:gd name="T88" fmla="*/ 212786 w 38"/>
                  <a:gd name="T89" fmla="*/ 128605 h 37"/>
                  <a:gd name="T90" fmla="*/ 226972 w 38"/>
                  <a:gd name="T91" fmla="*/ 135036 h 37"/>
                  <a:gd name="T92" fmla="*/ 234065 w 38"/>
                  <a:gd name="T93" fmla="*/ 135036 h 37"/>
                  <a:gd name="T94" fmla="*/ 234065 w 38"/>
                  <a:gd name="T95" fmla="*/ 135036 h 37"/>
                  <a:gd name="T96" fmla="*/ 255343 w 38"/>
                  <a:gd name="T97" fmla="*/ 109315 h 37"/>
                  <a:gd name="T98" fmla="*/ 255343 w 38"/>
                  <a:gd name="T99" fmla="*/ 109315 h 37"/>
                  <a:gd name="T100" fmla="*/ 269529 w 38"/>
                  <a:gd name="T101" fmla="*/ 90024 h 37"/>
                  <a:gd name="T102" fmla="*/ 262436 w 38"/>
                  <a:gd name="T103" fmla="*/ 70733 h 3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8" h="37">
                    <a:moveTo>
                      <a:pt x="37" y="11"/>
                    </a:moveTo>
                    <a:cubicBezTo>
                      <a:pt x="37" y="10"/>
                      <a:pt x="37" y="10"/>
                      <a:pt x="37" y="10"/>
                    </a:cubicBezTo>
                    <a:cubicBezTo>
                      <a:pt x="37" y="9"/>
                      <a:pt x="37" y="9"/>
                      <a:pt x="37" y="9"/>
                    </a:cubicBezTo>
                    <a:cubicBezTo>
                      <a:pt x="37" y="8"/>
                      <a:pt x="37" y="7"/>
                      <a:pt x="36" y="5"/>
                    </a:cubicBezTo>
                    <a:cubicBezTo>
                      <a:pt x="35" y="3"/>
                      <a:pt x="34" y="3"/>
                      <a:pt x="33" y="3"/>
                    </a:cubicBezTo>
                    <a:cubicBezTo>
                      <a:pt x="32" y="3"/>
                      <a:pt x="31" y="3"/>
                      <a:pt x="30" y="5"/>
                    </a:cubicBezTo>
                    <a:cubicBezTo>
                      <a:pt x="29" y="5"/>
                      <a:pt x="29" y="5"/>
                      <a:pt x="29" y="5"/>
                    </a:cubicBezTo>
                    <a:cubicBezTo>
                      <a:pt x="28" y="5"/>
                      <a:pt x="28" y="5"/>
                      <a:pt x="28" y="5"/>
                    </a:cubicBezTo>
                    <a:cubicBezTo>
                      <a:pt x="28" y="4"/>
                      <a:pt x="27" y="3"/>
                      <a:pt x="26" y="2"/>
                    </a:cubicBezTo>
                    <a:cubicBezTo>
                      <a:pt x="25" y="1"/>
                      <a:pt x="24" y="0"/>
                      <a:pt x="23" y="0"/>
                    </a:cubicBezTo>
                    <a:cubicBezTo>
                      <a:pt x="20" y="0"/>
                      <a:pt x="19" y="4"/>
                      <a:pt x="18" y="6"/>
                    </a:cubicBezTo>
                    <a:cubicBezTo>
                      <a:pt x="18" y="6"/>
                      <a:pt x="18" y="6"/>
                      <a:pt x="17" y="7"/>
                    </a:cubicBezTo>
                    <a:cubicBezTo>
                      <a:pt x="17" y="7"/>
                      <a:pt x="16" y="8"/>
                      <a:pt x="16" y="9"/>
                    </a:cubicBezTo>
                    <a:cubicBezTo>
                      <a:pt x="16" y="9"/>
                      <a:pt x="16" y="9"/>
                      <a:pt x="15" y="8"/>
                    </a:cubicBezTo>
                    <a:cubicBezTo>
                      <a:pt x="14" y="7"/>
                      <a:pt x="13" y="7"/>
                      <a:pt x="11" y="7"/>
                    </a:cubicBezTo>
                    <a:cubicBezTo>
                      <a:pt x="11" y="7"/>
                      <a:pt x="10" y="7"/>
                      <a:pt x="9" y="7"/>
                    </a:cubicBezTo>
                    <a:cubicBezTo>
                      <a:pt x="7" y="8"/>
                      <a:pt x="6" y="10"/>
                      <a:pt x="6" y="11"/>
                    </a:cubicBezTo>
                    <a:cubicBezTo>
                      <a:pt x="6" y="11"/>
                      <a:pt x="6" y="11"/>
                      <a:pt x="6" y="11"/>
                    </a:cubicBezTo>
                    <a:cubicBezTo>
                      <a:pt x="4" y="12"/>
                      <a:pt x="1" y="13"/>
                      <a:pt x="1" y="16"/>
                    </a:cubicBezTo>
                    <a:cubicBezTo>
                      <a:pt x="0" y="18"/>
                      <a:pt x="0" y="20"/>
                      <a:pt x="1" y="21"/>
                    </a:cubicBezTo>
                    <a:cubicBezTo>
                      <a:pt x="2" y="23"/>
                      <a:pt x="3" y="24"/>
                      <a:pt x="5" y="24"/>
                    </a:cubicBezTo>
                    <a:cubicBezTo>
                      <a:pt x="5" y="24"/>
                      <a:pt x="5" y="23"/>
                      <a:pt x="6" y="23"/>
                    </a:cubicBezTo>
                    <a:cubicBezTo>
                      <a:pt x="5" y="24"/>
                      <a:pt x="5" y="25"/>
                      <a:pt x="5" y="25"/>
                    </a:cubicBezTo>
                    <a:cubicBezTo>
                      <a:pt x="5" y="25"/>
                      <a:pt x="5" y="25"/>
                      <a:pt x="4" y="26"/>
                    </a:cubicBezTo>
                    <a:cubicBezTo>
                      <a:pt x="4" y="27"/>
                      <a:pt x="3" y="28"/>
                      <a:pt x="3" y="29"/>
                    </a:cubicBezTo>
                    <a:cubicBezTo>
                      <a:pt x="3" y="31"/>
                      <a:pt x="4" y="31"/>
                      <a:pt x="4" y="32"/>
                    </a:cubicBezTo>
                    <a:cubicBezTo>
                      <a:pt x="4" y="36"/>
                      <a:pt x="4" y="36"/>
                      <a:pt x="4" y="36"/>
                    </a:cubicBezTo>
                    <a:cubicBezTo>
                      <a:pt x="4" y="36"/>
                      <a:pt x="8" y="35"/>
                      <a:pt x="8" y="35"/>
                    </a:cubicBezTo>
                    <a:cubicBezTo>
                      <a:pt x="8" y="35"/>
                      <a:pt x="8" y="35"/>
                      <a:pt x="8" y="35"/>
                    </a:cubicBezTo>
                    <a:cubicBezTo>
                      <a:pt x="10" y="36"/>
                      <a:pt x="10" y="36"/>
                      <a:pt x="10" y="36"/>
                    </a:cubicBezTo>
                    <a:cubicBezTo>
                      <a:pt x="11" y="36"/>
                      <a:pt x="12" y="36"/>
                      <a:pt x="12" y="36"/>
                    </a:cubicBezTo>
                    <a:cubicBezTo>
                      <a:pt x="14" y="36"/>
                      <a:pt x="15" y="36"/>
                      <a:pt x="16" y="35"/>
                    </a:cubicBezTo>
                    <a:cubicBezTo>
                      <a:pt x="17" y="37"/>
                      <a:pt x="17" y="37"/>
                      <a:pt x="17" y="37"/>
                    </a:cubicBezTo>
                    <a:cubicBezTo>
                      <a:pt x="20" y="33"/>
                      <a:pt x="20" y="33"/>
                      <a:pt x="20" y="33"/>
                    </a:cubicBezTo>
                    <a:cubicBezTo>
                      <a:pt x="20" y="33"/>
                      <a:pt x="21" y="33"/>
                      <a:pt x="21" y="32"/>
                    </a:cubicBezTo>
                    <a:cubicBezTo>
                      <a:pt x="21" y="32"/>
                      <a:pt x="22" y="32"/>
                      <a:pt x="22" y="32"/>
                    </a:cubicBezTo>
                    <a:cubicBezTo>
                      <a:pt x="24" y="32"/>
                      <a:pt x="24" y="32"/>
                      <a:pt x="24" y="32"/>
                    </a:cubicBezTo>
                    <a:cubicBezTo>
                      <a:pt x="24" y="31"/>
                      <a:pt x="24" y="31"/>
                      <a:pt x="24" y="31"/>
                    </a:cubicBezTo>
                    <a:cubicBezTo>
                      <a:pt x="25" y="31"/>
                      <a:pt x="25" y="30"/>
                      <a:pt x="25" y="30"/>
                    </a:cubicBezTo>
                    <a:cubicBezTo>
                      <a:pt x="26" y="30"/>
                      <a:pt x="26" y="30"/>
                      <a:pt x="27" y="30"/>
                    </a:cubicBezTo>
                    <a:cubicBezTo>
                      <a:pt x="28" y="30"/>
                      <a:pt x="29" y="29"/>
                      <a:pt x="30" y="28"/>
                    </a:cubicBezTo>
                    <a:cubicBezTo>
                      <a:pt x="31" y="26"/>
                      <a:pt x="30" y="25"/>
                      <a:pt x="30" y="24"/>
                    </a:cubicBezTo>
                    <a:cubicBezTo>
                      <a:pt x="30" y="24"/>
                      <a:pt x="30" y="23"/>
                      <a:pt x="30" y="23"/>
                    </a:cubicBezTo>
                    <a:cubicBezTo>
                      <a:pt x="30" y="22"/>
                      <a:pt x="30" y="22"/>
                      <a:pt x="30" y="22"/>
                    </a:cubicBezTo>
                    <a:cubicBezTo>
                      <a:pt x="30" y="21"/>
                      <a:pt x="30" y="21"/>
                      <a:pt x="30" y="20"/>
                    </a:cubicBezTo>
                    <a:cubicBezTo>
                      <a:pt x="30" y="21"/>
                      <a:pt x="31" y="21"/>
                      <a:pt x="32" y="21"/>
                    </a:cubicBezTo>
                    <a:cubicBezTo>
                      <a:pt x="33" y="21"/>
                      <a:pt x="33" y="21"/>
                      <a:pt x="33" y="21"/>
                    </a:cubicBezTo>
                    <a:cubicBezTo>
                      <a:pt x="33" y="21"/>
                      <a:pt x="33" y="21"/>
                      <a:pt x="33" y="21"/>
                    </a:cubicBezTo>
                    <a:cubicBezTo>
                      <a:pt x="34" y="21"/>
                      <a:pt x="36" y="20"/>
                      <a:pt x="36" y="17"/>
                    </a:cubicBezTo>
                    <a:cubicBezTo>
                      <a:pt x="36" y="17"/>
                      <a:pt x="36" y="17"/>
                      <a:pt x="36" y="17"/>
                    </a:cubicBezTo>
                    <a:cubicBezTo>
                      <a:pt x="37" y="16"/>
                      <a:pt x="37" y="15"/>
                      <a:pt x="38" y="14"/>
                    </a:cubicBezTo>
                    <a:cubicBezTo>
                      <a:pt x="38" y="13"/>
                      <a:pt x="38" y="12"/>
                      <a:pt x="37" y="11"/>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98" name="Freeform 41">
                <a:extLst>
                  <a:ext uri="{FF2B5EF4-FFF2-40B4-BE49-F238E27FC236}">
                    <a16:creationId xmlns:a16="http://schemas.microsoft.com/office/drawing/2014/main" id="{FAD49D63-3317-9DD9-77CE-E249A91945AB}"/>
                  </a:ext>
                </a:extLst>
              </p:cNvPr>
              <p:cNvSpPr>
                <a:spLocks/>
              </p:cNvSpPr>
              <p:nvPr/>
            </p:nvSpPr>
            <p:spPr bwMode="auto">
              <a:xfrm>
                <a:off x="17783154" y="8616193"/>
                <a:ext cx="64047" cy="58266"/>
              </a:xfrm>
              <a:custGeom>
                <a:avLst/>
                <a:gdLst>
                  <a:gd name="T0" fmla="*/ 35582 w 9"/>
                  <a:gd name="T1" fmla="*/ 58266 h 9"/>
                  <a:gd name="T2" fmla="*/ 49814 w 9"/>
                  <a:gd name="T3" fmla="*/ 51792 h 9"/>
                  <a:gd name="T4" fmla="*/ 64047 w 9"/>
                  <a:gd name="T5" fmla="*/ 19422 h 9"/>
                  <a:gd name="T6" fmla="*/ 35582 w 9"/>
                  <a:gd name="T7" fmla="*/ 0 h 9"/>
                  <a:gd name="T8" fmla="*/ 35582 w 9"/>
                  <a:gd name="T9" fmla="*/ 0 h 9"/>
                  <a:gd name="T10" fmla="*/ 14233 w 9"/>
                  <a:gd name="T11" fmla="*/ 6474 h 9"/>
                  <a:gd name="T12" fmla="*/ 7116 w 9"/>
                  <a:gd name="T13" fmla="*/ 38844 h 9"/>
                  <a:gd name="T14" fmla="*/ 35582 w 9"/>
                  <a:gd name="T15" fmla="*/ 58266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 h="9">
                    <a:moveTo>
                      <a:pt x="5" y="9"/>
                    </a:moveTo>
                    <a:cubicBezTo>
                      <a:pt x="5" y="9"/>
                      <a:pt x="6" y="9"/>
                      <a:pt x="7" y="8"/>
                    </a:cubicBezTo>
                    <a:cubicBezTo>
                      <a:pt x="9" y="7"/>
                      <a:pt x="9" y="4"/>
                      <a:pt x="9" y="3"/>
                    </a:cubicBezTo>
                    <a:cubicBezTo>
                      <a:pt x="8" y="1"/>
                      <a:pt x="7" y="0"/>
                      <a:pt x="5" y="0"/>
                    </a:cubicBezTo>
                    <a:cubicBezTo>
                      <a:pt x="5" y="0"/>
                      <a:pt x="5" y="0"/>
                      <a:pt x="5" y="0"/>
                    </a:cubicBezTo>
                    <a:cubicBezTo>
                      <a:pt x="4" y="0"/>
                      <a:pt x="2" y="0"/>
                      <a:pt x="2" y="1"/>
                    </a:cubicBezTo>
                    <a:cubicBezTo>
                      <a:pt x="1" y="3"/>
                      <a:pt x="0" y="4"/>
                      <a:pt x="1" y="6"/>
                    </a:cubicBezTo>
                    <a:cubicBezTo>
                      <a:pt x="1" y="8"/>
                      <a:pt x="3" y="9"/>
                      <a:pt x="5" y="9"/>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99" name="Freeform 42">
                <a:extLst>
                  <a:ext uri="{FF2B5EF4-FFF2-40B4-BE49-F238E27FC236}">
                    <a16:creationId xmlns:a16="http://schemas.microsoft.com/office/drawing/2014/main" id="{76616D67-6D12-71BF-36D4-6329EAD1384A}"/>
                  </a:ext>
                </a:extLst>
              </p:cNvPr>
              <p:cNvSpPr>
                <a:spLocks/>
              </p:cNvSpPr>
              <p:nvPr/>
            </p:nvSpPr>
            <p:spPr bwMode="auto">
              <a:xfrm>
                <a:off x="17855206" y="8803130"/>
                <a:ext cx="61378" cy="65549"/>
              </a:xfrm>
              <a:custGeom>
                <a:avLst/>
                <a:gdLst>
                  <a:gd name="T0" fmla="*/ 13640 w 9"/>
                  <a:gd name="T1" fmla="*/ 65549 h 10"/>
                  <a:gd name="T2" fmla="*/ 20459 w 9"/>
                  <a:gd name="T3" fmla="*/ 65549 h 10"/>
                  <a:gd name="T4" fmla="*/ 27279 w 9"/>
                  <a:gd name="T5" fmla="*/ 65549 h 10"/>
                  <a:gd name="T6" fmla="*/ 54558 w 9"/>
                  <a:gd name="T7" fmla="*/ 52439 h 10"/>
                  <a:gd name="T8" fmla="*/ 61378 w 9"/>
                  <a:gd name="T9" fmla="*/ 26220 h 10"/>
                  <a:gd name="T10" fmla="*/ 34099 w 9"/>
                  <a:gd name="T11" fmla="*/ 0 h 10"/>
                  <a:gd name="T12" fmla="*/ 0 w 9"/>
                  <a:gd name="T13" fmla="*/ 19665 h 10"/>
                  <a:gd name="T14" fmla="*/ 6820 w 9"/>
                  <a:gd name="T15" fmla="*/ 52439 h 10"/>
                  <a:gd name="T16" fmla="*/ 13640 w 9"/>
                  <a:gd name="T17" fmla="*/ 65549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 h="10">
                    <a:moveTo>
                      <a:pt x="2" y="10"/>
                    </a:moveTo>
                    <a:cubicBezTo>
                      <a:pt x="3" y="10"/>
                      <a:pt x="3" y="10"/>
                      <a:pt x="3" y="10"/>
                    </a:cubicBezTo>
                    <a:cubicBezTo>
                      <a:pt x="4" y="10"/>
                      <a:pt x="4" y="10"/>
                      <a:pt x="4" y="10"/>
                    </a:cubicBezTo>
                    <a:cubicBezTo>
                      <a:pt x="5" y="10"/>
                      <a:pt x="7" y="9"/>
                      <a:pt x="8" y="8"/>
                    </a:cubicBezTo>
                    <a:cubicBezTo>
                      <a:pt x="9" y="7"/>
                      <a:pt x="9" y="6"/>
                      <a:pt x="9" y="4"/>
                    </a:cubicBezTo>
                    <a:cubicBezTo>
                      <a:pt x="9" y="2"/>
                      <a:pt x="7" y="0"/>
                      <a:pt x="5" y="0"/>
                    </a:cubicBezTo>
                    <a:cubicBezTo>
                      <a:pt x="3" y="0"/>
                      <a:pt x="1" y="2"/>
                      <a:pt x="0" y="3"/>
                    </a:cubicBezTo>
                    <a:cubicBezTo>
                      <a:pt x="0" y="5"/>
                      <a:pt x="0" y="7"/>
                      <a:pt x="1" y="8"/>
                    </a:cubicBezTo>
                    <a:lnTo>
                      <a:pt x="2" y="10"/>
                    </a:ln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100" name="Freeform 43">
                <a:extLst>
                  <a:ext uri="{FF2B5EF4-FFF2-40B4-BE49-F238E27FC236}">
                    <a16:creationId xmlns:a16="http://schemas.microsoft.com/office/drawing/2014/main" id="{FC393FA4-04DC-3D24-13C1-D09476CAD41B}"/>
                  </a:ext>
                </a:extLst>
              </p:cNvPr>
              <p:cNvSpPr>
                <a:spLocks/>
              </p:cNvSpPr>
              <p:nvPr/>
            </p:nvSpPr>
            <p:spPr bwMode="auto">
              <a:xfrm>
                <a:off x="17620369" y="9718392"/>
                <a:ext cx="269529" cy="148093"/>
              </a:xfrm>
              <a:custGeom>
                <a:avLst/>
                <a:gdLst>
                  <a:gd name="T0" fmla="*/ 127672 w 38"/>
                  <a:gd name="T1" fmla="*/ 6439 h 23"/>
                  <a:gd name="T2" fmla="*/ 120579 w 38"/>
                  <a:gd name="T3" fmla="*/ 0 h 23"/>
                  <a:gd name="T4" fmla="*/ 7093 w 38"/>
                  <a:gd name="T5" fmla="*/ 57949 h 23"/>
                  <a:gd name="T6" fmla="*/ 14186 w 38"/>
                  <a:gd name="T7" fmla="*/ 103021 h 23"/>
                  <a:gd name="T8" fmla="*/ 92207 w 38"/>
                  <a:gd name="T9" fmla="*/ 122338 h 23"/>
                  <a:gd name="T10" fmla="*/ 120579 w 38"/>
                  <a:gd name="T11" fmla="*/ 128777 h 23"/>
                  <a:gd name="T12" fmla="*/ 127672 w 38"/>
                  <a:gd name="T13" fmla="*/ 135215 h 23"/>
                  <a:gd name="T14" fmla="*/ 219879 w 38"/>
                  <a:gd name="T15" fmla="*/ 148093 h 23"/>
                  <a:gd name="T16" fmla="*/ 255343 w 38"/>
                  <a:gd name="T17" fmla="*/ 141654 h 23"/>
                  <a:gd name="T18" fmla="*/ 269529 w 38"/>
                  <a:gd name="T19" fmla="*/ 141654 h 23"/>
                  <a:gd name="T20" fmla="*/ 269529 w 38"/>
                  <a:gd name="T21" fmla="*/ 122338 h 23"/>
                  <a:gd name="T22" fmla="*/ 127672 w 38"/>
                  <a:gd name="T23" fmla="*/ 6439 h 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 h="23">
                    <a:moveTo>
                      <a:pt x="18" y="1"/>
                    </a:moveTo>
                    <a:cubicBezTo>
                      <a:pt x="18" y="1"/>
                      <a:pt x="18" y="0"/>
                      <a:pt x="17" y="0"/>
                    </a:cubicBezTo>
                    <a:cubicBezTo>
                      <a:pt x="13" y="0"/>
                      <a:pt x="3" y="4"/>
                      <a:pt x="1" y="9"/>
                    </a:cubicBezTo>
                    <a:cubicBezTo>
                      <a:pt x="0" y="11"/>
                      <a:pt x="0" y="14"/>
                      <a:pt x="2" y="16"/>
                    </a:cubicBezTo>
                    <a:cubicBezTo>
                      <a:pt x="4" y="18"/>
                      <a:pt x="8" y="18"/>
                      <a:pt x="13" y="19"/>
                    </a:cubicBezTo>
                    <a:cubicBezTo>
                      <a:pt x="15" y="20"/>
                      <a:pt x="16" y="20"/>
                      <a:pt x="17" y="20"/>
                    </a:cubicBezTo>
                    <a:cubicBezTo>
                      <a:pt x="18" y="21"/>
                      <a:pt x="18" y="21"/>
                      <a:pt x="18" y="21"/>
                    </a:cubicBezTo>
                    <a:cubicBezTo>
                      <a:pt x="22" y="22"/>
                      <a:pt x="26" y="23"/>
                      <a:pt x="31" y="23"/>
                    </a:cubicBezTo>
                    <a:cubicBezTo>
                      <a:pt x="33" y="23"/>
                      <a:pt x="34" y="23"/>
                      <a:pt x="36" y="22"/>
                    </a:cubicBezTo>
                    <a:cubicBezTo>
                      <a:pt x="38" y="22"/>
                      <a:pt x="38" y="22"/>
                      <a:pt x="38" y="22"/>
                    </a:cubicBezTo>
                    <a:cubicBezTo>
                      <a:pt x="38" y="19"/>
                      <a:pt x="38" y="19"/>
                      <a:pt x="38" y="19"/>
                    </a:cubicBezTo>
                    <a:cubicBezTo>
                      <a:pt x="37" y="10"/>
                      <a:pt x="26" y="2"/>
                      <a:pt x="18" y="1"/>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101" name="Freeform 44">
                <a:extLst>
                  <a:ext uri="{FF2B5EF4-FFF2-40B4-BE49-F238E27FC236}">
                    <a16:creationId xmlns:a16="http://schemas.microsoft.com/office/drawing/2014/main" id="{47A4C7C7-3152-07F9-3E49-7922E6A4A68D}"/>
                  </a:ext>
                </a:extLst>
              </p:cNvPr>
              <p:cNvSpPr>
                <a:spLocks/>
              </p:cNvSpPr>
              <p:nvPr/>
            </p:nvSpPr>
            <p:spPr bwMode="auto">
              <a:xfrm>
                <a:off x="17059962" y="7327057"/>
                <a:ext cx="290878" cy="257342"/>
              </a:xfrm>
              <a:custGeom>
                <a:avLst/>
                <a:gdLst>
                  <a:gd name="T0" fmla="*/ 234121 w 41"/>
                  <a:gd name="T1" fmla="*/ 0 h 40"/>
                  <a:gd name="T2" fmla="*/ 170270 w 41"/>
                  <a:gd name="T3" fmla="*/ 19301 h 40"/>
                  <a:gd name="T4" fmla="*/ 134797 w 41"/>
                  <a:gd name="T5" fmla="*/ 32168 h 40"/>
                  <a:gd name="T6" fmla="*/ 127703 w 41"/>
                  <a:gd name="T7" fmla="*/ 32168 h 40"/>
                  <a:gd name="T8" fmla="*/ 120608 w 41"/>
                  <a:gd name="T9" fmla="*/ 32168 h 40"/>
                  <a:gd name="T10" fmla="*/ 106419 w 41"/>
                  <a:gd name="T11" fmla="*/ 32168 h 40"/>
                  <a:gd name="T12" fmla="*/ 70946 w 41"/>
                  <a:gd name="T13" fmla="*/ 45035 h 40"/>
                  <a:gd name="T14" fmla="*/ 28378 w 41"/>
                  <a:gd name="T15" fmla="*/ 96503 h 40"/>
                  <a:gd name="T16" fmla="*/ 28378 w 41"/>
                  <a:gd name="T17" fmla="*/ 109370 h 40"/>
                  <a:gd name="T18" fmla="*/ 14189 w 41"/>
                  <a:gd name="T19" fmla="*/ 186573 h 40"/>
                  <a:gd name="T20" fmla="*/ 21284 w 41"/>
                  <a:gd name="T21" fmla="*/ 199440 h 40"/>
                  <a:gd name="T22" fmla="*/ 70946 w 41"/>
                  <a:gd name="T23" fmla="*/ 257342 h 40"/>
                  <a:gd name="T24" fmla="*/ 70946 w 41"/>
                  <a:gd name="T25" fmla="*/ 257342 h 40"/>
                  <a:gd name="T26" fmla="*/ 99324 w 41"/>
                  <a:gd name="T27" fmla="*/ 238041 h 40"/>
                  <a:gd name="T28" fmla="*/ 106419 w 41"/>
                  <a:gd name="T29" fmla="*/ 238041 h 40"/>
                  <a:gd name="T30" fmla="*/ 134797 w 41"/>
                  <a:gd name="T31" fmla="*/ 225174 h 40"/>
                  <a:gd name="T32" fmla="*/ 205743 w 41"/>
                  <a:gd name="T33" fmla="*/ 180139 h 40"/>
                  <a:gd name="T34" fmla="*/ 219932 w 41"/>
                  <a:gd name="T35" fmla="*/ 160839 h 40"/>
                  <a:gd name="T36" fmla="*/ 248310 w 41"/>
                  <a:gd name="T37" fmla="*/ 122237 h 40"/>
                  <a:gd name="T38" fmla="*/ 283783 w 41"/>
                  <a:gd name="T39" fmla="*/ 38601 h 40"/>
                  <a:gd name="T40" fmla="*/ 234121 w 41"/>
                  <a:gd name="T41" fmla="*/ 0 h 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 h="40">
                    <a:moveTo>
                      <a:pt x="33" y="0"/>
                    </a:moveTo>
                    <a:cubicBezTo>
                      <a:pt x="30" y="0"/>
                      <a:pt x="27" y="1"/>
                      <a:pt x="24" y="3"/>
                    </a:cubicBezTo>
                    <a:cubicBezTo>
                      <a:pt x="22" y="4"/>
                      <a:pt x="20" y="5"/>
                      <a:pt x="19" y="5"/>
                    </a:cubicBezTo>
                    <a:cubicBezTo>
                      <a:pt x="19" y="5"/>
                      <a:pt x="19" y="5"/>
                      <a:pt x="18" y="5"/>
                    </a:cubicBezTo>
                    <a:cubicBezTo>
                      <a:pt x="18" y="5"/>
                      <a:pt x="17" y="5"/>
                      <a:pt x="17" y="5"/>
                    </a:cubicBezTo>
                    <a:cubicBezTo>
                      <a:pt x="16" y="5"/>
                      <a:pt x="15" y="5"/>
                      <a:pt x="15" y="5"/>
                    </a:cubicBezTo>
                    <a:cubicBezTo>
                      <a:pt x="13" y="5"/>
                      <a:pt x="11" y="5"/>
                      <a:pt x="10" y="7"/>
                    </a:cubicBezTo>
                    <a:cubicBezTo>
                      <a:pt x="7" y="9"/>
                      <a:pt x="5" y="12"/>
                      <a:pt x="4" y="15"/>
                    </a:cubicBezTo>
                    <a:cubicBezTo>
                      <a:pt x="4" y="16"/>
                      <a:pt x="4" y="17"/>
                      <a:pt x="4" y="17"/>
                    </a:cubicBezTo>
                    <a:cubicBezTo>
                      <a:pt x="2" y="21"/>
                      <a:pt x="0" y="25"/>
                      <a:pt x="2" y="29"/>
                    </a:cubicBezTo>
                    <a:cubicBezTo>
                      <a:pt x="2" y="30"/>
                      <a:pt x="2" y="30"/>
                      <a:pt x="3" y="31"/>
                    </a:cubicBezTo>
                    <a:cubicBezTo>
                      <a:pt x="3" y="34"/>
                      <a:pt x="5" y="40"/>
                      <a:pt x="10" y="40"/>
                    </a:cubicBezTo>
                    <a:cubicBezTo>
                      <a:pt x="10" y="40"/>
                      <a:pt x="10" y="40"/>
                      <a:pt x="10" y="40"/>
                    </a:cubicBezTo>
                    <a:cubicBezTo>
                      <a:pt x="12" y="39"/>
                      <a:pt x="14" y="38"/>
                      <a:pt x="14" y="37"/>
                    </a:cubicBezTo>
                    <a:cubicBezTo>
                      <a:pt x="14" y="37"/>
                      <a:pt x="14" y="37"/>
                      <a:pt x="15" y="37"/>
                    </a:cubicBezTo>
                    <a:cubicBezTo>
                      <a:pt x="16" y="36"/>
                      <a:pt x="17" y="36"/>
                      <a:pt x="19" y="35"/>
                    </a:cubicBezTo>
                    <a:cubicBezTo>
                      <a:pt x="23" y="34"/>
                      <a:pt x="26" y="32"/>
                      <a:pt x="29" y="28"/>
                    </a:cubicBezTo>
                    <a:cubicBezTo>
                      <a:pt x="29" y="27"/>
                      <a:pt x="30" y="26"/>
                      <a:pt x="31" y="25"/>
                    </a:cubicBezTo>
                    <a:cubicBezTo>
                      <a:pt x="32" y="23"/>
                      <a:pt x="34" y="21"/>
                      <a:pt x="35" y="19"/>
                    </a:cubicBezTo>
                    <a:cubicBezTo>
                      <a:pt x="37" y="16"/>
                      <a:pt x="41" y="12"/>
                      <a:pt x="40" y="6"/>
                    </a:cubicBezTo>
                    <a:cubicBezTo>
                      <a:pt x="39" y="0"/>
                      <a:pt x="35" y="0"/>
                      <a:pt x="33" y="0"/>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102" name="Freeform 45">
                <a:extLst>
                  <a:ext uri="{FF2B5EF4-FFF2-40B4-BE49-F238E27FC236}">
                    <a16:creationId xmlns:a16="http://schemas.microsoft.com/office/drawing/2014/main" id="{4D75A53B-C93C-FDED-CCE5-1D1CACA38826}"/>
                  </a:ext>
                </a:extLst>
              </p:cNvPr>
              <p:cNvSpPr>
                <a:spLocks/>
              </p:cNvSpPr>
              <p:nvPr/>
            </p:nvSpPr>
            <p:spPr bwMode="auto">
              <a:xfrm>
                <a:off x="17526968" y="7416884"/>
                <a:ext cx="184134" cy="237920"/>
              </a:xfrm>
              <a:custGeom>
                <a:avLst/>
                <a:gdLst>
                  <a:gd name="T0" fmla="*/ 106231 w 26"/>
                  <a:gd name="T1" fmla="*/ 237920 h 37"/>
                  <a:gd name="T2" fmla="*/ 127477 w 26"/>
                  <a:gd name="T3" fmla="*/ 231490 h 37"/>
                  <a:gd name="T4" fmla="*/ 148724 w 26"/>
                  <a:gd name="T5" fmla="*/ 186478 h 37"/>
                  <a:gd name="T6" fmla="*/ 148724 w 26"/>
                  <a:gd name="T7" fmla="*/ 180048 h 37"/>
                  <a:gd name="T8" fmla="*/ 169970 w 26"/>
                  <a:gd name="T9" fmla="*/ 128605 h 37"/>
                  <a:gd name="T10" fmla="*/ 134559 w 26"/>
                  <a:gd name="T11" fmla="*/ 12861 h 37"/>
                  <a:gd name="T12" fmla="*/ 99149 w 26"/>
                  <a:gd name="T13" fmla="*/ 0 h 37"/>
                  <a:gd name="T14" fmla="*/ 21246 w 26"/>
                  <a:gd name="T15" fmla="*/ 57872 h 37"/>
                  <a:gd name="T16" fmla="*/ 14164 w 26"/>
                  <a:gd name="T17" fmla="*/ 173617 h 37"/>
                  <a:gd name="T18" fmla="*/ 106231 w 26"/>
                  <a:gd name="T19" fmla="*/ 237920 h 37"/>
                  <a:gd name="T20" fmla="*/ 106231 w 26"/>
                  <a:gd name="T21" fmla="*/ 23792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15" y="37"/>
                    </a:moveTo>
                    <a:cubicBezTo>
                      <a:pt x="16" y="37"/>
                      <a:pt x="17" y="36"/>
                      <a:pt x="18" y="36"/>
                    </a:cubicBezTo>
                    <a:cubicBezTo>
                      <a:pt x="21" y="35"/>
                      <a:pt x="21" y="31"/>
                      <a:pt x="21" y="29"/>
                    </a:cubicBezTo>
                    <a:cubicBezTo>
                      <a:pt x="21" y="29"/>
                      <a:pt x="21" y="28"/>
                      <a:pt x="21" y="28"/>
                    </a:cubicBezTo>
                    <a:cubicBezTo>
                      <a:pt x="22" y="25"/>
                      <a:pt x="23" y="23"/>
                      <a:pt x="24" y="20"/>
                    </a:cubicBezTo>
                    <a:cubicBezTo>
                      <a:pt x="26" y="14"/>
                      <a:pt x="25" y="6"/>
                      <a:pt x="19" y="2"/>
                    </a:cubicBezTo>
                    <a:cubicBezTo>
                      <a:pt x="17" y="1"/>
                      <a:pt x="16" y="0"/>
                      <a:pt x="14" y="0"/>
                    </a:cubicBezTo>
                    <a:cubicBezTo>
                      <a:pt x="10" y="0"/>
                      <a:pt x="6" y="4"/>
                      <a:pt x="3" y="9"/>
                    </a:cubicBezTo>
                    <a:cubicBezTo>
                      <a:pt x="0" y="15"/>
                      <a:pt x="0" y="21"/>
                      <a:pt x="2" y="27"/>
                    </a:cubicBezTo>
                    <a:cubicBezTo>
                      <a:pt x="4" y="30"/>
                      <a:pt x="9" y="37"/>
                      <a:pt x="15" y="37"/>
                    </a:cubicBezTo>
                    <a:cubicBezTo>
                      <a:pt x="15" y="37"/>
                      <a:pt x="15" y="37"/>
                      <a:pt x="15" y="37"/>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103" name="Freeform 46">
                <a:extLst>
                  <a:ext uri="{FF2B5EF4-FFF2-40B4-BE49-F238E27FC236}">
                    <a16:creationId xmlns:a16="http://schemas.microsoft.com/office/drawing/2014/main" id="{08053110-D9D9-5A29-019F-0971357A13EE}"/>
                  </a:ext>
                </a:extLst>
              </p:cNvPr>
              <p:cNvSpPr>
                <a:spLocks/>
              </p:cNvSpPr>
              <p:nvPr/>
            </p:nvSpPr>
            <p:spPr bwMode="auto">
              <a:xfrm>
                <a:off x="17612363" y="8055383"/>
                <a:ext cx="98738" cy="116532"/>
              </a:xfrm>
              <a:custGeom>
                <a:avLst/>
                <a:gdLst>
                  <a:gd name="T0" fmla="*/ 91685 w 14"/>
                  <a:gd name="T1" fmla="*/ 12948 h 18"/>
                  <a:gd name="T2" fmla="*/ 63474 w 14"/>
                  <a:gd name="T3" fmla="*/ 0 h 18"/>
                  <a:gd name="T4" fmla="*/ 49369 w 14"/>
                  <a:gd name="T5" fmla="*/ 6474 h 18"/>
                  <a:gd name="T6" fmla="*/ 21158 w 14"/>
                  <a:gd name="T7" fmla="*/ 51792 h 18"/>
                  <a:gd name="T8" fmla="*/ 21158 w 14"/>
                  <a:gd name="T9" fmla="*/ 51792 h 18"/>
                  <a:gd name="T10" fmla="*/ 21158 w 14"/>
                  <a:gd name="T11" fmla="*/ 58266 h 18"/>
                  <a:gd name="T12" fmla="*/ 0 w 14"/>
                  <a:gd name="T13" fmla="*/ 84162 h 18"/>
                  <a:gd name="T14" fmla="*/ 7053 w 14"/>
                  <a:gd name="T15" fmla="*/ 103584 h 18"/>
                  <a:gd name="T16" fmla="*/ 28211 w 14"/>
                  <a:gd name="T17" fmla="*/ 116532 h 18"/>
                  <a:gd name="T18" fmla="*/ 35264 w 14"/>
                  <a:gd name="T19" fmla="*/ 116532 h 18"/>
                  <a:gd name="T20" fmla="*/ 63474 w 14"/>
                  <a:gd name="T21" fmla="*/ 90636 h 18"/>
                  <a:gd name="T22" fmla="*/ 70527 w 14"/>
                  <a:gd name="T23" fmla="*/ 84162 h 18"/>
                  <a:gd name="T24" fmla="*/ 84633 w 14"/>
                  <a:gd name="T25" fmla="*/ 64740 h 18"/>
                  <a:gd name="T26" fmla="*/ 91685 w 14"/>
                  <a:gd name="T27" fmla="*/ 12948 h 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 h="18">
                    <a:moveTo>
                      <a:pt x="13" y="2"/>
                    </a:moveTo>
                    <a:cubicBezTo>
                      <a:pt x="12" y="1"/>
                      <a:pt x="11" y="0"/>
                      <a:pt x="9" y="0"/>
                    </a:cubicBezTo>
                    <a:cubicBezTo>
                      <a:pt x="8" y="0"/>
                      <a:pt x="8" y="0"/>
                      <a:pt x="7" y="1"/>
                    </a:cubicBezTo>
                    <a:cubicBezTo>
                      <a:pt x="4" y="2"/>
                      <a:pt x="4" y="5"/>
                      <a:pt x="3" y="8"/>
                    </a:cubicBezTo>
                    <a:cubicBezTo>
                      <a:pt x="3" y="8"/>
                      <a:pt x="3" y="8"/>
                      <a:pt x="3" y="8"/>
                    </a:cubicBezTo>
                    <a:cubicBezTo>
                      <a:pt x="3" y="8"/>
                      <a:pt x="3" y="9"/>
                      <a:pt x="3" y="9"/>
                    </a:cubicBezTo>
                    <a:cubicBezTo>
                      <a:pt x="2" y="9"/>
                      <a:pt x="0" y="11"/>
                      <a:pt x="0" y="13"/>
                    </a:cubicBezTo>
                    <a:cubicBezTo>
                      <a:pt x="0" y="14"/>
                      <a:pt x="0" y="15"/>
                      <a:pt x="1" y="16"/>
                    </a:cubicBezTo>
                    <a:cubicBezTo>
                      <a:pt x="2" y="17"/>
                      <a:pt x="3" y="18"/>
                      <a:pt x="4" y="18"/>
                    </a:cubicBezTo>
                    <a:cubicBezTo>
                      <a:pt x="5" y="18"/>
                      <a:pt x="5" y="18"/>
                      <a:pt x="5" y="18"/>
                    </a:cubicBezTo>
                    <a:cubicBezTo>
                      <a:pt x="8" y="17"/>
                      <a:pt x="8" y="15"/>
                      <a:pt x="9" y="14"/>
                    </a:cubicBezTo>
                    <a:cubicBezTo>
                      <a:pt x="9" y="13"/>
                      <a:pt x="9" y="13"/>
                      <a:pt x="10" y="13"/>
                    </a:cubicBezTo>
                    <a:cubicBezTo>
                      <a:pt x="11" y="12"/>
                      <a:pt x="12" y="11"/>
                      <a:pt x="12" y="10"/>
                    </a:cubicBezTo>
                    <a:cubicBezTo>
                      <a:pt x="13" y="8"/>
                      <a:pt x="14" y="5"/>
                      <a:pt x="13" y="2"/>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104" name="Freeform 47">
                <a:extLst>
                  <a:ext uri="{FF2B5EF4-FFF2-40B4-BE49-F238E27FC236}">
                    <a16:creationId xmlns:a16="http://schemas.microsoft.com/office/drawing/2014/main" id="{7B633D0D-5BF3-FC03-3902-860BB213B071}"/>
                  </a:ext>
                </a:extLst>
              </p:cNvPr>
              <p:cNvSpPr>
                <a:spLocks/>
              </p:cNvSpPr>
              <p:nvPr/>
            </p:nvSpPr>
            <p:spPr bwMode="auto">
              <a:xfrm>
                <a:off x="10369770" y="9215848"/>
                <a:ext cx="42698" cy="77688"/>
              </a:xfrm>
              <a:custGeom>
                <a:avLst/>
                <a:gdLst>
                  <a:gd name="T0" fmla="*/ 28465 w 6"/>
                  <a:gd name="T1" fmla="*/ 32370 h 12"/>
                  <a:gd name="T2" fmla="*/ 21349 w 6"/>
                  <a:gd name="T3" fmla="*/ 12948 h 12"/>
                  <a:gd name="T4" fmla="*/ 7116 w 6"/>
                  <a:gd name="T5" fmla="*/ 32370 h 12"/>
                  <a:gd name="T6" fmla="*/ 14233 w 6"/>
                  <a:gd name="T7" fmla="*/ 45318 h 12"/>
                  <a:gd name="T8" fmla="*/ 35582 w 6"/>
                  <a:gd name="T9" fmla="*/ 71214 h 12"/>
                  <a:gd name="T10" fmla="*/ 35582 w 6"/>
                  <a:gd name="T11" fmla="*/ 38844 h 12"/>
                  <a:gd name="T12" fmla="*/ 28465 w 6"/>
                  <a:gd name="T13" fmla="*/ 3237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4" y="5"/>
                    </a:moveTo>
                    <a:cubicBezTo>
                      <a:pt x="4" y="4"/>
                      <a:pt x="4" y="2"/>
                      <a:pt x="3" y="2"/>
                    </a:cubicBezTo>
                    <a:cubicBezTo>
                      <a:pt x="0" y="0"/>
                      <a:pt x="0" y="3"/>
                      <a:pt x="1" y="5"/>
                    </a:cubicBezTo>
                    <a:cubicBezTo>
                      <a:pt x="1" y="6"/>
                      <a:pt x="2" y="6"/>
                      <a:pt x="2" y="7"/>
                    </a:cubicBezTo>
                    <a:cubicBezTo>
                      <a:pt x="3" y="8"/>
                      <a:pt x="3" y="12"/>
                      <a:pt x="5" y="11"/>
                    </a:cubicBezTo>
                    <a:cubicBezTo>
                      <a:pt x="6" y="10"/>
                      <a:pt x="5" y="8"/>
                      <a:pt x="5" y="6"/>
                    </a:cubicBezTo>
                    <a:cubicBezTo>
                      <a:pt x="4" y="6"/>
                      <a:pt x="4" y="5"/>
                      <a:pt x="4" y="5"/>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105" name="Freeform 48">
                <a:extLst>
                  <a:ext uri="{FF2B5EF4-FFF2-40B4-BE49-F238E27FC236}">
                    <a16:creationId xmlns:a16="http://schemas.microsoft.com/office/drawing/2014/main" id="{38749BEE-0FE7-9DFC-C406-94A9EE174C66}"/>
                  </a:ext>
                </a:extLst>
              </p:cNvPr>
              <p:cNvSpPr>
                <a:spLocks/>
              </p:cNvSpPr>
              <p:nvPr/>
            </p:nvSpPr>
            <p:spPr bwMode="auto">
              <a:xfrm>
                <a:off x="11551962" y="7254225"/>
                <a:ext cx="2100192" cy="3102666"/>
              </a:xfrm>
              <a:custGeom>
                <a:avLst/>
                <a:gdLst>
                  <a:gd name="T0" fmla="*/ 1894430 w 296"/>
                  <a:gd name="T1" fmla="*/ 709549 h 481"/>
                  <a:gd name="T2" fmla="*/ 1929906 w 296"/>
                  <a:gd name="T3" fmla="*/ 696648 h 481"/>
                  <a:gd name="T4" fmla="*/ 1972478 w 296"/>
                  <a:gd name="T5" fmla="*/ 683748 h 481"/>
                  <a:gd name="T6" fmla="*/ 2022144 w 296"/>
                  <a:gd name="T7" fmla="*/ 670847 h 481"/>
                  <a:gd name="T8" fmla="*/ 2036335 w 296"/>
                  <a:gd name="T9" fmla="*/ 664396 h 481"/>
                  <a:gd name="T10" fmla="*/ 2100192 w 296"/>
                  <a:gd name="T11" fmla="*/ 490234 h 481"/>
                  <a:gd name="T12" fmla="*/ 2078906 w 296"/>
                  <a:gd name="T13" fmla="*/ 483784 h 481"/>
                  <a:gd name="T14" fmla="*/ 851429 w 296"/>
                  <a:gd name="T15" fmla="*/ 6450 h 481"/>
                  <a:gd name="T16" fmla="*/ 830143 w 296"/>
                  <a:gd name="T17" fmla="*/ 0 h 481"/>
                  <a:gd name="T18" fmla="*/ 823048 w 296"/>
                  <a:gd name="T19" fmla="*/ 19351 h 481"/>
                  <a:gd name="T20" fmla="*/ 702429 w 296"/>
                  <a:gd name="T21" fmla="*/ 238667 h 481"/>
                  <a:gd name="T22" fmla="*/ 688239 w 296"/>
                  <a:gd name="T23" fmla="*/ 258018 h 481"/>
                  <a:gd name="T24" fmla="*/ 588905 w 296"/>
                  <a:gd name="T25" fmla="*/ 445081 h 481"/>
                  <a:gd name="T26" fmla="*/ 439905 w 296"/>
                  <a:gd name="T27" fmla="*/ 709549 h 481"/>
                  <a:gd name="T28" fmla="*/ 170286 w 296"/>
                  <a:gd name="T29" fmla="*/ 1186883 h 481"/>
                  <a:gd name="T30" fmla="*/ 141905 w 296"/>
                  <a:gd name="T31" fmla="*/ 1232036 h 481"/>
                  <a:gd name="T32" fmla="*/ 35476 w 296"/>
                  <a:gd name="T33" fmla="*/ 1515856 h 481"/>
                  <a:gd name="T34" fmla="*/ 70952 w 296"/>
                  <a:gd name="T35" fmla="*/ 1541657 h 481"/>
                  <a:gd name="T36" fmla="*/ 99333 w 296"/>
                  <a:gd name="T37" fmla="*/ 1554558 h 481"/>
                  <a:gd name="T38" fmla="*/ 156095 w 296"/>
                  <a:gd name="T39" fmla="*/ 1696468 h 481"/>
                  <a:gd name="T40" fmla="*/ 163191 w 296"/>
                  <a:gd name="T41" fmla="*/ 1715819 h 481"/>
                  <a:gd name="T42" fmla="*/ 163191 w 296"/>
                  <a:gd name="T43" fmla="*/ 1754522 h 481"/>
                  <a:gd name="T44" fmla="*/ 163191 w 296"/>
                  <a:gd name="T45" fmla="*/ 1806126 h 481"/>
                  <a:gd name="T46" fmla="*/ 177381 w 296"/>
                  <a:gd name="T47" fmla="*/ 1831928 h 481"/>
                  <a:gd name="T48" fmla="*/ 205762 w 296"/>
                  <a:gd name="T49" fmla="*/ 1851279 h 481"/>
                  <a:gd name="T50" fmla="*/ 205762 w 296"/>
                  <a:gd name="T51" fmla="*/ 1838378 h 481"/>
                  <a:gd name="T52" fmla="*/ 234143 w 296"/>
                  <a:gd name="T53" fmla="*/ 1851279 h 481"/>
                  <a:gd name="T54" fmla="*/ 269619 w 296"/>
                  <a:gd name="T55" fmla="*/ 1999639 h 481"/>
                  <a:gd name="T56" fmla="*/ 269619 w 296"/>
                  <a:gd name="T57" fmla="*/ 2012540 h 481"/>
                  <a:gd name="T58" fmla="*/ 298000 w 296"/>
                  <a:gd name="T59" fmla="*/ 2096396 h 481"/>
                  <a:gd name="T60" fmla="*/ 333476 w 296"/>
                  <a:gd name="T61" fmla="*/ 2148000 h 481"/>
                  <a:gd name="T62" fmla="*/ 376048 w 296"/>
                  <a:gd name="T63" fmla="*/ 2277009 h 481"/>
                  <a:gd name="T64" fmla="*/ 383143 w 296"/>
                  <a:gd name="T65" fmla="*/ 2309261 h 481"/>
                  <a:gd name="T66" fmla="*/ 425715 w 296"/>
                  <a:gd name="T67" fmla="*/ 2399567 h 481"/>
                  <a:gd name="T68" fmla="*/ 461191 w 296"/>
                  <a:gd name="T69" fmla="*/ 2451171 h 481"/>
                  <a:gd name="T70" fmla="*/ 439905 w 296"/>
                  <a:gd name="T71" fmla="*/ 2612432 h 481"/>
                  <a:gd name="T72" fmla="*/ 432810 w 296"/>
                  <a:gd name="T73" fmla="*/ 2651135 h 481"/>
                  <a:gd name="T74" fmla="*/ 404429 w 296"/>
                  <a:gd name="T75" fmla="*/ 2818846 h 481"/>
                  <a:gd name="T76" fmla="*/ 425715 w 296"/>
                  <a:gd name="T77" fmla="*/ 2863999 h 481"/>
                  <a:gd name="T78" fmla="*/ 425715 w 296"/>
                  <a:gd name="T79" fmla="*/ 2870450 h 481"/>
                  <a:gd name="T80" fmla="*/ 432810 w 296"/>
                  <a:gd name="T81" fmla="*/ 2876900 h 481"/>
                  <a:gd name="T82" fmla="*/ 439905 w 296"/>
                  <a:gd name="T83" fmla="*/ 2883351 h 481"/>
                  <a:gd name="T84" fmla="*/ 1106858 w 296"/>
                  <a:gd name="T85" fmla="*/ 3096216 h 481"/>
                  <a:gd name="T86" fmla="*/ 1128144 w 296"/>
                  <a:gd name="T87" fmla="*/ 3102666 h 481"/>
                  <a:gd name="T88" fmla="*/ 2029240 w 296"/>
                  <a:gd name="T89" fmla="*/ 683748 h 481"/>
                  <a:gd name="T90" fmla="*/ 1986668 w 296"/>
                  <a:gd name="T91" fmla="*/ 703099 h 481"/>
                  <a:gd name="T92" fmla="*/ 1958287 w 296"/>
                  <a:gd name="T93" fmla="*/ 709549 h 481"/>
                  <a:gd name="T94" fmla="*/ 1929906 w 296"/>
                  <a:gd name="T95" fmla="*/ 728901 h 481"/>
                  <a:gd name="T96" fmla="*/ 1866049 w 296"/>
                  <a:gd name="T97" fmla="*/ 767603 h 481"/>
                  <a:gd name="T98" fmla="*/ 1851858 w 296"/>
                  <a:gd name="T99" fmla="*/ 748252 h 481"/>
                  <a:gd name="T100" fmla="*/ 1894430 w 296"/>
                  <a:gd name="T101" fmla="*/ 709549 h 4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96" h="481">
                    <a:moveTo>
                      <a:pt x="267" y="110"/>
                    </a:moveTo>
                    <a:cubicBezTo>
                      <a:pt x="269" y="109"/>
                      <a:pt x="270" y="109"/>
                      <a:pt x="272" y="108"/>
                    </a:cubicBezTo>
                    <a:cubicBezTo>
                      <a:pt x="274" y="107"/>
                      <a:pt x="276" y="106"/>
                      <a:pt x="278" y="106"/>
                    </a:cubicBezTo>
                    <a:cubicBezTo>
                      <a:pt x="281" y="105"/>
                      <a:pt x="283" y="105"/>
                      <a:pt x="285" y="104"/>
                    </a:cubicBezTo>
                    <a:cubicBezTo>
                      <a:pt x="287" y="103"/>
                      <a:pt x="287" y="103"/>
                      <a:pt x="287" y="103"/>
                    </a:cubicBezTo>
                    <a:cubicBezTo>
                      <a:pt x="296" y="76"/>
                      <a:pt x="296" y="76"/>
                      <a:pt x="296" y="76"/>
                    </a:cubicBezTo>
                    <a:cubicBezTo>
                      <a:pt x="293" y="75"/>
                      <a:pt x="293" y="75"/>
                      <a:pt x="293" y="75"/>
                    </a:cubicBezTo>
                    <a:cubicBezTo>
                      <a:pt x="234" y="55"/>
                      <a:pt x="176" y="31"/>
                      <a:pt x="120" y="1"/>
                    </a:cubicBezTo>
                    <a:cubicBezTo>
                      <a:pt x="117" y="0"/>
                      <a:pt x="117" y="0"/>
                      <a:pt x="117" y="0"/>
                    </a:cubicBezTo>
                    <a:cubicBezTo>
                      <a:pt x="116" y="3"/>
                      <a:pt x="116" y="3"/>
                      <a:pt x="116" y="3"/>
                    </a:cubicBezTo>
                    <a:cubicBezTo>
                      <a:pt x="110" y="14"/>
                      <a:pt x="104" y="26"/>
                      <a:pt x="99" y="37"/>
                    </a:cubicBezTo>
                    <a:cubicBezTo>
                      <a:pt x="97" y="40"/>
                      <a:pt x="97" y="40"/>
                      <a:pt x="97" y="40"/>
                    </a:cubicBezTo>
                    <a:cubicBezTo>
                      <a:pt x="92" y="50"/>
                      <a:pt x="88" y="59"/>
                      <a:pt x="83" y="69"/>
                    </a:cubicBezTo>
                    <a:cubicBezTo>
                      <a:pt x="76" y="83"/>
                      <a:pt x="69" y="97"/>
                      <a:pt x="62" y="110"/>
                    </a:cubicBezTo>
                    <a:cubicBezTo>
                      <a:pt x="50" y="135"/>
                      <a:pt x="38" y="160"/>
                      <a:pt x="24" y="184"/>
                    </a:cubicBezTo>
                    <a:cubicBezTo>
                      <a:pt x="23" y="186"/>
                      <a:pt x="22" y="188"/>
                      <a:pt x="20" y="191"/>
                    </a:cubicBezTo>
                    <a:cubicBezTo>
                      <a:pt x="10" y="207"/>
                      <a:pt x="0" y="226"/>
                      <a:pt x="5" y="235"/>
                    </a:cubicBezTo>
                    <a:cubicBezTo>
                      <a:pt x="6" y="238"/>
                      <a:pt x="8" y="238"/>
                      <a:pt x="10" y="239"/>
                    </a:cubicBezTo>
                    <a:cubicBezTo>
                      <a:pt x="11" y="240"/>
                      <a:pt x="12" y="240"/>
                      <a:pt x="14" y="241"/>
                    </a:cubicBezTo>
                    <a:cubicBezTo>
                      <a:pt x="20" y="246"/>
                      <a:pt x="21" y="255"/>
                      <a:pt x="22" y="263"/>
                    </a:cubicBezTo>
                    <a:cubicBezTo>
                      <a:pt x="23" y="266"/>
                      <a:pt x="23" y="266"/>
                      <a:pt x="23" y="266"/>
                    </a:cubicBezTo>
                    <a:cubicBezTo>
                      <a:pt x="23" y="268"/>
                      <a:pt x="23" y="270"/>
                      <a:pt x="23" y="272"/>
                    </a:cubicBezTo>
                    <a:cubicBezTo>
                      <a:pt x="23" y="275"/>
                      <a:pt x="23" y="277"/>
                      <a:pt x="23" y="280"/>
                    </a:cubicBezTo>
                    <a:cubicBezTo>
                      <a:pt x="24" y="283"/>
                      <a:pt x="25" y="284"/>
                      <a:pt x="25" y="284"/>
                    </a:cubicBezTo>
                    <a:cubicBezTo>
                      <a:pt x="29" y="287"/>
                      <a:pt x="29" y="287"/>
                      <a:pt x="29" y="287"/>
                    </a:cubicBezTo>
                    <a:cubicBezTo>
                      <a:pt x="29" y="285"/>
                      <a:pt x="29" y="285"/>
                      <a:pt x="29" y="285"/>
                    </a:cubicBezTo>
                    <a:cubicBezTo>
                      <a:pt x="30" y="286"/>
                      <a:pt x="31" y="286"/>
                      <a:pt x="33" y="287"/>
                    </a:cubicBezTo>
                    <a:cubicBezTo>
                      <a:pt x="39" y="291"/>
                      <a:pt x="38" y="302"/>
                      <a:pt x="38" y="310"/>
                    </a:cubicBezTo>
                    <a:cubicBezTo>
                      <a:pt x="38" y="312"/>
                      <a:pt x="38" y="312"/>
                      <a:pt x="38" y="312"/>
                    </a:cubicBezTo>
                    <a:cubicBezTo>
                      <a:pt x="37" y="320"/>
                      <a:pt x="39" y="322"/>
                      <a:pt x="42" y="325"/>
                    </a:cubicBezTo>
                    <a:cubicBezTo>
                      <a:pt x="44" y="327"/>
                      <a:pt x="45" y="329"/>
                      <a:pt x="47" y="333"/>
                    </a:cubicBezTo>
                    <a:cubicBezTo>
                      <a:pt x="50" y="338"/>
                      <a:pt x="52" y="346"/>
                      <a:pt x="53" y="353"/>
                    </a:cubicBezTo>
                    <a:cubicBezTo>
                      <a:pt x="53" y="355"/>
                      <a:pt x="54" y="356"/>
                      <a:pt x="54" y="358"/>
                    </a:cubicBezTo>
                    <a:cubicBezTo>
                      <a:pt x="55" y="364"/>
                      <a:pt x="58" y="368"/>
                      <a:pt x="60" y="372"/>
                    </a:cubicBezTo>
                    <a:cubicBezTo>
                      <a:pt x="62" y="374"/>
                      <a:pt x="64" y="377"/>
                      <a:pt x="65" y="380"/>
                    </a:cubicBezTo>
                    <a:cubicBezTo>
                      <a:pt x="68" y="388"/>
                      <a:pt x="65" y="398"/>
                      <a:pt x="62" y="405"/>
                    </a:cubicBezTo>
                    <a:cubicBezTo>
                      <a:pt x="62" y="407"/>
                      <a:pt x="61" y="411"/>
                      <a:pt x="61" y="411"/>
                    </a:cubicBezTo>
                    <a:cubicBezTo>
                      <a:pt x="58" y="419"/>
                      <a:pt x="55" y="427"/>
                      <a:pt x="57" y="437"/>
                    </a:cubicBezTo>
                    <a:cubicBezTo>
                      <a:pt x="58" y="439"/>
                      <a:pt x="59" y="441"/>
                      <a:pt x="60" y="444"/>
                    </a:cubicBezTo>
                    <a:cubicBezTo>
                      <a:pt x="60" y="445"/>
                      <a:pt x="60" y="445"/>
                      <a:pt x="60" y="445"/>
                    </a:cubicBezTo>
                    <a:cubicBezTo>
                      <a:pt x="61" y="446"/>
                      <a:pt x="61" y="446"/>
                      <a:pt x="61" y="446"/>
                    </a:cubicBezTo>
                    <a:cubicBezTo>
                      <a:pt x="62" y="447"/>
                      <a:pt x="62" y="447"/>
                      <a:pt x="62" y="447"/>
                    </a:cubicBezTo>
                    <a:cubicBezTo>
                      <a:pt x="91" y="458"/>
                      <a:pt x="123" y="469"/>
                      <a:pt x="156" y="480"/>
                    </a:cubicBezTo>
                    <a:cubicBezTo>
                      <a:pt x="159" y="481"/>
                      <a:pt x="159" y="481"/>
                      <a:pt x="159" y="481"/>
                    </a:cubicBezTo>
                    <a:cubicBezTo>
                      <a:pt x="286" y="106"/>
                      <a:pt x="286" y="106"/>
                      <a:pt x="286" y="106"/>
                    </a:cubicBezTo>
                    <a:cubicBezTo>
                      <a:pt x="280" y="109"/>
                      <a:pt x="280" y="109"/>
                      <a:pt x="280" y="109"/>
                    </a:cubicBezTo>
                    <a:cubicBezTo>
                      <a:pt x="278" y="109"/>
                      <a:pt x="277" y="110"/>
                      <a:pt x="276" y="110"/>
                    </a:cubicBezTo>
                    <a:cubicBezTo>
                      <a:pt x="275" y="111"/>
                      <a:pt x="273" y="112"/>
                      <a:pt x="272" y="113"/>
                    </a:cubicBezTo>
                    <a:cubicBezTo>
                      <a:pt x="269" y="116"/>
                      <a:pt x="265" y="119"/>
                      <a:pt x="263" y="119"/>
                    </a:cubicBezTo>
                    <a:cubicBezTo>
                      <a:pt x="262" y="119"/>
                      <a:pt x="261" y="117"/>
                      <a:pt x="261" y="116"/>
                    </a:cubicBezTo>
                    <a:cubicBezTo>
                      <a:pt x="260" y="113"/>
                      <a:pt x="261" y="112"/>
                      <a:pt x="267" y="110"/>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106" name="Freeform 49">
                <a:extLst>
                  <a:ext uri="{FF2B5EF4-FFF2-40B4-BE49-F238E27FC236}">
                    <a16:creationId xmlns:a16="http://schemas.microsoft.com/office/drawing/2014/main" id="{6773FE62-D3E7-9DC7-5F94-97CA2B9B3390}"/>
                  </a:ext>
                </a:extLst>
              </p:cNvPr>
              <p:cNvSpPr>
                <a:spLocks/>
              </p:cNvSpPr>
              <p:nvPr/>
            </p:nvSpPr>
            <p:spPr bwMode="auto">
              <a:xfrm>
                <a:off x="10142938" y="4035026"/>
                <a:ext cx="2025471" cy="2973996"/>
              </a:xfrm>
              <a:custGeom>
                <a:avLst/>
                <a:gdLst>
                  <a:gd name="T0" fmla="*/ 1982979 w 286"/>
                  <a:gd name="T1" fmla="*/ 354815 h 461"/>
                  <a:gd name="T2" fmla="*/ 1968814 w 286"/>
                  <a:gd name="T3" fmla="*/ 283852 h 461"/>
                  <a:gd name="T4" fmla="*/ 1954650 w 286"/>
                  <a:gd name="T5" fmla="*/ 180633 h 461"/>
                  <a:gd name="T6" fmla="*/ 1869666 w 286"/>
                  <a:gd name="T7" fmla="*/ 19354 h 461"/>
                  <a:gd name="T8" fmla="*/ 1848419 w 286"/>
                  <a:gd name="T9" fmla="*/ 0 h 461"/>
                  <a:gd name="T10" fmla="*/ 14164 w 286"/>
                  <a:gd name="T11" fmla="*/ 1625698 h 461"/>
                  <a:gd name="T12" fmla="*/ 56657 w 286"/>
                  <a:gd name="T13" fmla="*/ 1703113 h 461"/>
                  <a:gd name="T14" fmla="*/ 127477 w 286"/>
                  <a:gd name="T15" fmla="*/ 1754722 h 461"/>
                  <a:gd name="T16" fmla="*/ 162888 w 286"/>
                  <a:gd name="T17" fmla="*/ 1780527 h 461"/>
                  <a:gd name="T18" fmla="*/ 134559 w 286"/>
                  <a:gd name="T19" fmla="*/ 1799880 h 461"/>
                  <a:gd name="T20" fmla="*/ 134559 w 286"/>
                  <a:gd name="T21" fmla="*/ 1825685 h 461"/>
                  <a:gd name="T22" fmla="*/ 1770517 w 286"/>
                  <a:gd name="T23" fmla="*/ 2973996 h 461"/>
                  <a:gd name="T24" fmla="*/ 1791763 w 286"/>
                  <a:gd name="T25" fmla="*/ 2928838 h 461"/>
                  <a:gd name="T26" fmla="*/ 1791763 w 286"/>
                  <a:gd name="T27" fmla="*/ 2819168 h 461"/>
                  <a:gd name="T28" fmla="*/ 1827173 w 286"/>
                  <a:gd name="T29" fmla="*/ 2741753 h 461"/>
                  <a:gd name="T30" fmla="*/ 1770517 w 286"/>
                  <a:gd name="T31" fmla="*/ 2728851 h 461"/>
                  <a:gd name="T32" fmla="*/ 1720942 w 286"/>
                  <a:gd name="T33" fmla="*/ 2722400 h 461"/>
                  <a:gd name="T34" fmla="*/ 1692614 w 286"/>
                  <a:gd name="T35" fmla="*/ 2690144 h 461"/>
                  <a:gd name="T36" fmla="*/ 1607629 w 286"/>
                  <a:gd name="T37" fmla="*/ 2664339 h 461"/>
                  <a:gd name="T38" fmla="*/ 1600547 w 286"/>
                  <a:gd name="T39" fmla="*/ 2548218 h 461"/>
                  <a:gd name="T40" fmla="*/ 1593465 w 286"/>
                  <a:gd name="T41" fmla="*/ 2444999 h 461"/>
                  <a:gd name="T42" fmla="*/ 1565137 w 286"/>
                  <a:gd name="T43" fmla="*/ 2335329 h 461"/>
                  <a:gd name="T44" fmla="*/ 1529726 w 286"/>
                  <a:gd name="T45" fmla="*/ 2212756 h 461"/>
                  <a:gd name="T46" fmla="*/ 1543890 w 286"/>
                  <a:gd name="T47" fmla="*/ 2135342 h 461"/>
                  <a:gd name="T48" fmla="*/ 1565137 w 286"/>
                  <a:gd name="T49" fmla="*/ 2032123 h 461"/>
                  <a:gd name="T50" fmla="*/ 1607629 w 286"/>
                  <a:gd name="T51" fmla="*/ 1922453 h 461"/>
                  <a:gd name="T52" fmla="*/ 1664286 w 286"/>
                  <a:gd name="T53" fmla="*/ 1799880 h 461"/>
                  <a:gd name="T54" fmla="*/ 1657204 w 286"/>
                  <a:gd name="T55" fmla="*/ 1696661 h 461"/>
                  <a:gd name="T56" fmla="*/ 1664286 w 286"/>
                  <a:gd name="T57" fmla="*/ 1664406 h 461"/>
                  <a:gd name="T58" fmla="*/ 1650121 w 286"/>
                  <a:gd name="T59" fmla="*/ 1574089 h 461"/>
                  <a:gd name="T60" fmla="*/ 1621793 w 286"/>
                  <a:gd name="T61" fmla="*/ 1503126 h 461"/>
                  <a:gd name="T62" fmla="*/ 1685532 w 286"/>
                  <a:gd name="T63" fmla="*/ 1354749 h 461"/>
                  <a:gd name="T64" fmla="*/ 1763435 w 286"/>
                  <a:gd name="T65" fmla="*/ 1187018 h 461"/>
                  <a:gd name="T66" fmla="*/ 1798845 w 286"/>
                  <a:gd name="T67" fmla="*/ 1032190 h 461"/>
                  <a:gd name="T68" fmla="*/ 1869666 w 286"/>
                  <a:gd name="T69" fmla="*/ 909617 h 461"/>
                  <a:gd name="T70" fmla="*/ 1728024 w 286"/>
                  <a:gd name="T71" fmla="*/ 838654 h 461"/>
                  <a:gd name="T72" fmla="*/ 1720942 w 286"/>
                  <a:gd name="T73" fmla="*/ 754789 h 461"/>
                  <a:gd name="T74" fmla="*/ 1805927 w 286"/>
                  <a:gd name="T75" fmla="*/ 670923 h 461"/>
                  <a:gd name="T76" fmla="*/ 1834255 w 286"/>
                  <a:gd name="T77" fmla="*/ 587058 h 461"/>
                  <a:gd name="T78" fmla="*/ 1926322 w 286"/>
                  <a:gd name="T79" fmla="*/ 528997 h 461"/>
                  <a:gd name="T80" fmla="*/ 1997143 w 286"/>
                  <a:gd name="T81" fmla="*/ 438681 h 461"/>
                  <a:gd name="T82" fmla="*/ 2025471 w 286"/>
                  <a:gd name="T83" fmla="*/ 399973 h 46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86" h="461">
                    <a:moveTo>
                      <a:pt x="283" y="59"/>
                    </a:moveTo>
                    <a:cubicBezTo>
                      <a:pt x="282" y="58"/>
                      <a:pt x="281" y="57"/>
                      <a:pt x="280" y="55"/>
                    </a:cubicBezTo>
                    <a:cubicBezTo>
                      <a:pt x="279" y="54"/>
                      <a:pt x="279" y="52"/>
                      <a:pt x="279" y="50"/>
                    </a:cubicBezTo>
                    <a:cubicBezTo>
                      <a:pt x="279" y="48"/>
                      <a:pt x="279" y="46"/>
                      <a:pt x="278" y="44"/>
                    </a:cubicBezTo>
                    <a:cubicBezTo>
                      <a:pt x="276" y="40"/>
                      <a:pt x="276" y="36"/>
                      <a:pt x="276" y="32"/>
                    </a:cubicBezTo>
                    <a:cubicBezTo>
                      <a:pt x="276" y="31"/>
                      <a:pt x="276" y="29"/>
                      <a:pt x="276" y="28"/>
                    </a:cubicBezTo>
                    <a:cubicBezTo>
                      <a:pt x="277" y="24"/>
                      <a:pt x="277" y="20"/>
                      <a:pt x="274" y="15"/>
                    </a:cubicBezTo>
                    <a:cubicBezTo>
                      <a:pt x="272" y="11"/>
                      <a:pt x="267" y="7"/>
                      <a:pt x="264" y="3"/>
                    </a:cubicBezTo>
                    <a:cubicBezTo>
                      <a:pt x="263" y="3"/>
                      <a:pt x="263" y="3"/>
                      <a:pt x="263" y="3"/>
                    </a:cubicBezTo>
                    <a:cubicBezTo>
                      <a:pt x="261" y="0"/>
                      <a:pt x="261" y="0"/>
                      <a:pt x="261" y="0"/>
                    </a:cubicBezTo>
                    <a:cubicBezTo>
                      <a:pt x="0" y="250"/>
                      <a:pt x="0" y="250"/>
                      <a:pt x="0" y="250"/>
                    </a:cubicBezTo>
                    <a:cubicBezTo>
                      <a:pt x="2" y="252"/>
                      <a:pt x="2" y="252"/>
                      <a:pt x="2" y="252"/>
                    </a:cubicBezTo>
                    <a:cubicBezTo>
                      <a:pt x="2" y="253"/>
                      <a:pt x="3" y="255"/>
                      <a:pt x="4" y="257"/>
                    </a:cubicBezTo>
                    <a:cubicBezTo>
                      <a:pt x="5" y="259"/>
                      <a:pt x="7" y="262"/>
                      <a:pt x="8" y="264"/>
                    </a:cubicBezTo>
                    <a:cubicBezTo>
                      <a:pt x="11" y="268"/>
                      <a:pt x="12" y="269"/>
                      <a:pt x="18" y="271"/>
                    </a:cubicBezTo>
                    <a:cubicBezTo>
                      <a:pt x="18" y="272"/>
                      <a:pt x="18" y="272"/>
                      <a:pt x="18" y="272"/>
                    </a:cubicBezTo>
                    <a:cubicBezTo>
                      <a:pt x="24" y="274"/>
                      <a:pt x="25" y="275"/>
                      <a:pt x="25" y="275"/>
                    </a:cubicBezTo>
                    <a:cubicBezTo>
                      <a:pt x="25" y="275"/>
                      <a:pt x="24" y="275"/>
                      <a:pt x="23" y="276"/>
                    </a:cubicBezTo>
                    <a:cubicBezTo>
                      <a:pt x="22" y="276"/>
                      <a:pt x="21" y="277"/>
                      <a:pt x="20" y="278"/>
                    </a:cubicBezTo>
                    <a:cubicBezTo>
                      <a:pt x="20" y="278"/>
                      <a:pt x="19" y="279"/>
                      <a:pt x="19" y="279"/>
                    </a:cubicBezTo>
                    <a:cubicBezTo>
                      <a:pt x="17" y="281"/>
                      <a:pt x="17" y="281"/>
                      <a:pt x="17" y="281"/>
                    </a:cubicBezTo>
                    <a:cubicBezTo>
                      <a:pt x="19" y="283"/>
                      <a:pt x="19" y="283"/>
                      <a:pt x="19" y="283"/>
                    </a:cubicBezTo>
                    <a:cubicBezTo>
                      <a:pt x="42" y="306"/>
                      <a:pt x="125" y="385"/>
                      <a:pt x="247" y="459"/>
                    </a:cubicBezTo>
                    <a:cubicBezTo>
                      <a:pt x="250" y="461"/>
                      <a:pt x="250" y="461"/>
                      <a:pt x="250" y="461"/>
                    </a:cubicBezTo>
                    <a:cubicBezTo>
                      <a:pt x="251" y="457"/>
                      <a:pt x="251" y="457"/>
                      <a:pt x="251" y="457"/>
                    </a:cubicBezTo>
                    <a:cubicBezTo>
                      <a:pt x="252" y="456"/>
                      <a:pt x="252" y="456"/>
                      <a:pt x="253" y="454"/>
                    </a:cubicBezTo>
                    <a:cubicBezTo>
                      <a:pt x="253" y="451"/>
                      <a:pt x="253" y="449"/>
                      <a:pt x="252" y="447"/>
                    </a:cubicBezTo>
                    <a:cubicBezTo>
                      <a:pt x="252" y="443"/>
                      <a:pt x="251" y="440"/>
                      <a:pt x="253" y="437"/>
                    </a:cubicBezTo>
                    <a:cubicBezTo>
                      <a:pt x="253" y="436"/>
                      <a:pt x="254" y="435"/>
                      <a:pt x="255" y="434"/>
                    </a:cubicBezTo>
                    <a:cubicBezTo>
                      <a:pt x="258" y="431"/>
                      <a:pt x="260" y="428"/>
                      <a:pt x="258" y="425"/>
                    </a:cubicBezTo>
                    <a:cubicBezTo>
                      <a:pt x="256" y="423"/>
                      <a:pt x="253" y="423"/>
                      <a:pt x="252" y="423"/>
                    </a:cubicBezTo>
                    <a:cubicBezTo>
                      <a:pt x="251" y="423"/>
                      <a:pt x="251" y="423"/>
                      <a:pt x="250" y="423"/>
                    </a:cubicBezTo>
                    <a:cubicBezTo>
                      <a:pt x="249" y="423"/>
                      <a:pt x="249" y="423"/>
                      <a:pt x="248" y="423"/>
                    </a:cubicBezTo>
                    <a:cubicBezTo>
                      <a:pt x="246" y="423"/>
                      <a:pt x="244" y="422"/>
                      <a:pt x="243" y="422"/>
                    </a:cubicBezTo>
                    <a:cubicBezTo>
                      <a:pt x="242" y="421"/>
                      <a:pt x="241" y="420"/>
                      <a:pt x="241" y="419"/>
                    </a:cubicBezTo>
                    <a:cubicBezTo>
                      <a:pt x="240" y="419"/>
                      <a:pt x="240" y="418"/>
                      <a:pt x="239" y="417"/>
                    </a:cubicBezTo>
                    <a:cubicBezTo>
                      <a:pt x="237" y="416"/>
                      <a:pt x="235" y="416"/>
                      <a:pt x="233" y="415"/>
                    </a:cubicBezTo>
                    <a:cubicBezTo>
                      <a:pt x="231" y="415"/>
                      <a:pt x="229" y="415"/>
                      <a:pt x="227" y="413"/>
                    </a:cubicBezTo>
                    <a:cubicBezTo>
                      <a:pt x="224" y="411"/>
                      <a:pt x="222" y="408"/>
                      <a:pt x="223" y="403"/>
                    </a:cubicBezTo>
                    <a:cubicBezTo>
                      <a:pt x="223" y="400"/>
                      <a:pt x="224" y="398"/>
                      <a:pt x="226" y="395"/>
                    </a:cubicBezTo>
                    <a:cubicBezTo>
                      <a:pt x="227" y="393"/>
                      <a:pt x="229" y="390"/>
                      <a:pt x="228" y="385"/>
                    </a:cubicBezTo>
                    <a:cubicBezTo>
                      <a:pt x="228" y="383"/>
                      <a:pt x="227" y="381"/>
                      <a:pt x="225" y="379"/>
                    </a:cubicBezTo>
                    <a:cubicBezTo>
                      <a:pt x="224" y="377"/>
                      <a:pt x="223" y="376"/>
                      <a:pt x="222" y="374"/>
                    </a:cubicBezTo>
                    <a:cubicBezTo>
                      <a:pt x="221" y="370"/>
                      <a:pt x="221" y="366"/>
                      <a:pt x="221" y="362"/>
                    </a:cubicBezTo>
                    <a:cubicBezTo>
                      <a:pt x="221" y="357"/>
                      <a:pt x="221" y="351"/>
                      <a:pt x="219" y="346"/>
                    </a:cubicBezTo>
                    <a:cubicBezTo>
                      <a:pt x="218" y="345"/>
                      <a:pt x="217" y="344"/>
                      <a:pt x="216" y="343"/>
                    </a:cubicBezTo>
                    <a:cubicBezTo>
                      <a:pt x="214" y="341"/>
                      <a:pt x="213" y="339"/>
                      <a:pt x="215" y="335"/>
                    </a:cubicBezTo>
                    <a:cubicBezTo>
                      <a:pt x="216" y="333"/>
                      <a:pt x="217" y="332"/>
                      <a:pt x="218" y="331"/>
                    </a:cubicBezTo>
                    <a:cubicBezTo>
                      <a:pt x="220" y="328"/>
                      <a:pt x="222" y="325"/>
                      <a:pt x="221" y="320"/>
                    </a:cubicBezTo>
                    <a:cubicBezTo>
                      <a:pt x="221" y="318"/>
                      <a:pt x="221" y="317"/>
                      <a:pt x="221" y="315"/>
                    </a:cubicBezTo>
                    <a:cubicBezTo>
                      <a:pt x="220" y="311"/>
                      <a:pt x="220" y="307"/>
                      <a:pt x="222" y="304"/>
                    </a:cubicBezTo>
                    <a:cubicBezTo>
                      <a:pt x="223" y="301"/>
                      <a:pt x="225" y="299"/>
                      <a:pt x="227" y="298"/>
                    </a:cubicBezTo>
                    <a:cubicBezTo>
                      <a:pt x="230" y="295"/>
                      <a:pt x="233" y="293"/>
                      <a:pt x="234" y="289"/>
                    </a:cubicBezTo>
                    <a:cubicBezTo>
                      <a:pt x="236" y="285"/>
                      <a:pt x="235" y="282"/>
                      <a:pt x="235" y="279"/>
                    </a:cubicBezTo>
                    <a:cubicBezTo>
                      <a:pt x="235" y="279"/>
                      <a:pt x="234" y="277"/>
                      <a:pt x="234" y="277"/>
                    </a:cubicBezTo>
                    <a:cubicBezTo>
                      <a:pt x="234" y="272"/>
                      <a:pt x="234" y="267"/>
                      <a:pt x="234" y="263"/>
                    </a:cubicBezTo>
                    <a:cubicBezTo>
                      <a:pt x="235" y="261"/>
                      <a:pt x="235" y="261"/>
                      <a:pt x="235" y="261"/>
                    </a:cubicBezTo>
                    <a:cubicBezTo>
                      <a:pt x="235" y="260"/>
                      <a:pt x="235" y="259"/>
                      <a:pt x="235" y="258"/>
                    </a:cubicBezTo>
                    <a:cubicBezTo>
                      <a:pt x="236" y="253"/>
                      <a:pt x="236" y="250"/>
                      <a:pt x="235" y="247"/>
                    </a:cubicBezTo>
                    <a:cubicBezTo>
                      <a:pt x="234" y="246"/>
                      <a:pt x="233" y="245"/>
                      <a:pt x="233" y="244"/>
                    </a:cubicBezTo>
                    <a:cubicBezTo>
                      <a:pt x="231" y="241"/>
                      <a:pt x="230" y="239"/>
                      <a:pt x="229" y="235"/>
                    </a:cubicBezTo>
                    <a:cubicBezTo>
                      <a:pt x="229" y="233"/>
                      <a:pt x="229" y="233"/>
                      <a:pt x="229" y="233"/>
                    </a:cubicBezTo>
                    <a:cubicBezTo>
                      <a:pt x="229" y="225"/>
                      <a:pt x="228" y="217"/>
                      <a:pt x="236" y="212"/>
                    </a:cubicBezTo>
                    <a:cubicBezTo>
                      <a:pt x="238" y="210"/>
                      <a:pt x="238" y="210"/>
                      <a:pt x="238" y="210"/>
                    </a:cubicBezTo>
                    <a:cubicBezTo>
                      <a:pt x="244" y="206"/>
                      <a:pt x="251" y="201"/>
                      <a:pt x="254" y="195"/>
                    </a:cubicBezTo>
                    <a:cubicBezTo>
                      <a:pt x="257" y="189"/>
                      <a:pt x="253" y="187"/>
                      <a:pt x="249" y="184"/>
                    </a:cubicBezTo>
                    <a:cubicBezTo>
                      <a:pt x="247" y="182"/>
                      <a:pt x="245" y="180"/>
                      <a:pt x="243" y="178"/>
                    </a:cubicBezTo>
                    <a:cubicBezTo>
                      <a:pt x="241" y="173"/>
                      <a:pt x="246" y="167"/>
                      <a:pt x="254" y="160"/>
                    </a:cubicBezTo>
                    <a:cubicBezTo>
                      <a:pt x="258" y="157"/>
                      <a:pt x="262" y="154"/>
                      <a:pt x="263" y="151"/>
                    </a:cubicBezTo>
                    <a:cubicBezTo>
                      <a:pt x="265" y="147"/>
                      <a:pt x="265" y="144"/>
                      <a:pt x="264" y="141"/>
                    </a:cubicBezTo>
                    <a:cubicBezTo>
                      <a:pt x="263" y="138"/>
                      <a:pt x="258" y="136"/>
                      <a:pt x="254" y="135"/>
                    </a:cubicBezTo>
                    <a:cubicBezTo>
                      <a:pt x="250" y="134"/>
                      <a:pt x="246" y="132"/>
                      <a:pt x="244" y="130"/>
                    </a:cubicBezTo>
                    <a:cubicBezTo>
                      <a:pt x="241" y="128"/>
                      <a:pt x="240" y="125"/>
                      <a:pt x="240" y="123"/>
                    </a:cubicBezTo>
                    <a:cubicBezTo>
                      <a:pt x="240" y="121"/>
                      <a:pt x="241" y="118"/>
                      <a:pt x="243" y="117"/>
                    </a:cubicBezTo>
                    <a:cubicBezTo>
                      <a:pt x="244" y="116"/>
                      <a:pt x="244" y="116"/>
                      <a:pt x="244" y="116"/>
                    </a:cubicBezTo>
                    <a:cubicBezTo>
                      <a:pt x="248" y="112"/>
                      <a:pt x="252" y="109"/>
                      <a:pt x="255" y="104"/>
                    </a:cubicBezTo>
                    <a:cubicBezTo>
                      <a:pt x="256" y="102"/>
                      <a:pt x="257" y="100"/>
                      <a:pt x="257" y="98"/>
                    </a:cubicBezTo>
                    <a:cubicBezTo>
                      <a:pt x="258" y="95"/>
                      <a:pt x="258" y="93"/>
                      <a:pt x="259" y="91"/>
                    </a:cubicBezTo>
                    <a:cubicBezTo>
                      <a:pt x="261" y="88"/>
                      <a:pt x="264" y="87"/>
                      <a:pt x="267" y="85"/>
                    </a:cubicBezTo>
                    <a:cubicBezTo>
                      <a:pt x="269" y="84"/>
                      <a:pt x="271" y="83"/>
                      <a:pt x="272" y="82"/>
                    </a:cubicBezTo>
                    <a:cubicBezTo>
                      <a:pt x="275" y="80"/>
                      <a:pt x="276" y="77"/>
                      <a:pt x="278" y="73"/>
                    </a:cubicBezTo>
                    <a:cubicBezTo>
                      <a:pt x="280" y="72"/>
                      <a:pt x="281" y="70"/>
                      <a:pt x="282" y="68"/>
                    </a:cubicBezTo>
                    <a:cubicBezTo>
                      <a:pt x="283" y="67"/>
                      <a:pt x="284" y="65"/>
                      <a:pt x="285" y="64"/>
                    </a:cubicBezTo>
                    <a:cubicBezTo>
                      <a:pt x="286" y="62"/>
                      <a:pt x="286" y="62"/>
                      <a:pt x="286" y="62"/>
                    </a:cubicBezTo>
                    <a:lnTo>
                      <a:pt x="283" y="59"/>
                    </a:lnTo>
                    <a:close/>
                  </a:path>
                </a:pathLst>
              </a:custGeom>
              <a:solidFill>
                <a:schemeClr val="accent4"/>
              </a:solid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dirty="0">
                  <a:solidFill>
                    <a:srgbClr val="212121"/>
                  </a:solidFill>
                </a:endParaRPr>
              </a:p>
            </p:txBody>
          </p:sp>
          <p:sp>
            <p:nvSpPr>
              <p:cNvPr id="107" name="Freeform 50">
                <a:extLst>
                  <a:ext uri="{FF2B5EF4-FFF2-40B4-BE49-F238E27FC236}">
                    <a16:creationId xmlns:a16="http://schemas.microsoft.com/office/drawing/2014/main" id="{D18144B0-2881-33F8-3D2D-BB8210F19683}"/>
                  </a:ext>
                </a:extLst>
              </p:cNvPr>
              <p:cNvSpPr>
                <a:spLocks noEditPoints="1"/>
              </p:cNvSpPr>
              <p:nvPr/>
            </p:nvSpPr>
            <p:spPr bwMode="auto">
              <a:xfrm>
                <a:off x="12680781" y="7744631"/>
                <a:ext cx="2012128" cy="2981279"/>
              </a:xfrm>
              <a:custGeom>
                <a:avLst/>
                <a:gdLst>
                  <a:gd name="T0" fmla="*/ 1990873 w 284"/>
                  <a:gd name="T1" fmla="*/ 232307 h 462"/>
                  <a:gd name="T2" fmla="*/ 991894 w 284"/>
                  <a:gd name="T3" fmla="*/ 6453 h 462"/>
                  <a:gd name="T4" fmla="*/ 970639 w 284"/>
                  <a:gd name="T5" fmla="*/ 0 h 462"/>
                  <a:gd name="T6" fmla="*/ 906875 w 284"/>
                  <a:gd name="T7" fmla="*/ 174231 h 462"/>
                  <a:gd name="T8" fmla="*/ 963554 w 284"/>
                  <a:gd name="T9" fmla="*/ 135513 h 462"/>
                  <a:gd name="T10" fmla="*/ 991894 w 284"/>
                  <a:gd name="T11" fmla="*/ 122607 h 462"/>
                  <a:gd name="T12" fmla="*/ 998979 w 284"/>
                  <a:gd name="T13" fmla="*/ 122607 h 462"/>
                  <a:gd name="T14" fmla="*/ 1027319 w 284"/>
                  <a:gd name="T15" fmla="*/ 154872 h 462"/>
                  <a:gd name="T16" fmla="*/ 1076914 w 284"/>
                  <a:gd name="T17" fmla="*/ 200043 h 462"/>
                  <a:gd name="T18" fmla="*/ 1119423 w 284"/>
                  <a:gd name="T19" fmla="*/ 206496 h 462"/>
                  <a:gd name="T20" fmla="*/ 1176103 w 284"/>
                  <a:gd name="T21" fmla="*/ 219401 h 462"/>
                  <a:gd name="T22" fmla="*/ 1169018 w 284"/>
                  <a:gd name="T23" fmla="*/ 219401 h 462"/>
                  <a:gd name="T24" fmla="*/ 1119423 w 284"/>
                  <a:gd name="T25" fmla="*/ 232307 h 462"/>
                  <a:gd name="T26" fmla="*/ 1098168 w 284"/>
                  <a:gd name="T27" fmla="*/ 232307 h 462"/>
                  <a:gd name="T28" fmla="*/ 1027319 w 284"/>
                  <a:gd name="T29" fmla="*/ 219401 h 462"/>
                  <a:gd name="T30" fmla="*/ 921045 w 284"/>
                  <a:gd name="T31" fmla="*/ 200043 h 462"/>
                  <a:gd name="T32" fmla="*/ 913960 w 284"/>
                  <a:gd name="T33" fmla="*/ 200043 h 462"/>
                  <a:gd name="T34" fmla="*/ 899790 w 284"/>
                  <a:gd name="T35" fmla="*/ 200043 h 462"/>
                  <a:gd name="T36" fmla="*/ 0 w 284"/>
                  <a:gd name="T37" fmla="*/ 2613459 h 462"/>
                  <a:gd name="T38" fmla="*/ 21255 w 284"/>
                  <a:gd name="T39" fmla="*/ 2619912 h 462"/>
                  <a:gd name="T40" fmla="*/ 899790 w 284"/>
                  <a:gd name="T41" fmla="*/ 2852219 h 462"/>
                  <a:gd name="T42" fmla="*/ 1254038 w 284"/>
                  <a:gd name="T43" fmla="*/ 2929655 h 462"/>
                  <a:gd name="T44" fmla="*/ 1303632 w 284"/>
                  <a:gd name="T45" fmla="*/ 2936108 h 462"/>
                  <a:gd name="T46" fmla="*/ 1537436 w 284"/>
                  <a:gd name="T47" fmla="*/ 2974826 h 462"/>
                  <a:gd name="T48" fmla="*/ 1558691 w 284"/>
                  <a:gd name="T49" fmla="*/ 2981279 h 462"/>
                  <a:gd name="T50" fmla="*/ 1565776 w 284"/>
                  <a:gd name="T51" fmla="*/ 2961920 h 462"/>
                  <a:gd name="T52" fmla="*/ 1891684 w 284"/>
                  <a:gd name="T53" fmla="*/ 929230 h 462"/>
                  <a:gd name="T54" fmla="*/ 1849174 w 284"/>
                  <a:gd name="T55" fmla="*/ 922777 h 462"/>
                  <a:gd name="T56" fmla="*/ 1849174 w 284"/>
                  <a:gd name="T57" fmla="*/ 935683 h 462"/>
                  <a:gd name="T58" fmla="*/ 1820834 w 284"/>
                  <a:gd name="T59" fmla="*/ 967948 h 462"/>
                  <a:gd name="T60" fmla="*/ 1806664 w 284"/>
                  <a:gd name="T61" fmla="*/ 974401 h 462"/>
                  <a:gd name="T62" fmla="*/ 1792494 w 284"/>
                  <a:gd name="T63" fmla="*/ 993760 h 462"/>
                  <a:gd name="T64" fmla="*/ 1792494 w 284"/>
                  <a:gd name="T65" fmla="*/ 955042 h 462"/>
                  <a:gd name="T66" fmla="*/ 1785409 w 284"/>
                  <a:gd name="T67" fmla="*/ 935683 h 462"/>
                  <a:gd name="T68" fmla="*/ 1785409 w 284"/>
                  <a:gd name="T69" fmla="*/ 929230 h 462"/>
                  <a:gd name="T70" fmla="*/ 1778324 w 284"/>
                  <a:gd name="T71" fmla="*/ 922777 h 462"/>
                  <a:gd name="T72" fmla="*/ 1778324 w 284"/>
                  <a:gd name="T73" fmla="*/ 916324 h 462"/>
                  <a:gd name="T74" fmla="*/ 1778324 w 284"/>
                  <a:gd name="T75" fmla="*/ 903418 h 462"/>
                  <a:gd name="T76" fmla="*/ 1771239 w 284"/>
                  <a:gd name="T77" fmla="*/ 877606 h 462"/>
                  <a:gd name="T78" fmla="*/ 1764154 w 284"/>
                  <a:gd name="T79" fmla="*/ 871153 h 462"/>
                  <a:gd name="T80" fmla="*/ 1820834 w 284"/>
                  <a:gd name="T81" fmla="*/ 806623 h 462"/>
                  <a:gd name="T82" fmla="*/ 1827919 w 284"/>
                  <a:gd name="T83" fmla="*/ 793717 h 462"/>
                  <a:gd name="T84" fmla="*/ 1842089 w 284"/>
                  <a:gd name="T85" fmla="*/ 780811 h 462"/>
                  <a:gd name="T86" fmla="*/ 1905854 w 284"/>
                  <a:gd name="T87" fmla="*/ 735640 h 462"/>
                  <a:gd name="T88" fmla="*/ 1927109 w 284"/>
                  <a:gd name="T89" fmla="*/ 729187 h 462"/>
                  <a:gd name="T90" fmla="*/ 1927109 w 284"/>
                  <a:gd name="T91" fmla="*/ 716281 h 462"/>
                  <a:gd name="T92" fmla="*/ 2012128 w 284"/>
                  <a:gd name="T93" fmla="*/ 251666 h 462"/>
                  <a:gd name="T94" fmla="*/ 2012128 w 284"/>
                  <a:gd name="T95" fmla="*/ 232307 h 462"/>
                  <a:gd name="T96" fmla="*/ 1990873 w 284"/>
                  <a:gd name="T97" fmla="*/ 232307 h 462"/>
                  <a:gd name="T98" fmla="*/ 1650795 w 284"/>
                  <a:gd name="T99" fmla="*/ 1071195 h 462"/>
                  <a:gd name="T100" fmla="*/ 1679135 w 284"/>
                  <a:gd name="T101" fmla="*/ 1032478 h 462"/>
                  <a:gd name="T102" fmla="*/ 1693305 w 284"/>
                  <a:gd name="T103" fmla="*/ 1058290 h 462"/>
                  <a:gd name="T104" fmla="*/ 1686220 w 284"/>
                  <a:gd name="T105" fmla="*/ 1064743 h 462"/>
                  <a:gd name="T106" fmla="*/ 1650795 w 284"/>
                  <a:gd name="T107" fmla="*/ 1077648 h 462"/>
                  <a:gd name="T108" fmla="*/ 1650795 w 284"/>
                  <a:gd name="T109" fmla="*/ 1077648 h 462"/>
                  <a:gd name="T110" fmla="*/ 1650795 w 284"/>
                  <a:gd name="T111" fmla="*/ 1071195 h 4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84" h="462">
                    <a:moveTo>
                      <a:pt x="281" y="36"/>
                    </a:moveTo>
                    <a:cubicBezTo>
                      <a:pt x="267" y="34"/>
                      <a:pt x="214" y="25"/>
                      <a:pt x="140" y="1"/>
                    </a:cubicBezTo>
                    <a:cubicBezTo>
                      <a:pt x="137" y="0"/>
                      <a:pt x="137" y="0"/>
                      <a:pt x="137" y="0"/>
                    </a:cubicBezTo>
                    <a:cubicBezTo>
                      <a:pt x="128" y="27"/>
                      <a:pt x="128" y="27"/>
                      <a:pt x="128" y="27"/>
                    </a:cubicBezTo>
                    <a:cubicBezTo>
                      <a:pt x="136" y="21"/>
                      <a:pt x="136" y="21"/>
                      <a:pt x="136" y="21"/>
                    </a:cubicBezTo>
                    <a:cubicBezTo>
                      <a:pt x="137" y="20"/>
                      <a:pt x="139" y="19"/>
                      <a:pt x="140" y="19"/>
                    </a:cubicBezTo>
                    <a:cubicBezTo>
                      <a:pt x="140" y="19"/>
                      <a:pt x="141" y="19"/>
                      <a:pt x="141" y="19"/>
                    </a:cubicBezTo>
                    <a:cubicBezTo>
                      <a:pt x="143" y="20"/>
                      <a:pt x="144" y="22"/>
                      <a:pt x="145" y="24"/>
                    </a:cubicBezTo>
                    <a:cubicBezTo>
                      <a:pt x="147" y="26"/>
                      <a:pt x="149" y="29"/>
                      <a:pt x="152" y="31"/>
                    </a:cubicBezTo>
                    <a:cubicBezTo>
                      <a:pt x="154" y="32"/>
                      <a:pt x="156" y="32"/>
                      <a:pt x="158" y="32"/>
                    </a:cubicBezTo>
                    <a:cubicBezTo>
                      <a:pt x="163" y="32"/>
                      <a:pt x="165" y="33"/>
                      <a:pt x="166" y="34"/>
                    </a:cubicBezTo>
                    <a:cubicBezTo>
                      <a:pt x="166" y="34"/>
                      <a:pt x="166" y="34"/>
                      <a:pt x="165" y="34"/>
                    </a:cubicBezTo>
                    <a:cubicBezTo>
                      <a:pt x="165" y="35"/>
                      <a:pt x="162" y="36"/>
                      <a:pt x="158" y="36"/>
                    </a:cubicBezTo>
                    <a:cubicBezTo>
                      <a:pt x="156" y="36"/>
                      <a:pt x="155" y="36"/>
                      <a:pt x="155" y="36"/>
                    </a:cubicBezTo>
                    <a:cubicBezTo>
                      <a:pt x="152" y="36"/>
                      <a:pt x="148" y="35"/>
                      <a:pt x="145" y="34"/>
                    </a:cubicBezTo>
                    <a:cubicBezTo>
                      <a:pt x="140" y="32"/>
                      <a:pt x="135" y="31"/>
                      <a:pt x="130" y="31"/>
                    </a:cubicBezTo>
                    <a:cubicBezTo>
                      <a:pt x="129" y="31"/>
                      <a:pt x="129" y="31"/>
                      <a:pt x="129" y="31"/>
                    </a:cubicBezTo>
                    <a:cubicBezTo>
                      <a:pt x="127" y="31"/>
                      <a:pt x="127" y="31"/>
                      <a:pt x="127" y="31"/>
                    </a:cubicBezTo>
                    <a:cubicBezTo>
                      <a:pt x="0" y="405"/>
                      <a:pt x="0" y="405"/>
                      <a:pt x="0" y="405"/>
                    </a:cubicBezTo>
                    <a:cubicBezTo>
                      <a:pt x="3" y="406"/>
                      <a:pt x="3" y="406"/>
                      <a:pt x="3" y="406"/>
                    </a:cubicBezTo>
                    <a:cubicBezTo>
                      <a:pt x="42" y="418"/>
                      <a:pt x="83" y="430"/>
                      <a:pt x="127" y="442"/>
                    </a:cubicBezTo>
                    <a:cubicBezTo>
                      <a:pt x="143" y="447"/>
                      <a:pt x="160" y="450"/>
                      <a:pt x="177" y="454"/>
                    </a:cubicBezTo>
                    <a:cubicBezTo>
                      <a:pt x="184" y="455"/>
                      <a:pt x="184" y="455"/>
                      <a:pt x="184" y="455"/>
                    </a:cubicBezTo>
                    <a:cubicBezTo>
                      <a:pt x="194" y="457"/>
                      <a:pt x="205" y="459"/>
                      <a:pt x="217" y="461"/>
                    </a:cubicBezTo>
                    <a:cubicBezTo>
                      <a:pt x="220" y="462"/>
                      <a:pt x="220" y="462"/>
                      <a:pt x="220" y="462"/>
                    </a:cubicBezTo>
                    <a:cubicBezTo>
                      <a:pt x="221" y="459"/>
                      <a:pt x="221" y="459"/>
                      <a:pt x="221" y="459"/>
                    </a:cubicBezTo>
                    <a:cubicBezTo>
                      <a:pt x="226" y="419"/>
                      <a:pt x="247" y="277"/>
                      <a:pt x="267" y="144"/>
                    </a:cubicBezTo>
                    <a:cubicBezTo>
                      <a:pt x="261" y="143"/>
                      <a:pt x="261" y="143"/>
                      <a:pt x="261" y="143"/>
                    </a:cubicBezTo>
                    <a:cubicBezTo>
                      <a:pt x="261" y="143"/>
                      <a:pt x="261" y="144"/>
                      <a:pt x="261" y="145"/>
                    </a:cubicBezTo>
                    <a:cubicBezTo>
                      <a:pt x="260" y="147"/>
                      <a:pt x="258" y="148"/>
                      <a:pt x="257" y="150"/>
                    </a:cubicBezTo>
                    <a:cubicBezTo>
                      <a:pt x="256" y="150"/>
                      <a:pt x="256" y="151"/>
                      <a:pt x="255" y="151"/>
                    </a:cubicBezTo>
                    <a:cubicBezTo>
                      <a:pt x="254" y="152"/>
                      <a:pt x="253" y="153"/>
                      <a:pt x="253" y="154"/>
                    </a:cubicBezTo>
                    <a:cubicBezTo>
                      <a:pt x="253" y="152"/>
                      <a:pt x="253" y="150"/>
                      <a:pt x="253" y="148"/>
                    </a:cubicBezTo>
                    <a:cubicBezTo>
                      <a:pt x="253" y="147"/>
                      <a:pt x="252" y="146"/>
                      <a:pt x="252" y="145"/>
                    </a:cubicBezTo>
                    <a:cubicBezTo>
                      <a:pt x="252" y="144"/>
                      <a:pt x="252" y="144"/>
                      <a:pt x="252" y="144"/>
                    </a:cubicBezTo>
                    <a:cubicBezTo>
                      <a:pt x="251" y="143"/>
                      <a:pt x="251" y="143"/>
                      <a:pt x="251" y="143"/>
                    </a:cubicBezTo>
                    <a:cubicBezTo>
                      <a:pt x="251" y="142"/>
                      <a:pt x="251" y="142"/>
                      <a:pt x="251" y="142"/>
                    </a:cubicBezTo>
                    <a:cubicBezTo>
                      <a:pt x="251" y="141"/>
                      <a:pt x="251" y="141"/>
                      <a:pt x="251" y="140"/>
                    </a:cubicBezTo>
                    <a:cubicBezTo>
                      <a:pt x="251" y="138"/>
                      <a:pt x="250" y="137"/>
                      <a:pt x="250" y="136"/>
                    </a:cubicBezTo>
                    <a:cubicBezTo>
                      <a:pt x="250" y="136"/>
                      <a:pt x="250" y="135"/>
                      <a:pt x="249" y="135"/>
                    </a:cubicBezTo>
                    <a:cubicBezTo>
                      <a:pt x="248" y="132"/>
                      <a:pt x="254" y="127"/>
                      <a:pt x="257" y="125"/>
                    </a:cubicBezTo>
                    <a:cubicBezTo>
                      <a:pt x="258" y="123"/>
                      <a:pt x="258" y="123"/>
                      <a:pt x="258" y="123"/>
                    </a:cubicBezTo>
                    <a:cubicBezTo>
                      <a:pt x="258" y="123"/>
                      <a:pt x="259" y="122"/>
                      <a:pt x="260" y="121"/>
                    </a:cubicBezTo>
                    <a:cubicBezTo>
                      <a:pt x="262" y="119"/>
                      <a:pt x="267" y="114"/>
                      <a:pt x="269" y="114"/>
                    </a:cubicBezTo>
                    <a:cubicBezTo>
                      <a:pt x="272" y="113"/>
                      <a:pt x="272" y="113"/>
                      <a:pt x="272" y="113"/>
                    </a:cubicBezTo>
                    <a:cubicBezTo>
                      <a:pt x="272" y="111"/>
                      <a:pt x="272" y="111"/>
                      <a:pt x="272" y="111"/>
                    </a:cubicBezTo>
                    <a:cubicBezTo>
                      <a:pt x="276" y="86"/>
                      <a:pt x="280" y="62"/>
                      <a:pt x="284" y="39"/>
                    </a:cubicBezTo>
                    <a:cubicBezTo>
                      <a:pt x="284" y="36"/>
                      <a:pt x="284" y="36"/>
                      <a:pt x="284" y="36"/>
                    </a:cubicBezTo>
                    <a:lnTo>
                      <a:pt x="281" y="36"/>
                    </a:lnTo>
                    <a:close/>
                    <a:moveTo>
                      <a:pt x="233" y="166"/>
                    </a:moveTo>
                    <a:cubicBezTo>
                      <a:pt x="233" y="164"/>
                      <a:pt x="235" y="161"/>
                      <a:pt x="237" y="160"/>
                    </a:cubicBezTo>
                    <a:cubicBezTo>
                      <a:pt x="237" y="161"/>
                      <a:pt x="237" y="163"/>
                      <a:pt x="239" y="164"/>
                    </a:cubicBezTo>
                    <a:cubicBezTo>
                      <a:pt x="238" y="164"/>
                      <a:pt x="238" y="165"/>
                      <a:pt x="238" y="165"/>
                    </a:cubicBezTo>
                    <a:cubicBezTo>
                      <a:pt x="236" y="166"/>
                      <a:pt x="235" y="167"/>
                      <a:pt x="233" y="167"/>
                    </a:cubicBezTo>
                    <a:cubicBezTo>
                      <a:pt x="233" y="167"/>
                      <a:pt x="233" y="167"/>
                      <a:pt x="233" y="167"/>
                    </a:cubicBezTo>
                    <a:cubicBezTo>
                      <a:pt x="233" y="167"/>
                      <a:pt x="233" y="167"/>
                      <a:pt x="233" y="166"/>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108" name="Freeform 51">
                <a:extLst>
                  <a:ext uri="{FF2B5EF4-FFF2-40B4-BE49-F238E27FC236}">
                    <a16:creationId xmlns:a16="http://schemas.microsoft.com/office/drawing/2014/main" id="{76E48004-AB8F-89E4-503D-E3C4402A1820}"/>
                  </a:ext>
                </a:extLst>
              </p:cNvPr>
              <p:cNvSpPr>
                <a:spLocks noEditPoints="1"/>
              </p:cNvSpPr>
              <p:nvPr/>
            </p:nvSpPr>
            <p:spPr bwMode="auto">
              <a:xfrm>
                <a:off x="9921443" y="5848558"/>
                <a:ext cx="2460453" cy="4282554"/>
              </a:xfrm>
              <a:custGeom>
                <a:avLst/>
                <a:gdLst>
                  <a:gd name="T0" fmla="*/ 1992471 w 347"/>
                  <a:gd name="T1" fmla="*/ 1160933 h 664"/>
                  <a:gd name="T2" fmla="*/ 340351 w 347"/>
                  <a:gd name="T3" fmla="*/ 238636 h 664"/>
                  <a:gd name="T4" fmla="*/ 397076 w 347"/>
                  <a:gd name="T5" fmla="*/ 386978 h 664"/>
                  <a:gd name="T6" fmla="*/ 666521 w 347"/>
                  <a:gd name="T7" fmla="*/ 393427 h 664"/>
                  <a:gd name="T8" fmla="*/ 638158 w 347"/>
                  <a:gd name="T9" fmla="*/ 554668 h 664"/>
                  <a:gd name="T10" fmla="*/ 588524 w 347"/>
                  <a:gd name="T11" fmla="*/ 1038390 h 664"/>
                  <a:gd name="T12" fmla="*/ 538889 w 347"/>
                  <a:gd name="T13" fmla="*/ 1244778 h 664"/>
                  <a:gd name="T14" fmla="*/ 560161 w 347"/>
                  <a:gd name="T15" fmla="*/ 1335073 h 664"/>
                  <a:gd name="T16" fmla="*/ 645249 w 347"/>
                  <a:gd name="T17" fmla="*/ 1515663 h 664"/>
                  <a:gd name="T18" fmla="*/ 545980 w 347"/>
                  <a:gd name="T19" fmla="*/ 1728501 h 664"/>
                  <a:gd name="T20" fmla="*/ 446711 w 347"/>
                  <a:gd name="T21" fmla="*/ 1780098 h 664"/>
                  <a:gd name="T22" fmla="*/ 397076 w 347"/>
                  <a:gd name="T23" fmla="*/ 1818796 h 664"/>
                  <a:gd name="T24" fmla="*/ 283626 w 347"/>
                  <a:gd name="T25" fmla="*/ 1889741 h 664"/>
                  <a:gd name="T26" fmla="*/ 219810 w 347"/>
                  <a:gd name="T27" fmla="*/ 1902641 h 664"/>
                  <a:gd name="T28" fmla="*/ 255263 w 347"/>
                  <a:gd name="T29" fmla="*/ 2005835 h 664"/>
                  <a:gd name="T30" fmla="*/ 198538 w 347"/>
                  <a:gd name="T31" fmla="*/ 2109029 h 664"/>
                  <a:gd name="T32" fmla="*/ 283626 w 347"/>
                  <a:gd name="T33" fmla="*/ 2173525 h 664"/>
                  <a:gd name="T34" fmla="*/ 425439 w 347"/>
                  <a:gd name="T35" fmla="*/ 2128378 h 664"/>
                  <a:gd name="T36" fmla="*/ 368714 w 347"/>
                  <a:gd name="T37" fmla="*/ 2179975 h 664"/>
                  <a:gd name="T38" fmla="*/ 219810 w 347"/>
                  <a:gd name="T39" fmla="*/ 2270270 h 664"/>
                  <a:gd name="T40" fmla="*/ 276535 w 347"/>
                  <a:gd name="T41" fmla="*/ 2354115 h 664"/>
                  <a:gd name="T42" fmla="*/ 326170 w 347"/>
                  <a:gd name="T43" fmla="*/ 2379913 h 664"/>
                  <a:gd name="T44" fmla="*/ 319079 w 347"/>
                  <a:gd name="T45" fmla="*/ 2463758 h 664"/>
                  <a:gd name="T46" fmla="*/ 290716 w 347"/>
                  <a:gd name="T47" fmla="*/ 2515356 h 664"/>
                  <a:gd name="T48" fmla="*/ 184357 w 347"/>
                  <a:gd name="T49" fmla="*/ 2612100 h 664"/>
                  <a:gd name="T50" fmla="*/ 241082 w 347"/>
                  <a:gd name="T51" fmla="*/ 2695945 h 664"/>
                  <a:gd name="T52" fmla="*/ 184357 w 347"/>
                  <a:gd name="T53" fmla="*/ 2792690 h 664"/>
                  <a:gd name="T54" fmla="*/ 269445 w 347"/>
                  <a:gd name="T55" fmla="*/ 2902333 h 664"/>
                  <a:gd name="T56" fmla="*/ 233991 w 347"/>
                  <a:gd name="T57" fmla="*/ 2928132 h 664"/>
                  <a:gd name="T58" fmla="*/ 63816 w 347"/>
                  <a:gd name="T59" fmla="*/ 2753992 h 664"/>
                  <a:gd name="T60" fmla="*/ 42544 w 347"/>
                  <a:gd name="T61" fmla="*/ 2889434 h 664"/>
                  <a:gd name="T62" fmla="*/ 56725 w 347"/>
                  <a:gd name="T63" fmla="*/ 2999078 h 664"/>
                  <a:gd name="T64" fmla="*/ 70906 w 347"/>
                  <a:gd name="T65" fmla="*/ 3089373 h 664"/>
                  <a:gd name="T66" fmla="*/ 99269 w 347"/>
                  <a:gd name="T67" fmla="*/ 3186117 h 664"/>
                  <a:gd name="T68" fmla="*/ 184357 w 347"/>
                  <a:gd name="T69" fmla="*/ 3328009 h 664"/>
                  <a:gd name="T70" fmla="*/ 212719 w 347"/>
                  <a:gd name="T71" fmla="*/ 3457001 h 664"/>
                  <a:gd name="T72" fmla="*/ 233991 w 347"/>
                  <a:gd name="T73" fmla="*/ 3476350 h 664"/>
                  <a:gd name="T74" fmla="*/ 326170 w 347"/>
                  <a:gd name="T75" fmla="*/ 3708537 h 664"/>
                  <a:gd name="T76" fmla="*/ 496345 w 347"/>
                  <a:gd name="T77" fmla="*/ 3611793 h 664"/>
                  <a:gd name="T78" fmla="*/ 418348 w 347"/>
                  <a:gd name="T79" fmla="*/ 3134520 h 664"/>
                  <a:gd name="T80" fmla="*/ 453801 w 347"/>
                  <a:gd name="T81" fmla="*/ 3140970 h 664"/>
                  <a:gd name="T82" fmla="*/ 418348 w 347"/>
                  <a:gd name="T83" fmla="*/ 3237714 h 664"/>
                  <a:gd name="T84" fmla="*/ 439620 w 347"/>
                  <a:gd name="T85" fmla="*/ 3302210 h 664"/>
                  <a:gd name="T86" fmla="*/ 496345 w 347"/>
                  <a:gd name="T87" fmla="*/ 3444102 h 664"/>
                  <a:gd name="T88" fmla="*/ 588524 w 347"/>
                  <a:gd name="T89" fmla="*/ 3515048 h 664"/>
                  <a:gd name="T90" fmla="*/ 2013743 w 347"/>
                  <a:gd name="T91" fmla="*/ 4269655 h 664"/>
                  <a:gd name="T92" fmla="*/ 2091740 w 347"/>
                  <a:gd name="T93" fmla="*/ 3863328 h 664"/>
                  <a:gd name="T94" fmla="*/ 1900293 w 347"/>
                  <a:gd name="T95" fmla="*/ 3418304 h 664"/>
                  <a:gd name="T96" fmla="*/ 1786843 w 347"/>
                  <a:gd name="T97" fmla="*/ 3121621 h 664"/>
                  <a:gd name="T98" fmla="*/ 1801024 w 347"/>
                  <a:gd name="T99" fmla="*/ 2592751 h 664"/>
                  <a:gd name="T100" fmla="*/ 2453363 w 347"/>
                  <a:gd name="T101" fmla="*/ 1418918 h 664"/>
                  <a:gd name="T102" fmla="*/ 496345 w 347"/>
                  <a:gd name="T103" fmla="*/ 3224815 h 664"/>
                  <a:gd name="T104" fmla="*/ 333260 w 347"/>
                  <a:gd name="T105" fmla="*/ 2999078 h 664"/>
                  <a:gd name="T106" fmla="*/ 319079 w 347"/>
                  <a:gd name="T107" fmla="*/ 2999078 h 66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47" h="664">
                    <a:moveTo>
                      <a:pt x="345" y="216"/>
                    </a:moveTo>
                    <a:cubicBezTo>
                      <a:pt x="324" y="205"/>
                      <a:pt x="303" y="193"/>
                      <a:pt x="282" y="181"/>
                    </a:cubicBezTo>
                    <a:cubicBezTo>
                      <a:pt x="282" y="181"/>
                      <a:pt x="282" y="181"/>
                      <a:pt x="282" y="181"/>
                    </a:cubicBezTo>
                    <a:cubicBezTo>
                      <a:pt x="282" y="181"/>
                      <a:pt x="282" y="181"/>
                      <a:pt x="282" y="181"/>
                    </a:cubicBezTo>
                    <a:cubicBezTo>
                      <a:pt x="281" y="180"/>
                      <a:pt x="281" y="180"/>
                      <a:pt x="281" y="180"/>
                    </a:cubicBezTo>
                    <a:cubicBezTo>
                      <a:pt x="281" y="180"/>
                      <a:pt x="281" y="180"/>
                      <a:pt x="281" y="180"/>
                    </a:cubicBezTo>
                    <a:cubicBezTo>
                      <a:pt x="160" y="107"/>
                      <a:pt x="75" y="27"/>
                      <a:pt x="52" y="4"/>
                    </a:cubicBezTo>
                    <a:cubicBezTo>
                      <a:pt x="48" y="0"/>
                      <a:pt x="48" y="0"/>
                      <a:pt x="48" y="0"/>
                    </a:cubicBezTo>
                    <a:cubicBezTo>
                      <a:pt x="47" y="6"/>
                      <a:pt x="47" y="6"/>
                      <a:pt x="47" y="6"/>
                    </a:cubicBezTo>
                    <a:cubicBezTo>
                      <a:pt x="46" y="11"/>
                      <a:pt x="47" y="17"/>
                      <a:pt x="47" y="23"/>
                    </a:cubicBezTo>
                    <a:cubicBezTo>
                      <a:pt x="48" y="26"/>
                      <a:pt x="48" y="30"/>
                      <a:pt x="48" y="32"/>
                    </a:cubicBezTo>
                    <a:cubicBezTo>
                      <a:pt x="48" y="34"/>
                      <a:pt x="48" y="35"/>
                      <a:pt x="48" y="37"/>
                    </a:cubicBezTo>
                    <a:cubicBezTo>
                      <a:pt x="48" y="40"/>
                      <a:pt x="48" y="43"/>
                      <a:pt x="48" y="45"/>
                    </a:cubicBezTo>
                    <a:cubicBezTo>
                      <a:pt x="48" y="46"/>
                      <a:pt x="47" y="47"/>
                      <a:pt x="47" y="48"/>
                    </a:cubicBezTo>
                    <a:cubicBezTo>
                      <a:pt x="46" y="51"/>
                      <a:pt x="43" y="57"/>
                      <a:pt x="48" y="60"/>
                    </a:cubicBezTo>
                    <a:cubicBezTo>
                      <a:pt x="49" y="61"/>
                      <a:pt x="50" y="61"/>
                      <a:pt x="51" y="61"/>
                    </a:cubicBezTo>
                    <a:cubicBezTo>
                      <a:pt x="52" y="61"/>
                      <a:pt x="54" y="61"/>
                      <a:pt x="55" y="61"/>
                    </a:cubicBezTo>
                    <a:cubicBezTo>
                      <a:pt x="55" y="60"/>
                      <a:pt x="56" y="60"/>
                      <a:pt x="56" y="60"/>
                    </a:cubicBezTo>
                    <a:cubicBezTo>
                      <a:pt x="58" y="60"/>
                      <a:pt x="60" y="61"/>
                      <a:pt x="62" y="62"/>
                    </a:cubicBezTo>
                    <a:cubicBezTo>
                      <a:pt x="64" y="62"/>
                      <a:pt x="66" y="63"/>
                      <a:pt x="67" y="63"/>
                    </a:cubicBezTo>
                    <a:cubicBezTo>
                      <a:pt x="70" y="63"/>
                      <a:pt x="72" y="61"/>
                      <a:pt x="75" y="59"/>
                    </a:cubicBezTo>
                    <a:cubicBezTo>
                      <a:pt x="76" y="58"/>
                      <a:pt x="76" y="58"/>
                      <a:pt x="76" y="58"/>
                    </a:cubicBezTo>
                    <a:cubicBezTo>
                      <a:pt x="78" y="57"/>
                      <a:pt x="81" y="56"/>
                      <a:pt x="85" y="56"/>
                    </a:cubicBezTo>
                    <a:cubicBezTo>
                      <a:pt x="87" y="56"/>
                      <a:pt x="93" y="56"/>
                      <a:pt x="94" y="61"/>
                    </a:cubicBezTo>
                    <a:cubicBezTo>
                      <a:pt x="95" y="64"/>
                      <a:pt x="93" y="68"/>
                      <a:pt x="91" y="72"/>
                    </a:cubicBezTo>
                    <a:cubicBezTo>
                      <a:pt x="91" y="72"/>
                      <a:pt x="91" y="73"/>
                      <a:pt x="91" y="73"/>
                    </a:cubicBezTo>
                    <a:cubicBezTo>
                      <a:pt x="90" y="74"/>
                      <a:pt x="89" y="75"/>
                      <a:pt x="89" y="77"/>
                    </a:cubicBezTo>
                    <a:cubicBezTo>
                      <a:pt x="89" y="79"/>
                      <a:pt x="89" y="80"/>
                      <a:pt x="89" y="82"/>
                    </a:cubicBezTo>
                    <a:cubicBezTo>
                      <a:pt x="89" y="82"/>
                      <a:pt x="89" y="83"/>
                      <a:pt x="89" y="83"/>
                    </a:cubicBezTo>
                    <a:cubicBezTo>
                      <a:pt x="90" y="86"/>
                      <a:pt x="90" y="86"/>
                      <a:pt x="90" y="86"/>
                    </a:cubicBezTo>
                    <a:cubicBezTo>
                      <a:pt x="90" y="87"/>
                      <a:pt x="90" y="89"/>
                      <a:pt x="90" y="90"/>
                    </a:cubicBezTo>
                    <a:cubicBezTo>
                      <a:pt x="90" y="92"/>
                      <a:pt x="90" y="94"/>
                      <a:pt x="90" y="97"/>
                    </a:cubicBezTo>
                    <a:cubicBezTo>
                      <a:pt x="89" y="100"/>
                      <a:pt x="89" y="103"/>
                      <a:pt x="89" y="106"/>
                    </a:cubicBezTo>
                    <a:cubicBezTo>
                      <a:pt x="90" y="111"/>
                      <a:pt x="90" y="117"/>
                      <a:pt x="90" y="122"/>
                    </a:cubicBezTo>
                    <a:cubicBezTo>
                      <a:pt x="90" y="131"/>
                      <a:pt x="88" y="142"/>
                      <a:pt x="85" y="152"/>
                    </a:cubicBezTo>
                    <a:cubicBezTo>
                      <a:pt x="84" y="155"/>
                      <a:pt x="83" y="158"/>
                      <a:pt x="83" y="161"/>
                    </a:cubicBezTo>
                    <a:cubicBezTo>
                      <a:pt x="82" y="164"/>
                      <a:pt x="81" y="167"/>
                      <a:pt x="81" y="170"/>
                    </a:cubicBezTo>
                    <a:cubicBezTo>
                      <a:pt x="80" y="171"/>
                      <a:pt x="80" y="172"/>
                      <a:pt x="80" y="173"/>
                    </a:cubicBezTo>
                    <a:cubicBezTo>
                      <a:pt x="80" y="174"/>
                      <a:pt x="79" y="176"/>
                      <a:pt x="79" y="178"/>
                    </a:cubicBezTo>
                    <a:cubicBezTo>
                      <a:pt x="78" y="179"/>
                      <a:pt x="78" y="179"/>
                      <a:pt x="78" y="179"/>
                    </a:cubicBezTo>
                    <a:cubicBezTo>
                      <a:pt x="78" y="180"/>
                      <a:pt x="77" y="182"/>
                      <a:pt x="77" y="184"/>
                    </a:cubicBezTo>
                    <a:cubicBezTo>
                      <a:pt x="76" y="187"/>
                      <a:pt x="76" y="189"/>
                      <a:pt x="76" y="193"/>
                    </a:cubicBezTo>
                    <a:cubicBezTo>
                      <a:pt x="76" y="194"/>
                      <a:pt x="76" y="195"/>
                      <a:pt x="76" y="196"/>
                    </a:cubicBezTo>
                    <a:cubicBezTo>
                      <a:pt x="76" y="196"/>
                      <a:pt x="76" y="197"/>
                      <a:pt x="76" y="197"/>
                    </a:cubicBezTo>
                    <a:cubicBezTo>
                      <a:pt x="76" y="198"/>
                      <a:pt x="76" y="198"/>
                      <a:pt x="76" y="199"/>
                    </a:cubicBezTo>
                    <a:cubicBezTo>
                      <a:pt x="76" y="200"/>
                      <a:pt x="76" y="201"/>
                      <a:pt x="77" y="202"/>
                    </a:cubicBezTo>
                    <a:cubicBezTo>
                      <a:pt x="77" y="204"/>
                      <a:pt x="77" y="205"/>
                      <a:pt x="78" y="205"/>
                    </a:cubicBezTo>
                    <a:cubicBezTo>
                      <a:pt x="78" y="206"/>
                      <a:pt x="78" y="206"/>
                      <a:pt x="79" y="207"/>
                    </a:cubicBezTo>
                    <a:cubicBezTo>
                      <a:pt x="80" y="211"/>
                      <a:pt x="83" y="215"/>
                      <a:pt x="85" y="218"/>
                    </a:cubicBezTo>
                    <a:cubicBezTo>
                      <a:pt x="86" y="219"/>
                      <a:pt x="87" y="221"/>
                      <a:pt x="87" y="222"/>
                    </a:cubicBezTo>
                    <a:cubicBezTo>
                      <a:pt x="87" y="223"/>
                      <a:pt x="87" y="223"/>
                      <a:pt x="87" y="224"/>
                    </a:cubicBezTo>
                    <a:cubicBezTo>
                      <a:pt x="87" y="226"/>
                      <a:pt x="87" y="227"/>
                      <a:pt x="88" y="229"/>
                    </a:cubicBezTo>
                    <a:cubicBezTo>
                      <a:pt x="89" y="230"/>
                      <a:pt x="89" y="230"/>
                      <a:pt x="89" y="231"/>
                    </a:cubicBezTo>
                    <a:cubicBezTo>
                      <a:pt x="90" y="232"/>
                      <a:pt x="91" y="234"/>
                      <a:pt x="91" y="235"/>
                    </a:cubicBezTo>
                    <a:cubicBezTo>
                      <a:pt x="92" y="240"/>
                      <a:pt x="92" y="247"/>
                      <a:pt x="88" y="249"/>
                    </a:cubicBezTo>
                    <a:cubicBezTo>
                      <a:pt x="88" y="250"/>
                      <a:pt x="87" y="250"/>
                      <a:pt x="87" y="250"/>
                    </a:cubicBezTo>
                    <a:cubicBezTo>
                      <a:pt x="84" y="252"/>
                      <a:pt x="81" y="254"/>
                      <a:pt x="81" y="259"/>
                    </a:cubicBezTo>
                    <a:cubicBezTo>
                      <a:pt x="81" y="260"/>
                      <a:pt x="81" y="261"/>
                      <a:pt x="81" y="262"/>
                    </a:cubicBezTo>
                    <a:cubicBezTo>
                      <a:pt x="81" y="263"/>
                      <a:pt x="81" y="265"/>
                      <a:pt x="81" y="266"/>
                    </a:cubicBezTo>
                    <a:cubicBezTo>
                      <a:pt x="80" y="267"/>
                      <a:pt x="79" y="267"/>
                      <a:pt x="77" y="268"/>
                    </a:cubicBezTo>
                    <a:cubicBezTo>
                      <a:pt x="77" y="269"/>
                      <a:pt x="76" y="269"/>
                      <a:pt x="75" y="270"/>
                    </a:cubicBezTo>
                    <a:cubicBezTo>
                      <a:pt x="74" y="271"/>
                      <a:pt x="73" y="271"/>
                      <a:pt x="73" y="272"/>
                    </a:cubicBezTo>
                    <a:cubicBezTo>
                      <a:pt x="72" y="273"/>
                      <a:pt x="72" y="273"/>
                      <a:pt x="72" y="273"/>
                    </a:cubicBezTo>
                    <a:cubicBezTo>
                      <a:pt x="71" y="273"/>
                      <a:pt x="70" y="273"/>
                      <a:pt x="69" y="274"/>
                    </a:cubicBezTo>
                    <a:cubicBezTo>
                      <a:pt x="69" y="274"/>
                      <a:pt x="69" y="274"/>
                      <a:pt x="69" y="274"/>
                    </a:cubicBezTo>
                    <a:cubicBezTo>
                      <a:pt x="66" y="274"/>
                      <a:pt x="64" y="275"/>
                      <a:pt x="63" y="276"/>
                    </a:cubicBezTo>
                    <a:cubicBezTo>
                      <a:pt x="61" y="276"/>
                      <a:pt x="60" y="277"/>
                      <a:pt x="59" y="279"/>
                    </a:cubicBezTo>
                    <a:cubicBezTo>
                      <a:pt x="59" y="280"/>
                      <a:pt x="59" y="280"/>
                      <a:pt x="59" y="281"/>
                    </a:cubicBezTo>
                    <a:cubicBezTo>
                      <a:pt x="59" y="281"/>
                      <a:pt x="58" y="282"/>
                      <a:pt x="58" y="282"/>
                    </a:cubicBezTo>
                    <a:cubicBezTo>
                      <a:pt x="58" y="282"/>
                      <a:pt x="58" y="282"/>
                      <a:pt x="58" y="282"/>
                    </a:cubicBezTo>
                    <a:cubicBezTo>
                      <a:pt x="58" y="282"/>
                      <a:pt x="58" y="282"/>
                      <a:pt x="58" y="282"/>
                    </a:cubicBezTo>
                    <a:cubicBezTo>
                      <a:pt x="57" y="282"/>
                      <a:pt x="57" y="282"/>
                      <a:pt x="56" y="282"/>
                    </a:cubicBezTo>
                    <a:cubicBezTo>
                      <a:pt x="55" y="281"/>
                      <a:pt x="53" y="280"/>
                      <a:pt x="51" y="280"/>
                    </a:cubicBezTo>
                    <a:cubicBezTo>
                      <a:pt x="50" y="280"/>
                      <a:pt x="49" y="280"/>
                      <a:pt x="48" y="281"/>
                    </a:cubicBezTo>
                    <a:cubicBezTo>
                      <a:pt x="43" y="284"/>
                      <a:pt x="44" y="290"/>
                      <a:pt x="45" y="295"/>
                    </a:cubicBezTo>
                    <a:cubicBezTo>
                      <a:pt x="45" y="295"/>
                      <a:pt x="45" y="296"/>
                      <a:pt x="45" y="296"/>
                    </a:cubicBezTo>
                    <a:cubicBezTo>
                      <a:pt x="45" y="296"/>
                      <a:pt x="45" y="295"/>
                      <a:pt x="45" y="295"/>
                    </a:cubicBezTo>
                    <a:cubicBezTo>
                      <a:pt x="43" y="293"/>
                      <a:pt x="41" y="293"/>
                      <a:pt x="40" y="293"/>
                    </a:cubicBezTo>
                    <a:cubicBezTo>
                      <a:pt x="40" y="293"/>
                      <a:pt x="40" y="293"/>
                      <a:pt x="39" y="293"/>
                    </a:cubicBezTo>
                    <a:cubicBezTo>
                      <a:pt x="39" y="293"/>
                      <a:pt x="39" y="293"/>
                      <a:pt x="39" y="292"/>
                    </a:cubicBezTo>
                    <a:cubicBezTo>
                      <a:pt x="38" y="292"/>
                      <a:pt x="37" y="292"/>
                      <a:pt x="35" y="292"/>
                    </a:cubicBezTo>
                    <a:cubicBezTo>
                      <a:pt x="35" y="292"/>
                      <a:pt x="35" y="292"/>
                      <a:pt x="35" y="292"/>
                    </a:cubicBezTo>
                    <a:cubicBezTo>
                      <a:pt x="34" y="292"/>
                      <a:pt x="34" y="292"/>
                      <a:pt x="34" y="292"/>
                    </a:cubicBezTo>
                    <a:cubicBezTo>
                      <a:pt x="33" y="292"/>
                      <a:pt x="31" y="293"/>
                      <a:pt x="31" y="295"/>
                    </a:cubicBezTo>
                    <a:cubicBezTo>
                      <a:pt x="30" y="296"/>
                      <a:pt x="29" y="298"/>
                      <a:pt x="30" y="300"/>
                    </a:cubicBezTo>
                    <a:cubicBezTo>
                      <a:pt x="31" y="302"/>
                      <a:pt x="32" y="303"/>
                      <a:pt x="33" y="303"/>
                    </a:cubicBezTo>
                    <a:cubicBezTo>
                      <a:pt x="34" y="303"/>
                      <a:pt x="34" y="303"/>
                      <a:pt x="34" y="303"/>
                    </a:cubicBezTo>
                    <a:cubicBezTo>
                      <a:pt x="34" y="304"/>
                      <a:pt x="34" y="306"/>
                      <a:pt x="36" y="307"/>
                    </a:cubicBezTo>
                    <a:cubicBezTo>
                      <a:pt x="36" y="307"/>
                      <a:pt x="37" y="307"/>
                      <a:pt x="37" y="307"/>
                    </a:cubicBezTo>
                    <a:cubicBezTo>
                      <a:pt x="37" y="309"/>
                      <a:pt x="37" y="310"/>
                      <a:pt x="36" y="311"/>
                    </a:cubicBezTo>
                    <a:cubicBezTo>
                      <a:pt x="36" y="311"/>
                      <a:pt x="36" y="311"/>
                      <a:pt x="36" y="311"/>
                    </a:cubicBezTo>
                    <a:cubicBezTo>
                      <a:pt x="35" y="308"/>
                      <a:pt x="32" y="308"/>
                      <a:pt x="31" y="308"/>
                    </a:cubicBezTo>
                    <a:cubicBezTo>
                      <a:pt x="28" y="308"/>
                      <a:pt x="26" y="311"/>
                      <a:pt x="25" y="314"/>
                    </a:cubicBezTo>
                    <a:cubicBezTo>
                      <a:pt x="25" y="317"/>
                      <a:pt x="26" y="319"/>
                      <a:pt x="27" y="322"/>
                    </a:cubicBezTo>
                    <a:cubicBezTo>
                      <a:pt x="27" y="323"/>
                      <a:pt x="28" y="324"/>
                      <a:pt x="28" y="325"/>
                    </a:cubicBezTo>
                    <a:cubicBezTo>
                      <a:pt x="28" y="326"/>
                      <a:pt x="28" y="326"/>
                      <a:pt x="28" y="327"/>
                    </a:cubicBezTo>
                    <a:cubicBezTo>
                      <a:pt x="27" y="330"/>
                      <a:pt x="27" y="334"/>
                      <a:pt x="29" y="336"/>
                    </a:cubicBezTo>
                    <a:cubicBezTo>
                      <a:pt x="30" y="337"/>
                      <a:pt x="31" y="337"/>
                      <a:pt x="33" y="337"/>
                    </a:cubicBezTo>
                    <a:cubicBezTo>
                      <a:pt x="33" y="337"/>
                      <a:pt x="33" y="337"/>
                      <a:pt x="33" y="337"/>
                    </a:cubicBezTo>
                    <a:cubicBezTo>
                      <a:pt x="33" y="337"/>
                      <a:pt x="33" y="337"/>
                      <a:pt x="34" y="337"/>
                    </a:cubicBezTo>
                    <a:cubicBezTo>
                      <a:pt x="35" y="337"/>
                      <a:pt x="36" y="336"/>
                      <a:pt x="37" y="336"/>
                    </a:cubicBezTo>
                    <a:cubicBezTo>
                      <a:pt x="38" y="337"/>
                      <a:pt x="39" y="337"/>
                      <a:pt x="40" y="337"/>
                    </a:cubicBezTo>
                    <a:cubicBezTo>
                      <a:pt x="40" y="337"/>
                      <a:pt x="40" y="337"/>
                      <a:pt x="40" y="337"/>
                    </a:cubicBezTo>
                    <a:cubicBezTo>
                      <a:pt x="42" y="337"/>
                      <a:pt x="44" y="335"/>
                      <a:pt x="45" y="333"/>
                    </a:cubicBezTo>
                    <a:cubicBezTo>
                      <a:pt x="45" y="334"/>
                      <a:pt x="45" y="334"/>
                      <a:pt x="46" y="334"/>
                    </a:cubicBezTo>
                    <a:cubicBezTo>
                      <a:pt x="47" y="335"/>
                      <a:pt x="48" y="335"/>
                      <a:pt x="49" y="335"/>
                    </a:cubicBezTo>
                    <a:cubicBezTo>
                      <a:pt x="53" y="335"/>
                      <a:pt x="55" y="333"/>
                      <a:pt x="57" y="331"/>
                    </a:cubicBezTo>
                    <a:cubicBezTo>
                      <a:pt x="58" y="331"/>
                      <a:pt x="59" y="330"/>
                      <a:pt x="60" y="330"/>
                    </a:cubicBezTo>
                    <a:cubicBezTo>
                      <a:pt x="62" y="328"/>
                      <a:pt x="65" y="327"/>
                      <a:pt x="67" y="327"/>
                    </a:cubicBezTo>
                    <a:cubicBezTo>
                      <a:pt x="67" y="328"/>
                      <a:pt x="65" y="329"/>
                      <a:pt x="63" y="331"/>
                    </a:cubicBezTo>
                    <a:cubicBezTo>
                      <a:pt x="62" y="331"/>
                      <a:pt x="62" y="331"/>
                      <a:pt x="62" y="331"/>
                    </a:cubicBezTo>
                    <a:cubicBezTo>
                      <a:pt x="61" y="332"/>
                      <a:pt x="60" y="332"/>
                      <a:pt x="59" y="332"/>
                    </a:cubicBezTo>
                    <a:cubicBezTo>
                      <a:pt x="57" y="333"/>
                      <a:pt x="55" y="334"/>
                      <a:pt x="54" y="336"/>
                    </a:cubicBezTo>
                    <a:cubicBezTo>
                      <a:pt x="53" y="336"/>
                      <a:pt x="53" y="337"/>
                      <a:pt x="52" y="338"/>
                    </a:cubicBezTo>
                    <a:cubicBezTo>
                      <a:pt x="52" y="338"/>
                      <a:pt x="51" y="338"/>
                      <a:pt x="51" y="338"/>
                    </a:cubicBezTo>
                    <a:cubicBezTo>
                      <a:pt x="48" y="338"/>
                      <a:pt x="46" y="339"/>
                      <a:pt x="44" y="342"/>
                    </a:cubicBezTo>
                    <a:cubicBezTo>
                      <a:pt x="44" y="342"/>
                      <a:pt x="43" y="343"/>
                      <a:pt x="41" y="343"/>
                    </a:cubicBezTo>
                    <a:cubicBezTo>
                      <a:pt x="39" y="344"/>
                      <a:pt x="36" y="346"/>
                      <a:pt x="35" y="350"/>
                    </a:cubicBezTo>
                    <a:cubicBezTo>
                      <a:pt x="35" y="350"/>
                      <a:pt x="35" y="350"/>
                      <a:pt x="35" y="350"/>
                    </a:cubicBezTo>
                    <a:cubicBezTo>
                      <a:pt x="33" y="350"/>
                      <a:pt x="32" y="351"/>
                      <a:pt x="31" y="352"/>
                    </a:cubicBezTo>
                    <a:cubicBezTo>
                      <a:pt x="29" y="354"/>
                      <a:pt x="28" y="357"/>
                      <a:pt x="28" y="359"/>
                    </a:cubicBezTo>
                    <a:cubicBezTo>
                      <a:pt x="28" y="361"/>
                      <a:pt x="28" y="361"/>
                      <a:pt x="28" y="361"/>
                    </a:cubicBezTo>
                    <a:cubicBezTo>
                      <a:pt x="28" y="363"/>
                      <a:pt x="28" y="367"/>
                      <a:pt x="30" y="369"/>
                    </a:cubicBezTo>
                    <a:cubicBezTo>
                      <a:pt x="31" y="369"/>
                      <a:pt x="32" y="370"/>
                      <a:pt x="33" y="370"/>
                    </a:cubicBezTo>
                    <a:cubicBezTo>
                      <a:pt x="33" y="370"/>
                      <a:pt x="33" y="370"/>
                      <a:pt x="33" y="370"/>
                    </a:cubicBezTo>
                    <a:cubicBezTo>
                      <a:pt x="36" y="370"/>
                      <a:pt x="38" y="367"/>
                      <a:pt x="39" y="365"/>
                    </a:cubicBezTo>
                    <a:cubicBezTo>
                      <a:pt x="39" y="365"/>
                      <a:pt x="39" y="365"/>
                      <a:pt x="40" y="365"/>
                    </a:cubicBezTo>
                    <a:cubicBezTo>
                      <a:pt x="40" y="365"/>
                      <a:pt x="41" y="365"/>
                      <a:pt x="42" y="365"/>
                    </a:cubicBezTo>
                    <a:cubicBezTo>
                      <a:pt x="42" y="365"/>
                      <a:pt x="42" y="365"/>
                      <a:pt x="43" y="365"/>
                    </a:cubicBezTo>
                    <a:cubicBezTo>
                      <a:pt x="43" y="365"/>
                      <a:pt x="43" y="365"/>
                      <a:pt x="43" y="365"/>
                    </a:cubicBezTo>
                    <a:cubicBezTo>
                      <a:pt x="43" y="368"/>
                      <a:pt x="44" y="369"/>
                      <a:pt x="46" y="369"/>
                    </a:cubicBezTo>
                    <a:cubicBezTo>
                      <a:pt x="46" y="369"/>
                      <a:pt x="46" y="369"/>
                      <a:pt x="46" y="369"/>
                    </a:cubicBezTo>
                    <a:cubicBezTo>
                      <a:pt x="46" y="369"/>
                      <a:pt x="45" y="370"/>
                      <a:pt x="45" y="370"/>
                    </a:cubicBezTo>
                    <a:cubicBezTo>
                      <a:pt x="45" y="371"/>
                      <a:pt x="44" y="372"/>
                      <a:pt x="44" y="373"/>
                    </a:cubicBezTo>
                    <a:cubicBezTo>
                      <a:pt x="44" y="373"/>
                      <a:pt x="44" y="373"/>
                      <a:pt x="44" y="374"/>
                    </a:cubicBezTo>
                    <a:cubicBezTo>
                      <a:pt x="44" y="374"/>
                      <a:pt x="44" y="374"/>
                      <a:pt x="44" y="374"/>
                    </a:cubicBezTo>
                    <a:cubicBezTo>
                      <a:pt x="44" y="375"/>
                      <a:pt x="43" y="376"/>
                      <a:pt x="43" y="377"/>
                    </a:cubicBezTo>
                    <a:cubicBezTo>
                      <a:pt x="43" y="379"/>
                      <a:pt x="44" y="381"/>
                      <a:pt x="45" y="382"/>
                    </a:cubicBezTo>
                    <a:cubicBezTo>
                      <a:pt x="45" y="382"/>
                      <a:pt x="45" y="382"/>
                      <a:pt x="46" y="383"/>
                    </a:cubicBezTo>
                    <a:cubicBezTo>
                      <a:pt x="46" y="385"/>
                      <a:pt x="48" y="388"/>
                      <a:pt x="47" y="389"/>
                    </a:cubicBezTo>
                    <a:cubicBezTo>
                      <a:pt x="47" y="390"/>
                      <a:pt x="47" y="391"/>
                      <a:pt x="46" y="391"/>
                    </a:cubicBezTo>
                    <a:cubicBezTo>
                      <a:pt x="46" y="390"/>
                      <a:pt x="46" y="390"/>
                      <a:pt x="46" y="390"/>
                    </a:cubicBezTo>
                    <a:cubicBezTo>
                      <a:pt x="43" y="390"/>
                      <a:pt x="43" y="390"/>
                      <a:pt x="43" y="390"/>
                    </a:cubicBezTo>
                    <a:cubicBezTo>
                      <a:pt x="42" y="390"/>
                      <a:pt x="42" y="390"/>
                      <a:pt x="41" y="390"/>
                    </a:cubicBezTo>
                    <a:cubicBezTo>
                      <a:pt x="41" y="390"/>
                      <a:pt x="40" y="390"/>
                      <a:pt x="39" y="390"/>
                    </a:cubicBezTo>
                    <a:cubicBezTo>
                      <a:pt x="38" y="390"/>
                      <a:pt x="37" y="390"/>
                      <a:pt x="37" y="390"/>
                    </a:cubicBezTo>
                    <a:cubicBezTo>
                      <a:pt x="35" y="391"/>
                      <a:pt x="33" y="393"/>
                      <a:pt x="32" y="395"/>
                    </a:cubicBezTo>
                    <a:cubicBezTo>
                      <a:pt x="30" y="397"/>
                      <a:pt x="30" y="399"/>
                      <a:pt x="30" y="400"/>
                    </a:cubicBezTo>
                    <a:cubicBezTo>
                      <a:pt x="30" y="400"/>
                      <a:pt x="31" y="401"/>
                      <a:pt x="31" y="402"/>
                    </a:cubicBezTo>
                    <a:cubicBezTo>
                      <a:pt x="30" y="402"/>
                      <a:pt x="28" y="403"/>
                      <a:pt x="26" y="405"/>
                    </a:cubicBezTo>
                    <a:cubicBezTo>
                      <a:pt x="25" y="407"/>
                      <a:pt x="25" y="408"/>
                      <a:pt x="25" y="409"/>
                    </a:cubicBezTo>
                    <a:cubicBezTo>
                      <a:pt x="25" y="410"/>
                      <a:pt x="25" y="410"/>
                      <a:pt x="25" y="410"/>
                    </a:cubicBezTo>
                    <a:cubicBezTo>
                      <a:pt x="25" y="412"/>
                      <a:pt x="25" y="414"/>
                      <a:pt x="26" y="417"/>
                    </a:cubicBezTo>
                    <a:cubicBezTo>
                      <a:pt x="27" y="418"/>
                      <a:pt x="29" y="419"/>
                      <a:pt x="31" y="419"/>
                    </a:cubicBezTo>
                    <a:cubicBezTo>
                      <a:pt x="31" y="419"/>
                      <a:pt x="32" y="419"/>
                      <a:pt x="32" y="418"/>
                    </a:cubicBezTo>
                    <a:cubicBezTo>
                      <a:pt x="33" y="418"/>
                      <a:pt x="33" y="418"/>
                      <a:pt x="34" y="418"/>
                    </a:cubicBezTo>
                    <a:cubicBezTo>
                      <a:pt x="34" y="419"/>
                      <a:pt x="33" y="419"/>
                      <a:pt x="31" y="420"/>
                    </a:cubicBezTo>
                    <a:cubicBezTo>
                      <a:pt x="30" y="420"/>
                      <a:pt x="30" y="420"/>
                      <a:pt x="30" y="420"/>
                    </a:cubicBezTo>
                    <a:cubicBezTo>
                      <a:pt x="29" y="421"/>
                      <a:pt x="27" y="421"/>
                      <a:pt x="26" y="423"/>
                    </a:cubicBezTo>
                    <a:cubicBezTo>
                      <a:pt x="23" y="426"/>
                      <a:pt x="25" y="429"/>
                      <a:pt x="26" y="431"/>
                    </a:cubicBezTo>
                    <a:cubicBezTo>
                      <a:pt x="26" y="431"/>
                      <a:pt x="27" y="432"/>
                      <a:pt x="27" y="432"/>
                    </a:cubicBezTo>
                    <a:cubicBezTo>
                      <a:pt x="27" y="432"/>
                      <a:pt x="27" y="432"/>
                      <a:pt x="26" y="433"/>
                    </a:cubicBezTo>
                    <a:cubicBezTo>
                      <a:pt x="26" y="433"/>
                      <a:pt x="25" y="435"/>
                      <a:pt x="25" y="437"/>
                    </a:cubicBezTo>
                    <a:cubicBezTo>
                      <a:pt x="26" y="439"/>
                      <a:pt x="27" y="440"/>
                      <a:pt x="27" y="442"/>
                    </a:cubicBezTo>
                    <a:cubicBezTo>
                      <a:pt x="28" y="443"/>
                      <a:pt x="28" y="443"/>
                      <a:pt x="28" y="443"/>
                    </a:cubicBezTo>
                    <a:cubicBezTo>
                      <a:pt x="29" y="445"/>
                      <a:pt x="32" y="446"/>
                      <a:pt x="34" y="447"/>
                    </a:cubicBezTo>
                    <a:cubicBezTo>
                      <a:pt x="35" y="447"/>
                      <a:pt x="35" y="447"/>
                      <a:pt x="35" y="447"/>
                    </a:cubicBezTo>
                    <a:cubicBezTo>
                      <a:pt x="36" y="448"/>
                      <a:pt x="37" y="449"/>
                      <a:pt x="38" y="450"/>
                    </a:cubicBezTo>
                    <a:cubicBezTo>
                      <a:pt x="39" y="451"/>
                      <a:pt x="40" y="452"/>
                      <a:pt x="42" y="453"/>
                    </a:cubicBezTo>
                    <a:cubicBezTo>
                      <a:pt x="43" y="453"/>
                      <a:pt x="44" y="453"/>
                      <a:pt x="45" y="454"/>
                    </a:cubicBezTo>
                    <a:cubicBezTo>
                      <a:pt x="43" y="454"/>
                      <a:pt x="40" y="455"/>
                      <a:pt x="39" y="459"/>
                    </a:cubicBezTo>
                    <a:cubicBezTo>
                      <a:pt x="39" y="460"/>
                      <a:pt x="39" y="460"/>
                      <a:pt x="39" y="460"/>
                    </a:cubicBezTo>
                    <a:cubicBezTo>
                      <a:pt x="39" y="460"/>
                      <a:pt x="39" y="460"/>
                      <a:pt x="39" y="460"/>
                    </a:cubicBezTo>
                    <a:cubicBezTo>
                      <a:pt x="37" y="458"/>
                      <a:pt x="35" y="456"/>
                      <a:pt x="33" y="454"/>
                    </a:cubicBezTo>
                    <a:cubicBezTo>
                      <a:pt x="32" y="452"/>
                      <a:pt x="31" y="450"/>
                      <a:pt x="30" y="448"/>
                    </a:cubicBezTo>
                    <a:cubicBezTo>
                      <a:pt x="30" y="446"/>
                      <a:pt x="29" y="444"/>
                      <a:pt x="27" y="442"/>
                    </a:cubicBezTo>
                    <a:cubicBezTo>
                      <a:pt x="27" y="441"/>
                      <a:pt x="27" y="441"/>
                      <a:pt x="26" y="440"/>
                    </a:cubicBezTo>
                    <a:cubicBezTo>
                      <a:pt x="25" y="437"/>
                      <a:pt x="22" y="434"/>
                      <a:pt x="19" y="432"/>
                    </a:cubicBezTo>
                    <a:cubicBezTo>
                      <a:pt x="19" y="432"/>
                      <a:pt x="18" y="431"/>
                      <a:pt x="18" y="431"/>
                    </a:cubicBezTo>
                    <a:cubicBezTo>
                      <a:pt x="15" y="429"/>
                      <a:pt x="13" y="427"/>
                      <a:pt x="9" y="427"/>
                    </a:cubicBezTo>
                    <a:cubicBezTo>
                      <a:pt x="8" y="427"/>
                      <a:pt x="8" y="427"/>
                      <a:pt x="7" y="427"/>
                    </a:cubicBezTo>
                    <a:cubicBezTo>
                      <a:pt x="6" y="428"/>
                      <a:pt x="4" y="429"/>
                      <a:pt x="2" y="431"/>
                    </a:cubicBezTo>
                    <a:cubicBezTo>
                      <a:pt x="0" y="436"/>
                      <a:pt x="1" y="442"/>
                      <a:pt x="2" y="445"/>
                    </a:cubicBezTo>
                    <a:cubicBezTo>
                      <a:pt x="3" y="446"/>
                      <a:pt x="4" y="447"/>
                      <a:pt x="5" y="448"/>
                    </a:cubicBezTo>
                    <a:cubicBezTo>
                      <a:pt x="5" y="448"/>
                      <a:pt x="6" y="448"/>
                      <a:pt x="6" y="448"/>
                    </a:cubicBezTo>
                    <a:cubicBezTo>
                      <a:pt x="6" y="448"/>
                      <a:pt x="6" y="448"/>
                      <a:pt x="6" y="448"/>
                    </a:cubicBezTo>
                    <a:cubicBezTo>
                      <a:pt x="6" y="448"/>
                      <a:pt x="5" y="450"/>
                      <a:pt x="4" y="450"/>
                    </a:cubicBezTo>
                    <a:cubicBezTo>
                      <a:pt x="4" y="452"/>
                      <a:pt x="3" y="453"/>
                      <a:pt x="2" y="454"/>
                    </a:cubicBezTo>
                    <a:cubicBezTo>
                      <a:pt x="2" y="454"/>
                      <a:pt x="2" y="454"/>
                      <a:pt x="2" y="454"/>
                    </a:cubicBezTo>
                    <a:cubicBezTo>
                      <a:pt x="2" y="457"/>
                      <a:pt x="0" y="460"/>
                      <a:pt x="3" y="463"/>
                    </a:cubicBezTo>
                    <a:cubicBezTo>
                      <a:pt x="3" y="464"/>
                      <a:pt x="5" y="465"/>
                      <a:pt x="7" y="465"/>
                    </a:cubicBezTo>
                    <a:cubicBezTo>
                      <a:pt x="7" y="465"/>
                      <a:pt x="8" y="465"/>
                      <a:pt x="8" y="465"/>
                    </a:cubicBezTo>
                    <a:cubicBezTo>
                      <a:pt x="8" y="465"/>
                      <a:pt x="8" y="465"/>
                      <a:pt x="8" y="465"/>
                    </a:cubicBezTo>
                    <a:cubicBezTo>
                      <a:pt x="8" y="465"/>
                      <a:pt x="8" y="465"/>
                      <a:pt x="9" y="466"/>
                    </a:cubicBezTo>
                    <a:cubicBezTo>
                      <a:pt x="9" y="467"/>
                      <a:pt x="10" y="467"/>
                      <a:pt x="10" y="468"/>
                    </a:cubicBezTo>
                    <a:cubicBezTo>
                      <a:pt x="10" y="469"/>
                      <a:pt x="11" y="469"/>
                      <a:pt x="11" y="470"/>
                    </a:cubicBezTo>
                    <a:cubicBezTo>
                      <a:pt x="11" y="471"/>
                      <a:pt x="11" y="471"/>
                      <a:pt x="10" y="472"/>
                    </a:cubicBezTo>
                    <a:cubicBezTo>
                      <a:pt x="8" y="474"/>
                      <a:pt x="8" y="477"/>
                      <a:pt x="10" y="479"/>
                    </a:cubicBezTo>
                    <a:cubicBezTo>
                      <a:pt x="10" y="480"/>
                      <a:pt x="11" y="480"/>
                      <a:pt x="12" y="481"/>
                    </a:cubicBezTo>
                    <a:cubicBezTo>
                      <a:pt x="12" y="481"/>
                      <a:pt x="12" y="482"/>
                      <a:pt x="12" y="482"/>
                    </a:cubicBezTo>
                    <a:cubicBezTo>
                      <a:pt x="12" y="482"/>
                      <a:pt x="12" y="482"/>
                      <a:pt x="12" y="482"/>
                    </a:cubicBezTo>
                    <a:cubicBezTo>
                      <a:pt x="12" y="482"/>
                      <a:pt x="12" y="483"/>
                      <a:pt x="11" y="483"/>
                    </a:cubicBezTo>
                    <a:cubicBezTo>
                      <a:pt x="10" y="485"/>
                      <a:pt x="8" y="488"/>
                      <a:pt x="10" y="491"/>
                    </a:cubicBezTo>
                    <a:cubicBezTo>
                      <a:pt x="11" y="492"/>
                      <a:pt x="12" y="493"/>
                      <a:pt x="14" y="494"/>
                    </a:cubicBezTo>
                    <a:cubicBezTo>
                      <a:pt x="12" y="496"/>
                      <a:pt x="12" y="500"/>
                      <a:pt x="13" y="501"/>
                    </a:cubicBezTo>
                    <a:cubicBezTo>
                      <a:pt x="14" y="505"/>
                      <a:pt x="17" y="507"/>
                      <a:pt x="20" y="509"/>
                    </a:cubicBezTo>
                    <a:cubicBezTo>
                      <a:pt x="21" y="510"/>
                      <a:pt x="21" y="510"/>
                      <a:pt x="21" y="510"/>
                    </a:cubicBezTo>
                    <a:cubicBezTo>
                      <a:pt x="22" y="511"/>
                      <a:pt x="23" y="511"/>
                      <a:pt x="24" y="513"/>
                    </a:cubicBezTo>
                    <a:cubicBezTo>
                      <a:pt x="24" y="513"/>
                      <a:pt x="25" y="514"/>
                      <a:pt x="25" y="515"/>
                    </a:cubicBezTo>
                    <a:cubicBezTo>
                      <a:pt x="26" y="515"/>
                      <a:pt x="26" y="516"/>
                      <a:pt x="26" y="516"/>
                    </a:cubicBezTo>
                    <a:cubicBezTo>
                      <a:pt x="27" y="516"/>
                      <a:pt x="26" y="517"/>
                      <a:pt x="26" y="518"/>
                    </a:cubicBezTo>
                    <a:cubicBezTo>
                      <a:pt x="25" y="519"/>
                      <a:pt x="25" y="519"/>
                      <a:pt x="24" y="520"/>
                    </a:cubicBezTo>
                    <a:cubicBezTo>
                      <a:pt x="24" y="521"/>
                      <a:pt x="24" y="521"/>
                      <a:pt x="24" y="522"/>
                    </a:cubicBezTo>
                    <a:cubicBezTo>
                      <a:pt x="23" y="523"/>
                      <a:pt x="22" y="525"/>
                      <a:pt x="22" y="527"/>
                    </a:cubicBezTo>
                    <a:cubicBezTo>
                      <a:pt x="22" y="530"/>
                      <a:pt x="25" y="533"/>
                      <a:pt x="27" y="535"/>
                    </a:cubicBezTo>
                    <a:cubicBezTo>
                      <a:pt x="28" y="535"/>
                      <a:pt x="29" y="535"/>
                      <a:pt x="30" y="536"/>
                    </a:cubicBezTo>
                    <a:cubicBezTo>
                      <a:pt x="31" y="536"/>
                      <a:pt x="31" y="536"/>
                      <a:pt x="31" y="536"/>
                    </a:cubicBezTo>
                    <a:cubicBezTo>
                      <a:pt x="31" y="536"/>
                      <a:pt x="32" y="536"/>
                      <a:pt x="32" y="536"/>
                    </a:cubicBezTo>
                    <a:cubicBezTo>
                      <a:pt x="33" y="537"/>
                      <a:pt x="33" y="537"/>
                      <a:pt x="34" y="537"/>
                    </a:cubicBezTo>
                    <a:cubicBezTo>
                      <a:pt x="35" y="537"/>
                      <a:pt x="36" y="538"/>
                      <a:pt x="36" y="538"/>
                    </a:cubicBezTo>
                    <a:cubicBezTo>
                      <a:pt x="37" y="538"/>
                      <a:pt x="37" y="538"/>
                      <a:pt x="37" y="538"/>
                    </a:cubicBezTo>
                    <a:cubicBezTo>
                      <a:pt x="36" y="538"/>
                      <a:pt x="35" y="538"/>
                      <a:pt x="33" y="539"/>
                    </a:cubicBezTo>
                    <a:cubicBezTo>
                      <a:pt x="33" y="539"/>
                      <a:pt x="33" y="539"/>
                      <a:pt x="33" y="539"/>
                    </a:cubicBezTo>
                    <a:cubicBezTo>
                      <a:pt x="31" y="540"/>
                      <a:pt x="28" y="541"/>
                      <a:pt x="29" y="546"/>
                    </a:cubicBezTo>
                    <a:cubicBezTo>
                      <a:pt x="29" y="547"/>
                      <a:pt x="30" y="548"/>
                      <a:pt x="31" y="549"/>
                    </a:cubicBezTo>
                    <a:cubicBezTo>
                      <a:pt x="31" y="550"/>
                      <a:pt x="32" y="550"/>
                      <a:pt x="33" y="550"/>
                    </a:cubicBezTo>
                    <a:cubicBezTo>
                      <a:pt x="34" y="559"/>
                      <a:pt x="39" y="566"/>
                      <a:pt x="44" y="572"/>
                    </a:cubicBezTo>
                    <a:cubicBezTo>
                      <a:pt x="46" y="575"/>
                      <a:pt x="46" y="575"/>
                      <a:pt x="46" y="575"/>
                    </a:cubicBezTo>
                    <a:cubicBezTo>
                      <a:pt x="49" y="579"/>
                      <a:pt x="54" y="583"/>
                      <a:pt x="61" y="583"/>
                    </a:cubicBezTo>
                    <a:cubicBezTo>
                      <a:pt x="61" y="583"/>
                      <a:pt x="62" y="583"/>
                      <a:pt x="62" y="583"/>
                    </a:cubicBezTo>
                    <a:cubicBezTo>
                      <a:pt x="65" y="583"/>
                      <a:pt x="67" y="582"/>
                      <a:pt x="69" y="580"/>
                    </a:cubicBezTo>
                    <a:cubicBezTo>
                      <a:pt x="72" y="575"/>
                      <a:pt x="71" y="570"/>
                      <a:pt x="71" y="565"/>
                    </a:cubicBezTo>
                    <a:cubicBezTo>
                      <a:pt x="71" y="564"/>
                      <a:pt x="71" y="564"/>
                      <a:pt x="71" y="564"/>
                    </a:cubicBezTo>
                    <a:cubicBezTo>
                      <a:pt x="70" y="560"/>
                      <a:pt x="70" y="560"/>
                      <a:pt x="70" y="560"/>
                    </a:cubicBezTo>
                    <a:cubicBezTo>
                      <a:pt x="69" y="551"/>
                      <a:pt x="68" y="542"/>
                      <a:pt x="63" y="533"/>
                    </a:cubicBezTo>
                    <a:cubicBezTo>
                      <a:pt x="58" y="523"/>
                      <a:pt x="58" y="517"/>
                      <a:pt x="58" y="506"/>
                    </a:cubicBezTo>
                    <a:cubicBezTo>
                      <a:pt x="58" y="504"/>
                      <a:pt x="58" y="502"/>
                      <a:pt x="58" y="501"/>
                    </a:cubicBezTo>
                    <a:cubicBezTo>
                      <a:pt x="58" y="498"/>
                      <a:pt x="58" y="496"/>
                      <a:pt x="58" y="495"/>
                    </a:cubicBezTo>
                    <a:cubicBezTo>
                      <a:pt x="59" y="493"/>
                      <a:pt x="59" y="493"/>
                      <a:pt x="59" y="493"/>
                    </a:cubicBezTo>
                    <a:cubicBezTo>
                      <a:pt x="59" y="491"/>
                      <a:pt x="59" y="489"/>
                      <a:pt x="59" y="486"/>
                    </a:cubicBezTo>
                    <a:cubicBezTo>
                      <a:pt x="59" y="484"/>
                      <a:pt x="57" y="482"/>
                      <a:pt x="56" y="481"/>
                    </a:cubicBezTo>
                    <a:cubicBezTo>
                      <a:pt x="56" y="481"/>
                      <a:pt x="56" y="481"/>
                      <a:pt x="56" y="480"/>
                    </a:cubicBezTo>
                    <a:cubicBezTo>
                      <a:pt x="57" y="481"/>
                      <a:pt x="58" y="481"/>
                      <a:pt x="59" y="481"/>
                    </a:cubicBezTo>
                    <a:cubicBezTo>
                      <a:pt x="59" y="481"/>
                      <a:pt x="60" y="481"/>
                      <a:pt x="60" y="481"/>
                    </a:cubicBezTo>
                    <a:cubicBezTo>
                      <a:pt x="61" y="481"/>
                      <a:pt x="61" y="481"/>
                      <a:pt x="62" y="481"/>
                    </a:cubicBezTo>
                    <a:cubicBezTo>
                      <a:pt x="62" y="483"/>
                      <a:pt x="63" y="485"/>
                      <a:pt x="64" y="487"/>
                    </a:cubicBezTo>
                    <a:cubicBezTo>
                      <a:pt x="64" y="487"/>
                      <a:pt x="64" y="487"/>
                      <a:pt x="64" y="487"/>
                    </a:cubicBezTo>
                    <a:cubicBezTo>
                      <a:pt x="62" y="487"/>
                      <a:pt x="61" y="488"/>
                      <a:pt x="60" y="489"/>
                    </a:cubicBezTo>
                    <a:cubicBezTo>
                      <a:pt x="58" y="491"/>
                      <a:pt x="59" y="493"/>
                      <a:pt x="60" y="494"/>
                    </a:cubicBezTo>
                    <a:cubicBezTo>
                      <a:pt x="60" y="495"/>
                      <a:pt x="60" y="495"/>
                      <a:pt x="60" y="495"/>
                    </a:cubicBezTo>
                    <a:cubicBezTo>
                      <a:pt x="60" y="496"/>
                      <a:pt x="60" y="496"/>
                      <a:pt x="60" y="497"/>
                    </a:cubicBezTo>
                    <a:cubicBezTo>
                      <a:pt x="59" y="498"/>
                      <a:pt x="58" y="500"/>
                      <a:pt x="59" y="502"/>
                    </a:cubicBezTo>
                    <a:cubicBezTo>
                      <a:pt x="59" y="504"/>
                      <a:pt x="60" y="504"/>
                      <a:pt x="62" y="505"/>
                    </a:cubicBezTo>
                    <a:cubicBezTo>
                      <a:pt x="62" y="505"/>
                      <a:pt x="62" y="505"/>
                      <a:pt x="63" y="505"/>
                    </a:cubicBezTo>
                    <a:cubicBezTo>
                      <a:pt x="63" y="505"/>
                      <a:pt x="63" y="505"/>
                      <a:pt x="63" y="505"/>
                    </a:cubicBezTo>
                    <a:cubicBezTo>
                      <a:pt x="62" y="507"/>
                      <a:pt x="62" y="509"/>
                      <a:pt x="62" y="510"/>
                    </a:cubicBezTo>
                    <a:cubicBezTo>
                      <a:pt x="62" y="511"/>
                      <a:pt x="62" y="511"/>
                      <a:pt x="62" y="512"/>
                    </a:cubicBezTo>
                    <a:cubicBezTo>
                      <a:pt x="62" y="512"/>
                      <a:pt x="62" y="512"/>
                      <a:pt x="62" y="512"/>
                    </a:cubicBezTo>
                    <a:cubicBezTo>
                      <a:pt x="62" y="515"/>
                      <a:pt x="62" y="516"/>
                      <a:pt x="64" y="519"/>
                    </a:cubicBezTo>
                    <a:cubicBezTo>
                      <a:pt x="64" y="519"/>
                      <a:pt x="64" y="519"/>
                      <a:pt x="64" y="520"/>
                    </a:cubicBezTo>
                    <a:cubicBezTo>
                      <a:pt x="65" y="521"/>
                      <a:pt x="65" y="522"/>
                      <a:pt x="66" y="522"/>
                    </a:cubicBezTo>
                    <a:cubicBezTo>
                      <a:pt x="68" y="524"/>
                      <a:pt x="70" y="524"/>
                      <a:pt x="71" y="524"/>
                    </a:cubicBezTo>
                    <a:cubicBezTo>
                      <a:pt x="71" y="524"/>
                      <a:pt x="71" y="524"/>
                      <a:pt x="72" y="524"/>
                    </a:cubicBezTo>
                    <a:cubicBezTo>
                      <a:pt x="70" y="526"/>
                      <a:pt x="69" y="530"/>
                      <a:pt x="70" y="534"/>
                    </a:cubicBezTo>
                    <a:cubicBezTo>
                      <a:pt x="71" y="536"/>
                      <a:pt x="72" y="537"/>
                      <a:pt x="73" y="538"/>
                    </a:cubicBezTo>
                    <a:cubicBezTo>
                      <a:pt x="74" y="539"/>
                      <a:pt x="74" y="539"/>
                      <a:pt x="74" y="539"/>
                    </a:cubicBezTo>
                    <a:cubicBezTo>
                      <a:pt x="74" y="539"/>
                      <a:pt x="74" y="540"/>
                      <a:pt x="75" y="540"/>
                    </a:cubicBezTo>
                    <a:cubicBezTo>
                      <a:pt x="75" y="541"/>
                      <a:pt x="76" y="542"/>
                      <a:pt x="77" y="543"/>
                    </a:cubicBezTo>
                    <a:cubicBezTo>
                      <a:pt x="77" y="543"/>
                      <a:pt x="80" y="545"/>
                      <a:pt x="82" y="545"/>
                    </a:cubicBezTo>
                    <a:cubicBezTo>
                      <a:pt x="83" y="545"/>
                      <a:pt x="83" y="545"/>
                      <a:pt x="83" y="545"/>
                    </a:cubicBezTo>
                    <a:cubicBezTo>
                      <a:pt x="83" y="545"/>
                      <a:pt x="83" y="546"/>
                      <a:pt x="83" y="546"/>
                    </a:cubicBezTo>
                    <a:cubicBezTo>
                      <a:pt x="82" y="549"/>
                      <a:pt x="82" y="551"/>
                      <a:pt x="82" y="553"/>
                    </a:cubicBezTo>
                    <a:cubicBezTo>
                      <a:pt x="82" y="556"/>
                      <a:pt x="82" y="556"/>
                      <a:pt x="82" y="556"/>
                    </a:cubicBezTo>
                    <a:cubicBezTo>
                      <a:pt x="83" y="559"/>
                      <a:pt x="83" y="559"/>
                      <a:pt x="83" y="559"/>
                    </a:cubicBezTo>
                    <a:cubicBezTo>
                      <a:pt x="84" y="559"/>
                      <a:pt x="84" y="559"/>
                      <a:pt x="84" y="559"/>
                    </a:cubicBezTo>
                    <a:cubicBezTo>
                      <a:pt x="85" y="561"/>
                      <a:pt x="125" y="602"/>
                      <a:pt x="284" y="662"/>
                    </a:cubicBezTo>
                    <a:cubicBezTo>
                      <a:pt x="290" y="664"/>
                      <a:pt x="290" y="664"/>
                      <a:pt x="290" y="664"/>
                    </a:cubicBezTo>
                    <a:cubicBezTo>
                      <a:pt x="288" y="658"/>
                      <a:pt x="288" y="658"/>
                      <a:pt x="288" y="658"/>
                    </a:cubicBezTo>
                    <a:cubicBezTo>
                      <a:pt x="288" y="657"/>
                      <a:pt x="287" y="656"/>
                      <a:pt x="287" y="655"/>
                    </a:cubicBezTo>
                    <a:cubicBezTo>
                      <a:pt x="285" y="645"/>
                      <a:pt x="287" y="638"/>
                      <a:pt x="290" y="629"/>
                    </a:cubicBezTo>
                    <a:cubicBezTo>
                      <a:pt x="291" y="627"/>
                      <a:pt x="292" y="625"/>
                      <a:pt x="292" y="623"/>
                    </a:cubicBezTo>
                    <a:cubicBezTo>
                      <a:pt x="294" y="616"/>
                      <a:pt x="298" y="606"/>
                      <a:pt x="295" y="599"/>
                    </a:cubicBezTo>
                    <a:cubicBezTo>
                      <a:pt x="293" y="595"/>
                      <a:pt x="292" y="593"/>
                      <a:pt x="290" y="590"/>
                    </a:cubicBezTo>
                    <a:cubicBezTo>
                      <a:pt x="287" y="586"/>
                      <a:pt x="285" y="582"/>
                      <a:pt x="284" y="576"/>
                    </a:cubicBezTo>
                    <a:cubicBezTo>
                      <a:pt x="284" y="574"/>
                      <a:pt x="283" y="573"/>
                      <a:pt x="283" y="571"/>
                    </a:cubicBezTo>
                    <a:cubicBezTo>
                      <a:pt x="282" y="564"/>
                      <a:pt x="280" y="556"/>
                      <a:pt x="277" y="551"/>
                    </a:cubicBezTo>
                    <a:cubicBezTo>
                      <a:pt x="275" y="547"/>
                      <a:pt x="273" y="545"/>
                      <a:pt x="272" y="543"/>
                    </a:cubicBezTo>
                    <a:cubicBezTo>
                      <a:pt x="269" y="540"/>
                      <a:pt x="267" y="538"/>
                      <a:pt x="268" y="530"/>
                    </a:cubicBezTo>
                    <a:cubicBezTo>
                      <a:pt x="268" y="528"/>
                      <a:pt x="268" y="528"/>
                      <a:pt x="268" y="528"/>
                    </a:cubicBezTo>
                    <a:cubicBezTo>
                      <a:pt x="268" y="520"/>
                      <a:pt x="269" y="509"/>
                      <a:pt x="262" y="505"/>
                    </a:cubicBezTo>
                    <a:cubicBezTo>
                      <a:pt x="260" y="504"/>
                      <a:pt x="259" y="503"/>
                      <a:pt x="258" y="503"/>
                    </a:cubicBezTo>
                    <a:cubicBezTo>
                      <a:pt x="255" y="503"/>
                      <a:pt x="254" y="503"/>
                      <a:pt x="253" y="498"/>
                    </a:cubicBezTo>
                    <a:cubicBezTo>
                      <a:pt x="253" y="495"/>
                      <a:pt x="253" y="493"/>
                      <a:pt x="253" y="490"/>
                    </a:cubicBezTo>
                    <a:cubicBezTo>
                      <a:pt x="253" y="488"/>
                      <a:pt x="253" y="486"/>
                      <a:pt x="252" y="484"/>
                    </a:cubicBezTo>
                    <a:cubicBezTo>
                      <a:pt x="252" y="481"/>
                      <a:pt x="252" y="481"/>
                      <a:pt x="252" y="481"/>
                    </a:cubicBezTo>
                    <a:cubicBezTo>
                      <a:pt x="251" y="473"/>
                      <a:pt x="250" y="464"/>
                      <a:pt x="244" y="460"/>
                    </a:cubicBezTo>
                    <a:cubicBezTo>
                      <a:pt x="242" y="458"/>
                      <a:pt x="241" y="458"/>
                      <a:pt x="240" y="457"/>
                    </a:cubicBezTo>
                    <a:cubicBezTo>
                      <a:pt x="238" y="456"/>
                      <a:pt x="236" y="456"/>
                      <a:pt x="235" y="453"/>
                    </a:cubicBezTo>
                    <a:cubicBezTo>
                      <a:pt x="230" y="444"/>
                      <a:pt x="240" y="425"/>
                      <a:pt x="250" y="408"/>
                    </a:cubicBezTo>
                    <a:cubicBezTo>
                      <a:pt x="252" y="406"/>
                      <a:pt x="253" y="404"/>
                      <a:pt x="254" y="402"/>
                    </a:cubicBezTo>
                    <a:cubicBezTo>
                      <a:pt x="267" y="378"/>
                      <a:pt x="280" y="353"/>
                      <a:pt x="291" y="329"/>
                    </a:cubicBezTo>
                    <a:cubicBezTo>
                      <a:pt x="292" y="328"/>
                      <a:pt x="292" y="328"/>
                      <a:pt x="292" y="328"/>
                    </a:cubicBezTo>
                    <a:cubicBezTo>
                      <a:pt x="299" y="313"/>
                      <a:pt x="306" y="300"/>
                      <a:pt x="312" y="287"/>
                    </a:cubicBezTo>
                    <a:cubicBezTo>
                      <a:pt x="318" y="277"/>
                      <a:pt x="322" y="267"/>
                      <a:pt x="327" y="257"/>
                    </a:cubicBezTo>
                    <a:cubicBezTo>
                      <a:pt x="328" y="255"/>
                      <a:pt x="328" y="255"/>
                      <a:pt x="328" y="255"/>
                    </a:cubicBezTo>
                    <a:cubicBezTo>
                      <a:pt x="334" y="244"/>
                      <a:pt x="340" y="232"/>
                      <a:pt x="346" y="220"/>
                    </a:cubicBezTo>
                    <a:cubicBezTo>
                      <a:pt x="347" y="218"/>
                      <a:pt x="347" y="218"/>
                      <a:pt x="347" y="218"/>
                    </a:cubicBezTo>
                    <a:lnTo>
                      <a:pt x="345" y="216"/>
                    </a:lnTo>
                    <a:close/>
                    <a:moveTo>
                      <a:pt x="69" y="498"/>
                    </a:moveTo>
                    <a:cubicBezTo>
                      <a:pt x="69" y="497"/>
                      <a:pt x="69" y="496"/>
                      <a:pt x="70" y="495"/>
                    </a:cubicBezTo>
                    <a:cubicBezTo>
                      <a:pt x="71" y="496"/>
                      <a:pt x="71" y="496"/>
                      <a:pt x="71" y="497"/>
                    </a:cubicBezTo>
                    <a:cubicBezTo>
                      <a:pt x="71" y="499"/>
                      <a:pt x="71" y="499"/>
                      <a:pt x="70" y="500"/>
                    </a:cubicBezTo>
                    <a:cubicBezTo>
                      <a:pt x="70" y="500"/>
                      <a:pt x="69" y="500"/>
                      <a:pt x="68" y="501"/>
                    </a:cubicBezTo>
                    <a:cubicBezTo>
                      <a:pt x="68" y="501"/>
                      <a:pt x="68" y="501"/>
                      <a:pt x="68" y="501"/>
                    </a:cubicBezTo>
                    <a:cubicBezTo>
                      <a:pt x="69" y="500"/>
                      <a:pt x="69" y="499"/>
                      <a:pt x="69" y="498"/>
                    </a:cubicBezTo>
                    <a:close/>
                    <a:moveTo>
                      <a:pt x="45" y="465"/>
                    </a:moveTo>
                    <a:cubicBezTo>
                      <a:pt x="46" y="465"/>
                      <a:pt x="46" y="465"/>
                      <a:pt x="47" y="465"/>
                    </a:cubicBezTo>
                    <a:cubicBezTo>
                      <a:pt x="47" y="465"/>
                      <a:pt x="47" y="465"/>
                      <a:pt x="47" y="465"/>
                    </a:cubicBezTo>
                    <a:cubicBezTo>
                      <a:pt x="48" y="465"/>
                      <a:pt x="48" y="465"/>
                      <a:pt x="48" y="465"/>
                    </a:cubicBezTo>
                    <a:cubicBezTo>
                      <a:pt x="48" y="465"/>
                      <a:pt x="49" y="465"/>
                      <a:pt x="49" y="465"/>
                    </a:cubicBezTo>
                    <a:cubicBezTo>
                      <a:pt x="49" y="466"/>
                      <a:pt x="48" y="467"/>
                      <a:pt x="48" y="469"/>
                    </a:cubicBezTo>
                    <a:cubicBezTo>
                      <a:pt x="48" y="469"/>
                      <a:pt x="48" y="469"/>
                      <a:pt x="48" y="469"/>
                    </a:cubicBezTo>
                    <a:cubicBezTo>
                      <a:pt x="46" y="468"/>
                      <a:pt x="45" y="467"/>
                      <a:pt x="44" y="465"/>
                    </a:cubicBezTo>
                    <a:cubicBezTo>
                      <a:pt x="44" y="465"/>
                      <a:pt x="44" y="465"/>
                      <a:pt x="45" y="465"/>
                    </a:cubicBezTo>
                    <a:cubicBezTo>
                      <a:pt x="45" y="465"/>
                      <a:pt x="45" y="465"/>
                      <a:pt x="45" y="465"/>
                    </a:cubicBezTo>
                    <a:close/>
                  </a:path>
                </a:pathLst>
              </a:custGeom>
              <a:solidFill>
                <a:schemeClr val="accent4"/>
              </a:solid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dirty="0">
                  <a:solidFill>
                    <a:srgbClr val="212121"/>
                  </a:solidFill>
                </a:endParaRPr>
              </a:p>
            </p:txBody>
          </p:sp>
          <p:sp>
            <p:nvSpPr>
              <p:cNvPr id="109" name="Freeform 52">
                <a:extLst>
                  <a:ext uri="{FF2B5EF4-FFF2-40B4-BE49-F238E27FC236}">
                    <a16:creationId xmlns:a16="http://schemas.microsoft.com/office/drawing/2014/main" id="{D4E32C93-F553-13EF-CB38-66D814731565}"/>
                  </a:ext>
                </a:extLst>
              </p:cNvPr>
              <p:cNvSpPr>
                <a:spLocks/>
              </p:cNvSpPr>
              <p:nvPr/>
            </p:nvSpPr>
            <p:spPr bwMode="auto">
              <a:xfrm>
                <a:off x="9745316" y="7506711"/>
                <a:ext cx="320233" cy="606938"/>
              </a:xfrm>
              <a:custGeom>
                <a:avLst/>
                <a:gdLst>
                  <a:gd name="T0" fmla="*/ 234838 w 45"/>
                  <a:gd name="T1" fmla="*/ 225988 h 94"/>
                  <a:gd name="T2" fmla="*/ 256186 w 45"/>
                  <a:gd name="T3" fmla="*/ 200160 h 94"/>
                  <a:gd name="T4" fmla="*/ 306000 w 45"/>
                  <a:gd name="T5" fmla="*/ 122679 h 94"/>
                  <a:gd name="T6" fmla="*/ 234838 w 45"/>
                  <a:gd name="T7" fmla="*/ 71025 h 94"/>
                  <a:gd name="T8" fmla="*/ 149442 w 45"/>
                  <a:gd name="T9" fmla="*/ 0 h 94"/>
                  <a:gd name="T10" fmla="*/ 99628 w 45"/>
                  <a:gd name="T11" fmla="*/ 32284 h 94"/>
                  <a:gd name="T12" fmla="*/ 85395 w 45"/>
                  <a:gd name="T13" fmla="*/ 45198 h 94"/>
                  <a:gd name="T14" fmla="*/ 49814 w 45"/>
                  <a:gd name="T15" fmla="*/ 129136 h 94"/>
                  <a:gd name="T16" fmla="*/ 42698 w 45"/>
                  <a:gd name="T17" fmla="*/ 174333 h 94"/>
                  <a:gd name="T18" fmla="*/ 42698 w 45"/>
                  <a:gd name="T19" fmla="*/ 258271 h 94"/>
                  <a:gd name="T20" fmla="*/ 21349 w 45"/>
                  <a:gd name="T21" fmla="*/ 258271 h 94"/>
                  <a:gd name="T22" fmla="*/ 14233 w 45"/>
                  <a:gd name="T23" fmla="*/ 277642 h 94"/>
                  <a:gd name="T24" fmla="*/ 14233 w 45"/>
                  <a:gd name="T25" fmla="*/ 297012 h 94"/>
                  <a:gd name="T26" fmla="*/ 7116 w 45"/>
                  <a:gd name="T27" fmla="*/ 329296 h 94"/>
                  <a:gd name="T28" fmla="*/ 21349 w 45"/>
                  <a:gd name="T29" fmla="*/ 368037 h 94"/>
                  <a:gd name="T30" fmla="*/ 21349 w 45"/>
                  <a:gd name="T31" fmla="*/ 380950 h 94"/>
                  <a:gd name="T32" fmla="*/ 21349 w 45"/>
                  <a:gd name="T33" fmla="*/ 484259 h 94"/>
                  <a:gd name="T34" fmla="*/ 21349 w 45"/>
                  <a:gd name="T35" fmla="*/ 490716 h 94"/>
                  <a:gd name="T36" fmla="*/ 14233 w 45"/>
                  <a:gd name="T37" fmla="*/ 542370 h 94"/>
                  <a:gd name="T38" fmla="*/ 14233 w 45"/>
                  <a:gd name="T39" fmla="*/ 555284 h 94"/>
                  <a:gd name="T40" fmla="*/ 71163 w 45"/>
                  <a:gd name="T41" fmla="*/ 606938 h 94"/>
                  <a:gd name="T42" fmla="*/ 99628 w 45"/>
                  <a:gd name="T43" fmla="*/ 594024 h 94"/>
                  <a:gd name="T44" fmla="*/ 92512 w 45"/>
                  <a:gd name="T45" fmla="*/ 529457 h 94"/>
                  <a:gd name="T46" fmla="*/ 92512 w 45"/>
                  <a:gd name="T47" fmla="*/ 529457 h 94"/>
                  <a:gd name="T48" fmla="*/ 85395 w 45"/>
                  <a:gd name="T49" fmla="*/ 445518 h 94"/>
                  <a:gd name="T50" fmla="*/ 99628 w 45"/>
                  <a:gd name="T51" fmla="*/ 413234 h 94"/>
                  <a:gd name="T52" fmla="*/ 128093 w 45"/>
                  <a:gd name="T53" fmla="*/ 393864 h 94"/>
                  <a:gd name="T54" fmla="*/ 149442 w 45"/>
                  <a:gd name="T55" fmla="*/ 374494 h 94"/>
                  <a:gd name="T56" fmla="*/ 170791 w 45"/>
                  <a:gd name="T57" fmla="*/ 335753 h 94"/>
                  <a:gd name="T58" fmla="*/ 163675 w 45"/>
                  <a:gd name="T59" fmla="*/ 284099 h 94"/>
                  <a:gd name="T60" fmla="*/ 185024 w 45"/>
                  <a:gd name="T61" fmla="*/ 264728 h 94"/>
                  <a:gd name="T62" fmla="*/ 199256 w 45"/>
                  <a:gd name="T63" fmla="*/ 251815 h 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5" h="94">
                    <a:moveTo>
                      <a:pt x="28" y="39"/>
                    </a:moveTo>
                    <a:cubicBezTo>
                      <a:pt x="31" y="39"/>
                      <a:pt x="32" y="36"/>
                      <a:pt x="33" y="35"/>
                    </a:cubicBezTo>
                    <a:cubicBezTo>
                      <a:pt x="33" y="35"/>
                      <a:pt x="34" y="34"/>
                      <a:pt x="34" y="34"/>
                    </a:cubicBezTo>
                    <a:cubicBezTo>
                      <a:pt x="35" y="33"/>
                      <a:pt x="36" y="33"/>
                      <a:pt x="36" y="31"/>
                    </a:cubicBezTo>
                    <a:cubicBezTo>
                      <a:pt x="39" y="31"/>
                      <a:pt x="44" y="29"/>
                      <a:pt x="45" y="26"/>
                    </a:cubicBezTo>
                    <a:cubicBezTo>
                      <a:pt x="45" y="23"/>
                      <a:pt x="45" y="21"/>
                      <a:pt x="43" y="19"/>
                    </a:cubicBezTo>
                    <a:cubicBezTo>
                      <a:pt x="42" y="18"/>
                      <a:pt x="40" y="17"/>
                      <a:pt x="38" y="16"/>
                    </a:cubicBezTo>
                    <a:cubicBezTo>
                      <a:pt x="37" y="14"/>
                      <a:pt x="36" y="12"/>
                      <a:pt x="33" y="11"/>
                    </a:cubicBezTo>
                    <a:cubicBezTo>
                      <a:pt x="31" y="10"/>
                      <a:pt x="31" y="10"/>
                      <a:pt x="31" y="9"/>
                    </a:cubicBezTo>
                    <a:cubicBezTo>
                      <a:pt x="30" y="5"/>
                      <a:pt x="26" y="0"/>
                      <a:pt x="21" y="0"/>
                    </a:cubicBezTo>
                    <a:cubicBezTo>
                      <a:pt x="20" y="0"/>
                      <a:pt x="19" y="1"/>
                      <a:pt x="18" y="1"/>
                    </a:cubicBezTo>
                    <a:cubicBezTo>
                      <a:pt x="16" y="2"/>
                      <a:pt x="15" y="4"/>
                      <a:pt x="14" y="5"/>
                    </a:cubicBezTo>
                    <a:cubicBezTo>
                      <a:pt x="13" y="5"/>
                      <a:pt x="13" y="6"/>
                      <a:pt x="12" y="6"/>
                    </a:cubicBezTo>
                    <a:cubicBezTo>
                      <a:pt x="12" y="7"/>
                      <a:pt x="12" y="7"/>
                      <a:pt x="12" y="7"/>
                    </a:cubicBezTo>
                    <a:cubicBezTo>
                      <a:pt x="11" y="8"/>
                      <a:pt x="9" y="10"/>
                      <a:pt x="8" y="12"/>
                    </a:cubicBezTo>
                    <a:cubicBezTo>
                      <a:pt x="7" y="15"/>
                      <a:pt x="7" y="18"/>
                      <a:pt x="7" y="20"/>
                    </a:cubicBezTo>
                    <a:cubicBezTo>
                      <a:pt x="7" y="23"/>
                      <a:pt x="7" y="25"/>
                      <a:pt x="7" y="27"/>
                    </a:cubicBezTo>
                    <a:cubicBezTo>
                      <a:pt x="6" y="27"/>
                      <a:pt x="6" y="27"/>
                      <a:pt x="6" y="27"/>
                    </a:cubicBezTo>
                    <a:cubicBezTo>
                      <a:pt x="6" y="30"/>
                      <a:pt x="5" y="32"/>
                      <a:pt x="5" y="35"/>
                    </a:cubicBezTo>
                    <a:cubicBezTo>
                      <a:pt x="6" y="37"/>
                      <a:pt x="6" y="39"/>
                      <a:pt x="6" y="40"/>
                    </a:cubicBezTo>
                    <a:cubicBezTo>
                      <a:pt x="6" y="40"/>
                      <a:pt x="5" y="40"/>
                      <a:pt x="5" y="40"/>
                    </a:cubicBezTo>
                    <a:cubicBezTo>
                      <a:pt x="3" y="40"/>
                      <a:pt x="3" y="40"/>
                      <a:pt x="3" y="40"/>
                    </a:cubicBezTo>
                    <a:cubicBezTo>
                      <a:pt x="2" y="42"/>
                      <a:pt x="2" y="42"/>
                      <a:pt x="2" y="42"/>
                    </a:cubicBezTo>
                    <a:cubicBezTo>
                      <a:pt x="2" y="42"/>
                      <a:pt x="2" y="43"/>
                      <a:pt x="2" y="43"/>
                    </a:cubicBezTo>
                    <a:cubicBezTo>
                      <a:pt x="2" y="43"/>
                      <a:pt x="2" y="45"/>
                      <a:pt x="2" y="46"/>
                    </a:cubicBezTo>
                    <a:cubicBezTo>
                      <a:pt x="2" y="46"/>
                      <a:pt x="2" y="46"/>
                      <a:pt x="2" y="46"/>
                    </a:cubicBezTo>
                    <a:cubicBezTo>
                      <a:pt x="2" y="46"/>
                      <a:pt x="2" y="46"/>
                      <a:pt x="2" y="46"/>
                    </a:cubicBezTo>
                    <a:cubicBezTo>
                      <a:pt x="1" y="51"/>
                      <a:pt x="1" y="51"/>
                      <a:pt x="1" y="51"/>
                    </a:cubicBezTo>
                    <a:cubicBezTo>
                      <a:pt x="1" y="52"/>
                      <a:pt x="1" y="53"/>
                      <a:pt x="1" y="54"/>
                    </a:cubicBezTo>
                    <a:cubicBezTo>
                      <a:pt x="2" y="56"/>
                      <a:pt x="3" y="57"/>
                      <a:pt x="3" y="57"/>
                    </a:cubicBezTo>
                    <a:cubicBezTo>
                      <a:pt x="3" y="58"/>
                      <a:pt x="3" y="58"/>
                      <a:pt x="3" y="58"/>
                    </a:cubicBezTo>
                    <a:cubicBezTo>
                      <a:pt x="3" y="59"/>
                      <a:pt x="3" y="59"/>
                      <a:pt x="3" y="59"/>
                    </a:cubicBezTo>
                    <a:cubicBezTo>
                      <a:pt x="2" y="59"/>
                      <a:pt x="2" y="60"/>
                      <a:pt x="2" y="61"/>
                    </a:cubicBezTo>
                    <a:cubicBezTo>
                      <a:pt x="0" y="65"/>
                      <a:pt x="1" y="72"/>
                      <a:pt x="3" y="75"/>
                    </a:cubicBezTo>
                    <a:cubicBezTo>
                      <a:pt x="3" y="76"/>
                      <a:pt x="3" y="76"/>
                      <a:pt x="3" y="76"/>
                    </a:cubicBezTo>
                    <a:cubicBezTo>
                      <a:pt x="3" y="76"/>
                      <a:pt x="3" y="76"/>
                      <a:pt x="3" y="76"/>
                    </a:cubicBezTo>
                    <a:cubicBezTo>
                      <a:pt x="2" y="78"/>
                      <a:pt x="2" y="78"/>
                      <a:pt x="2" y="78"/>
                    </a:cubicBezTo>
                    <a:cubicBezTo>
                      <a:pt x="1" y="81"/>
                      <a:pt x="1" y="83"/>
                      <a:pt x="2" y="84"/>
                    </a:cubicBezTo>
                    <a:cubicBezTo>
                      <a:pt x="2" y="85"/>
                      <a:pt x="2" y="85"/>
                      <a:pt x="2" y="85"/>
                    </a:cubicBezTo>
                    <a:cubicBezTo>
                      <a:pt x="2" y="86"/>
                      <a:pt x="2" y="86"/>
                      <a:pt x="2" y="86"/>
                    </a:cubicBezTo>
                    <a:cubicBezTo>
                      <a:pt x="3" y="88"/>
                      <a:pt x="3" y="90"/>
                      <a:pt x="6" y="91"/>
                    </a:cubicBezTo>
                    <a:cubicBezTo>
                      <a:pt x="7" y="94"/>
                      <a:pt x="8" y="94"/>
                      <a:pt x="10" y="94"/>
                    </a:cubicBezTo>
                    <a:cubicBezTo>
                      <a:pt x="10" y="94"/>
                      <a:pt x="10" y="94"/>
                      <a:pt x="10" y="94"/>
                    </a:cubicBezTo>
                    <a:cubicBezTo>
                      <a:pt x="12" y="94"/>
                      <a:pt x="13" y="93"/>
                      <a:pt x="14" y="92"/>
                    </a:cubicBezTo>
                    <a:cubicBezTo>
                      <a:pt x="16" y="89"/>
                      <a:pt x="14" y="85"/>
                      <a:pt x="13" y="83"/>
                    </a:cubicBezTo>
                    <a:cubicBezTo>
                      <a:pt x="13" y="83"/>
                      <a:pt x="13" y="83"/>
                      <a:pt x="13" y="82"/>
                    </a:cubicBezTo>
                    <a:cubicBezTo>
                      <a:pt x="12" y="82"/>
                      <a:pt x="12" y="82"/>
                      <a:pt x="12" y="82"/>
                    </a:cubicBezTo>
                    <a:cubicBezTo>
                      <a:pt x="12" y="82"/>
                      <a:pt x="13" y="82"/>
                      <a:pt x="13" y="82"/>
                    </a:cubicBezTo>
                    <a:cubicBezTo>
                      <a:pt x="15" y="78"/>
                      <a:pt x="13" y="75"/>
                      <a:pt x="13" y="72"/>
                    </a:cubicBezTo>
                    <a:cubicBezTo>
                      <a:pt x="12" y="71"/>
                      <a:pt x="12" y="70"/>
                      <a:pt x="12" y="69"/>
                    </a:cubicBezTo>
                    <a:cubicBezTo>
                      <a:pt x="12" y="68"/>
                      <a:pt x="12" y="68"/>
                      <a:pt x="13" y="67"/>
                    </a:cubicBezTo>
                    <a:cubicBezTo>
                      <a:pt x="13" y="66"/>
                      <a:pt x="14" y="65"/>
                      <a:pt x="14" y="64"/>
                    </a:cubicBezTo>
                    <a:cubicBezTo>
                      <a:pt x="15" y="63"/>
                      <a:pt x="16" y="63"/>
                      <a:pt x="17" y="62"/>
                    </a:cubicBezTo>
                    <a:cubicBezTo>
                      <a:pt x="17" y="62"/>
                      <a:pt x="18" y="61"/>
                      <a:pt x="18" y="61"/>
                    </a:cubicBezTo>
                    <a:cubicBezTo>
                      <a:pt x="18" y="61"/>
                      <a:pt x="18" y="61"/>
                      <a:pt x="19" y="60"/>
                    </a:cubicBezTo>
                    <a:cubicBezTo>
                      <a:pt x="20" y="60"/>
                      <a:pt x="21" y="59"/>
                      <a:pt x="21" y="58"/>
                    </a:cubicBezTo>
                    <a:cubicBezTo>
                      <a:pt x="23" y="57"/>
                      <a:pt x="22" y="55"/>
                      <a:pt x="22" y="54"/>
                    </a:cubicBezTo>
                    <a:cubicBezTo>
                      <a:pt x="23" y="54"/>
                      <a:pt x="23" y="53"/>
                      <a:pt x="24" y="52"/>
                    </a:cubicBezTo>
                    <a:cubicBezTo>
                      <a:pt x="24" y="51"/>
                      <a:pt x="24" y="49"/>
                      <a:pt x="24" y="48"/>
                    </a:cubicBezTo>
                    <a:cubicBezTo>
                      <a:pt x="24" y="46"/>
                      <a:pt x="24" y="45"/>
                      <a:pt x="23" y="44"/>
                    </a:cubicBezTo>
                    <a:cubicBezTo>
                      <a:pt x="24" y="44"/>
                      <a:pt x="25" y="43"/>
                      <a:pt x="25" y="42"/>
                    </a:cubicBezTo>
                    <a:cubicBezTo>
                      <a:pt x="26" y="42"/>
                      <a:pt x="26" y="42"/>
                      <a:pt x="26" y="41"/>
                    </a:cubicBezTo>
                    <a:cubicBezTo>
                      <a:pt x="26" y="41"/>
                      <a:pt x="26" y="41"/>
                      <a:pt x="26" y="41"/>
                    </a:cubicBezTo>
                    <a:cubicBezTo>
                      <a:pt x="27" y="41"/>
                      <a:pt x="27" y="40"/>
                      <a:pt x="28" y="39"/>
                    </a:cubicBezTo>
                    <a:close/>
                  </a:path>
                </a:pathLst>
              </a:custGeom>
              <a:solidFill>
                <a:schemeClr val="accent4"/>
              </a:solid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dirty="0">
                  <a:solidFill>
                    <a:srgbClr val="212121"/>
                  </a:solidFill>
                </a:endParaRPr>
              </a:p>
            </p:txBody>
          </p:sp>
          <p:sp>
            <p:nvSpPr>
              <p:cNvPr id="110" name="Freeform 53">
                <a:extLst>
                  <a:ext uri="{FF2B5EF4-FFF2-40B4-BE49-F238E27FC236}">
                    <a16:creationId xmlns:a16="http://schemas.microsoft.com/office/drawing/2014/main" id="{6509FF60-4106-2797-24D7-57EB063F89FD}"/>
                  </a:ext>
                </a:extLst>
              </p:cNvPr>
              <p:cNvSpPr>
                <a:spLocks/>
              </p:cNvSpPr>
              <p:nvPr/>
            </p:nvSpPr>
            <p:spPr bwMode="auto">
              <a:xfrm>
                <a:off x="20243608" y="10356891"/>
                <a:ext cx="1062105" cy="832719"/>
              </a:xfrm>
              <a:custGeom>
                <a:avLst/>
                <a:gdLst>
                  <a:gd name="T0" fmla="*/ 1040863 w 150"/>
                  <a:gd name="T1" fmla="*/ 348580 h 129"/>
                  <a:gd name="T2" fmla="*/ 1005459 w 150"/>
                  <a:gd name="T3" fmla="*/ 342125 h 129"/>
                  <a:gd name="T4" fmla="*/ 991298 w 150"/>
                  <a:gd name="T5" fmla="*/ 342125 h 129"/>
                  <a:gd name="T6" fmla="*/ 955895 w 150"/>
                  <a:gd name="T7" fmla="*/ 342125 h 129"/>
                  <a:gd name="T8" fmla="*/ 920491 w 150"/>
                  <a:gd name="T9" fmla="*/ 322759 h 129"/>
                  <a:gd name="T10" fmla="*/ 899249 w 150"/>
                  <a:gd name="T11" fmla="*/ 309849 h 129"/>
                  <a:gd name="T12" fmla="*/ 870926 w 150"/>
                  <a:gd name="T13" fmla="*/ 271118 h 129"/>
                  <a:gd name="T14" fmla="*/ 821361 w 150"/>
                  <a:gd name="T15" fmla="*/ 238842 h 129"/>
                  <a:gd name="T16" fmla="*/ 821361 w 150"/>
                  <a:gd name="T17" fmla="*/ 200111 h 129"/>
                  <a:gd name="T18" fmla="*/ 722231 w 150"/>
                  <a:gd name="T19" fmla="*/ 193656 h 129"/>
                  <a:gd name="T20" fmla="*/ 729312 w 150"/>
                  <a:gd name="T21" fmla="*/ 187200 h 129"/>
                  <a:gd name="T22" fmla="*/ 679747 w 150"/>
                  <a:gd name="T23" fmla="*/ 0 h 129"/>
                  <a:gd name="T24" fmla="*/ 587698 w 150"/>
                  <a:gd name="T25" fmla="*/ 64552 h 129"/>
                  <a:gd name="T26" fmla="*/ 580617 w 150"/>
                  <a:gd name="T27" fmla="*/ 64552 h 129"/>
                  <a:gd name="T28" fmla="*/ 516891 w 150"/>
                  <a:gd name="T29" fmla="*/ 32276 h 129"/>
                  <a:gd name="T30" fmla="*/ 488568 w 150"/>
                  <a:gd name="T31" fmla="*/ 38731 h 129"/>
                  <a:gd name="T32" fmla="*/ 481488 w 150"/>
                  <a:gd name="T33" fmla="*/ 38731 h 129"/>
                  <a:gd name="T34" fmla="*/ 346954 w 150"/>
                  <a:gd name="T35" fmla="*/ 109738 h 129"/>
                  <a:gd name="T36" fmla="*/ 304470 w 150"/>
                  <a:gd name="T37" fmla="*/ 135559 h 129"/>
                  <a:gd name="T38" fmla="*/ 269067 w 150"/>
                  <a:gd name="T39" fmla="*/ 142014 h 129"/>
                  <a:gd name="T40" fmla="*/ 233663 w 150"/>
                  <a:gd name="T41" fmla="*/ 135559 h 129"/>
                  <a:gd name="T42" fmla="*/ 92049 w 150"/>
                  <a:gd name="T43" fmla="*/ 200111 h 129"/>
                  <a:gd name="T44" fmla="*/ 92049 w 150"/>
                  <a:gd name="T45" fmla="*/ 251752 h 129"/>
                  <a:gd name="T46" fmla="*/ 56646 w 150"/>
                  <a:gd name="T47" fmla="*/ 361490 h 129"/>
                  <a:gd name="T48" fmla="*/ 0 w 150"/>
                  <a:gd name="T49" fmla="*/ 413132 h 129"/>
                  <a:gd name="T50" fmla="*/ 106211 w 150"/>
                  <a:gd name="T51" fmla="*/ 387311 h 129"/>
                  <a:gd name="T52" fmla="*/ 148695 w 150"/>
                  <a:gd name="T53" fmla="*/ 374401 h 129"/>
                  <a:gd name="T54" fmla="*/ 304470 w 150"/>
                  <a:gd name="T55" fmla="*/ 522870 h 129"/>
                  <a:gd name="T56" fmla="*/ 339874 w 150"/>
                  <a:gd name="T57" fmla="*/ 587422 h 129"/>
                  <a:gd name="T58" fmla="*/ 346954 w 150"/>
                  <a:gd name="T59" fmla="*/ 639063 h 129"/>
                  <a:gd name="T60" fmla="*/ 424842 w 150"/>
                  <a:gd name="T61" fmla="*/ 716526 h 129"/>
                  <a:gd name="T62" fmla="*/ 453165 w 150"/>
                  <a:gd name="T63" fmla="*/ 716526 h 129"/>
                  <a:gd name="T64" fmla="*/ 460246 w 150"/>
                  <a:gd name="T65" fmla="*/ 729436 h 129"/>
                  <a:gd name="T66" fmla="*/ 523972 w 150"/>
                  <a:gd name="T67" fmla="*/ 832719 h 129"/>
                  <a:gd name="T68" fmla="*/ 587698 w 150"/>
                  <a:gd name="T69" fmla="*/ 813353 h 129"/>
                  <a:gd name="T70" fmla="*/ 623102 w 150"/>
                  <a:gd name="T71" fmla="*/ 800443 h 129"/>
                  <a:gd name="T72" fmla="*/ 651424 w 150"/>
                  <a:gd name="T73" fmla="*/ 800443 h 129"/>
                  <a:gd name="T74" fmla="*/ 686828 w 150"/>
                  <a:gd name="T75" fmla="*/ 787533 h 129"/>
                  <a:gd name="T76" fmla="*/ 715151 w 150"/>
                  <a:gd name="T77" fmla="*/ 768167 h 129"/>
                  <a:gd name="T78" fmla="*/ 878007 w 150"/>
                  <a:gd name="T79" fmla="*/ 632608 h 129"/>
                  <a:gd name="T80" fmla="*/ 913410 w 150"/>
                  <a:gd name="T81" fmla="*/ 600332 h 129"/>
                  <a:gd name="T82" fmla="*/ 941733 w 150"/>
                  <a:gd name="T83" fmla="*/ 593877 h 129"/>
                  <a:gd name="T84" fmla="*/ 1019621 w 150"/>
                  <a:gd name="T85" fmla="*/ 619698 h 129"/>
                  <a:gd name="T86" fmla="*/ 1019621 w 150"/>
                  <a:gd name="T87" fmla="*/ 503505 h 129"/>
                  <a:gd name="T88" fmla="*/ 1062105 w 150"/>
                  <a:gd name="T89" fmla="*/ 380856 h 12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50" h="129">
                    <a:moveTo>
                      <a:pt x="150" y="57"/>
                    </a:moveTo>
                    <a:cubicBezTo>
                      <a:pt x="149" y="56"/>
                      <a:pt x="149" y="54"/>
                      <a:pt x="147" y="54"/>
                    </a:cubicBezTo>
                    <a:cubicBezTo>
                      <a:pt x="146" y="53"/>
                      <a:pt x="145" y="53"/>
                      <a:pt x="144" y="53"/>
                    </a:cubicBezTo>
                    <a:cubicBezTo>
                      <a:pt x="144" y="53"/>
                      <a:pt x="143" y="53"/>
                      <a:pt x="142" y="53"/>
                    </a:cubicBezTo>
                    <a:cubicBezTo>
                      <a:pt x="142" y="53"/>
                      <a:pt x="142" y="53"/>
                      <a:pt x="142" y="53"/>
                    </a:cubicBezTo>
                    <a:cubicBezTo>
                      <a:pt x="140" y="53"/>
                      <a:pt x="140" y="53"/>
                      <a:pt x="140" y="53"/>
                    </a:cubicBezTo>
                    <a:cubicBezTo>
                      <a:pt x="139" y="53"/>
                      <a:pt x="137" y="53"/>
                      <a:pt x="136" y="53"/>
                    </a:cubicBezTo>
                    <a:cubicBezTo>
                      <a:pt x="135" y="53"/>
                      <a:pt x="135" y="53"/>
                      <a:pt x="135" y="53"/>
                    </a:cubicBezTo>
                    <a:cubicBezTo>
                      <a:pt x="134" y="53"/>
                      <a:pt x="133" y="53"/>
                      <a:pt x="132" y="52"/>
                    </a:cubicBezTo>
                    <a:cubicBezTo>
                      <a:pt x="132" y="51"/>
                      <a:pt x="131" y="51"/>
                      <a:pt x="130" y="50"/>
                    </a:cubicBezTo>
                    <a:cubicBezTo>
                      <a:pt x="130" y="49"/>
                      <a:pt x="129" y="49"/>
                      <a:pt x="128" y="48"/>
                    </a:cubicBezTo>
                    <a:cubicBezTo>
                      <a:pt x="128" y="48"/>
                      <a:pt x="127" y="48"/>
                      <a:pt x="127" y="48"/>
                    </a:cubicBezTo>
                    <a:cubicBezTo>
                      <a:pt x="127" y="47"/>
                      <a:pt x="126" y="47"/>
                      <a:pt x="126" y="46"/>
                    </a:cubicBezTo>
                    <a:cubicBezTo>
                      <a:pt x="126" y="45"/>
                      <a:pt x="125" y="44"/>
                      <a:pt x="123" y="42"/>
                    </a:cubicBezTo>
                    <a:cubicBezTo>
                      <a:pt x="122" y="41"/>
                      <a:pt x="121" y="41"/>
                      <a:pt x="120" y="40"/>
                    </a:cubicBezTo>
                    <a:cubicBezTo>
                      <a:pt x="118" y="39"/>
                      <a:pt x="117" y="38"/>
                      <a:pt x="116" y="37"/>
                    </a:cubicBezTo>
                    <a:cubicBezTo>
                      <a:pt x="116" y="37"/>
                      <a:pt x="116" y="36"/>
                      <a:pt x="116" y="36"/>
                    </a:cubicBezTo>
                    <a:cubicBezTo>
                      <a:pt x="116" y="34"/>
                      <a:pt x="116" y="33"/>
                      <a:pt x="116" y="31"/>
                    </a:cubicBezTo>
                    <a:cubicBezTo>
                      <a:pt x="115" y="29"/>
                      <a:pt x="113" y="27"/>
                      <a:pt x="110" y="27"/>
                    </a:cubicBezTo>
                    <a:cubicBezTo>
                      <a:pt x="108" y="27"/>
                      <a:pt x="105" y="28"/>
                      <a:pt x="102" y="30"/>
                    </a:cubicBezTo>
                    <a:cubicBezTo>
                      <a:pt x="102" y="30"/>
                      <a:pt x="102" y="30"/>
                      <a:pt x="102" y="30"/>
                    </a:cubicBezTo>
                    <a:cubicBezTo>
                      <a:pt x="103" y="29"/>
                      <a:pt x="103" y="29"/>
                      <a:pt x="103" y="29"/>
                    </a:cubicBezTo>
                    <a:cubicBezTo>
                      <a:pt x="106" y="24"/>
                      <a:pt x="107" y="11"/>
                      <a:pt x="104" y="4"/>
                    </a:cubicBezTo>
                    <a:cubicBezTo>
                      <a:pt x="102" y="1"/>
                      <a:pt x="100" y="0"/>
                      <a:pt x="96" y="0"/>
                    </a:cubicBezTo>
                    <a:cubicBezTo>
                      <a:pt x="90" y="0"/>
                      <a:pt x="86" y="6"/>
                      <a:pt x="84" y="9"/>
                    </a:cubicBezTo>
                    <a:cubicBezTo>
                      <a:pt x="84" y="9"/>
                      <a:pt x="83" y="10"/>
                      <a:pt x="83" y="10"/>
                    </a:cubicBezTo>
                    <a:cubicBezTo>
                      <a:pt x="83" y="10"/>
                      <a:pt x="83" y="11"/>
                      <a:pt x="83" y="11"/>
                    </a:cubicBezTo>
                    <a:cubicBezTo>
                      <a:pt x="82" y="11"/>
                      <a:pt x="82" y="11"/>
                      <a:pt x="82" y="10"/>
                    </a:cubicBezTo>
                    <a:cubicBezTo>
                      <a:pt x="81" y="9"/>
                      <a:pt x="80" y="8"/>
                      <a:pt x="79" y="7"/>
                    </a:cubicBezTo>
                    <a:cubicBezTo>
                      <a:pt x="77" y="6"/>
                      <a:pt x="75" y="5"/>
                      <a:pt x="73" y="5"/>
                    </a:cubicBezTo>
                    <a:cubicBezTo>
                      <a:pt x="72" y="5"/>
                      <a:pt x="71" y="5"/>
                      <a:pt x="71" y="5"/>
                    </a:cubicBezTo>
                    <a:cubicBezTo>
                      <a:pt x="70" y="5"/>
                      <a:pt x="69" y="6"/>
                      <a:pt x="69" y="6"/>
                    </a:cubicBezTo>
                    <a:cubicBezTo>
                      <a:pt x="68" y="6"/>
                      <a:pt x="68" y="6"/>
                      <a:pt x="68" y="6"/>
                    </a:cubicBezTo>
                    <a:cubicBezTo>
                      <a:pt x="68" y="6"/>
                      <a:pt x="68" y="6"/>
                      <a:pt x="68" y="6"/>
                    </a:cubicBezTo>
                    <a:cubicBezTo>
                      <a:pt x="61" y="8"/>
                      <a:pt x="55" y="12"/>
                      <a:pt x="51" y="15"/>
                    </a:cubicBezTo>
                    <a:cubicBezTo>
                      <a:pt x="50" y="15"/>
                      <a:pt x="49" y="16"/>
                      <a:pt x="49" y="17"/>
                    </a:cubicBezTo>
                    <a:cubicBezTo>
                      <a:pt x="48" y="17"/>
                      <a:pt x="48" y="17"/>
                      <a:pt x="48" y="17"/>
                    </a:cubicBezTo>
                    <a:cubicBezTo>
                      <a:pt x="46" y="19"/>
                      <a:pt x="45" y="21"/>
                      <a:pt x="43" y="21"/>
                    </a:cubicBezTo>
                    <a:cubicBezTo>
                      <a:pt x="42" y="22"/>
                      <a:pt x="41" y="22"/>
                      <a:pt x="40" y="22"/>
                    </a:cubicBezTo>
                    <a:cubicBezTo>
                      <a:pt x="39" y="22"/>
                      <a:pt x="38" y="22"/>
                      <a:pt x="38" y="22"/>
                    </a:cubicBezTo>
                    <a:cubicBezTo>
                      <a:pt x="37" y="21"/>
                      <a:pt x="36" y="21"/>
                      <a:pt x="35" y="21"/>
                    </a:cubicBezTo>
                    <a:cubicBezTo>
                      <a:pt x="34" y="21"/>
                      <a:pt x="34" y="21"/>
                      <a:pt x="33" y="21"/>
                    </a:cubicBezTo>
                    <a:cubicBezTo>
                      <a:pt x="30" y="22"/>
                      <a:pt x="16" y="28"/>
                      <a:pt x="13" y="30"/>
                    </a:cubicBezTo>
                    <a:cubicBezTo>
                      <a:pt x="13" y="31"/>
                      <a:pt x="13" y="31"/>
                      <a:pt x="13" y="31"/>
                    </a:cubicBezTo>
                    <a:cubicBezTo>
                      <a:pt x="13" y="31"/>
                      <a:pt x="13" y="31"/>
                      <a:pt x="13" y="31"/>
                    </a:cubicBezTo>
                    <a:cubicBezTo>
                      <a:pt x="12" y="33"/>
                      <a:pt x="12" y="36"/>
                      <a:pt x="13" y="39"/>
                    </a:cubicBezTo>
                    <a:cubicBezTo>
                      <a:pt x="14" y="42"/>
                      <a:pt x="15" y="46"/>
                      <a:pt x="12" y="51"/>
                    </a:cubicBezTo>
                    <a:cubicBezTo>
                      <a:pt x="11" y="53"/>
                      <a:pt x="9" y="54"/>
                      <a:pt x="8" y="56"/>
                    </a:cubicBezTo>
                    <a:cubicBezTo>
                      <a:pt x="7" y="56"/>
                      <a:pt x="7" y="57"/>
                      <a:pt x="6" y="58"/>
                    </a:cubicBezTo>
                    <a:cubicBezTo>
                      <a:pt x="0" y="64"/>
                      <a:pt x="0" y="64"/>
                      <a:pt x="0" y="64"/>
                    </a:cubicBezTo>
                    <a:cubicBezTo>
                      <a:pt x="9" y="63"/>
                      <a:pt x="9" y="63"/>
                      <a:pt x="9" y="63"/>
                    </a:cubicBezTo>
                    <a:cubicBezTo>
                      <a:pt x="11" y="62"/>
                      <a:pt x="13" y="61"/>
                      <a:pt x="15" y="60"/>
                    </a:cubicBezTo>
                    <a:cubicBezTo>
                      <a:pt x="17" y="59"/>
                      <a:pt x="18" y="59"/>
                      <a:pt x="20" y="58"/>
                    </a:cubicBezTo>
                    <a:cubicBezTo>
                      <a:pt x="20" y="58"/>
                      <a:pt x="21" y="58"/>
                      <a:pt x="21" y="58"/>
                    </a:cubicBezTo>
                    <a:cubicBezTo>
                      <a:pt x="24" y="58"/>
                      <a:pt x="26" y="59"/>
                      <a:pt x="29" y="61"/>
                    </a:cubicBezTo>
                    <a:cubicBezTo>
                      <a:pt x="36" y="67"/>
                      <a:pt x="41" y="75"/>
                      <a:pt x="43" y="81"/>
                    </a:cubicBezTo>
                    <a:cubicBezTo>
                      <a:pt x="44" y="82"/>
                      <a:pt x="45" y="84"/>
                      <a:pt x="45" y="85"/>
                    </a:cubicBezTo>
                    <a:cubicBezTo>
                      <a:pt x="46" y="87"/>
                      <a:pt x="48" y="89"/>
                      <a:pt x="48" y="91"/>
                    </a:cubicBezTo>
                    <a:cubicBezTo>
                      <a:pt x="48" y="92"/>
                      <a:pt x="48" y="93"/>
                      <a:pt x="48" y="94"/>
                    </a:cubicBezTo>
                    <a:cubicBezTo>
                      <a:pt x="49" y="96"/>
                      <a:pt x="49" y="97"/>
                      <a:pt x="49" y="99"/>
                    </a:cubicBezTo>
                    <a:cubicBezTo>
                      <a:pt x="50" y="102"/>
                      <a:pt x="52" y="107"/>
                      <a:pt x="55" y="110"/>
                    </a:cubicBezTo>
                    <a:cubicBezTo>
                      <a:pt x="57" y="111"/>
                      <a:pt x="58" y="111"/>
                      <a:pt x="60" y="111"/>
                    </a:cubicBezTo>
                    <a:cubicBezTo>
                      <a:pt x="61" y="111"/>
                      <a:pt x="61" y="111"/>
                      <a:pt x="62" y="111"/>
                    </a:cubicBezTo>
                    <a:cubicBezTo>
                      <a:pt x="63" y="111"/>
                      <a:pt x="64" y="111"/>
                      <a:pt x="64" y="111"/>
                    </a:cubicBezTo>
                    <a:cubicBezTo>
                      <a:pt x="65" y="111"/>
                      <a:pt x="65" y="111"/>
                      <a:pt x="65" y="111"/>
                    </a:cubicBezTo>
                    <a:cubicBezTo>
                      <a:pt x="65" y="111"/>
                      <a:pt x="66" y="111"/>
                      <a:pt x="65" y="113"/>
                    </a:cubicBezTo>
                    <a:cubicBezTo>
                      <a:pt x="65" y="115"/>
                      <a:pt x="66" y="117"/>
                      <a:pt x="66" y="119"/>
                    </a:cubicBezTo>
                    <a:cubicBezTo>
                      <a:pt x="67" y="122"/>
                      <a:pt x="68" y="128"/>
                      <a:pt x="74" y="129"/>
                    </a:cubicBezTo>
                    <a:cubicBezTo>
                      <a:pt x="75" y="129"/>
                      <a:pt x="75" y="129"/>
                      <a:pt x="76" y="129"/>
                    </a:cubicBezTo>
                    <a:cubicBezTo>
                      <a:pt x="79" y="129"/>
                      <a:pt x="81" y="128"/>
                      <a:pt x="83" y="126"/>
                    </a:cubicBezTo>
                    <a:cubicBezTo>
                      <a:pt x="84" y="126"/>
                      <a:pt x="85" y="126"/>
                      <a:pt x="85" y="125"/>
                    </a:cubicBezTo>
                    <a:cubicBezTo>
                      <a:pt x="86" y="125"/>
                      <a:pt x="87" y="124"/>
                      <a:pt x="88" y="124"/>
                    </a:cubicBezTo>
                    <a:cubicBezTo>
                      <a:pt x="90" y="124"/>
                      <a:pt x="90" y="124"/>
                      <a:pt x="90" y="124"/>
                    </a:cubicBezTo>
                    <a:cubicBezTo>
                      <a:pt x="90" y="124"/>
                      <a:pt x="91" y="124"/>
                      <a:pt x="92" y="124"/>
                    </a:cubicBezTo>
                    <a:cubicBezTo>
                      <a:pt x="92" y="124"/>
                      <a:pt x="93" y="124"/>
                      <a:pt x="93" y="124"/>
                    </a:cubicBezTo>
                    <a:cubicBezTo>
                      <a:pt x="94" y="124"/>
                      <a:pt x="96" y="124"/>
                      <a:pt x="97" y="122"/>
                    </a:cubicBezTo>
                    <a:cubicBezTo>
                      <a:pt x="98" y="122"/>
                      <a:pt x="99" y="121"/>
                      <a:pt x="99" y="121"/>
                    </a:cubicBezTo>
                    <a:cubicBezTo>
                      <a:pt x="100" y="120"/>
                      <a:pt x="100" y="120"/>
                      <a:pt x="101" y="119"/>
                    </a:cubicBezTo>
                    <a:cubicBezTo>
                      <a:pt x="108" y="114"/>
                      <a:pt x="115" y="108"/>
                      <a:pt x="122" y="100"/>
                    </a:cubicBezTo>
                    <a:cubicBezTo>
                      <a:pt x="124" y="98"/>
                      <a:pt x="124" y="98"/>
                      <a:pt x="124" y="98"/>
                    </a:cubicBezTo>
                    <a:cubicBezTo>
                      <a:pt x="125" y="97"/>
                      <a:pt x="127" y="95"/>
                      <a:pt x="128" y="94"/>
                    </a:cubicBezTo>
                    <a:cubicBezTo>
                      <a:pt x="129" y="93"/>
                      <a:pt x="129" y="93"/>
                      <a:pt x="129" y="93"/>
                    </a:cubicBezTo>
                    <a:cubicBezTo>
                      <a:pt x="130" y="93"/>
                      <a:pt x="131" y="91"/>
                      <a:pt x="131" y="91"/>
                    </a:cubicBezTo>
                    <a:cubicBezTo>
                      <a:pt x="132" y="91"/>
                      <a:pt x="132" y="92"/>
                      <a:pt x="133" y="92"/>
                    </a:cubicBezTo>
                    <a:cubicBezTo>
                      <a:pt x="134" y="94"/>
                      <a:pt x="135" y="95"/>
                      <a:pt x="138" y="96"/>
                    </a:cubicBezTo>
                    <a:cubicBezTo>
                      <a:pt x="144" y="96"/>
                      <a:pt x="144" y="96"/>
                      <a:pt x="144" y="96"/>
                    </a:cubicBezTo>
                    <a:cubicBezTo>
                      <a:pt x="141" y="91"/>
                      <a:pt x="141" y="91"/>
                      <a:pt x="141" y="91"/>
                    </a:cubicBezTo>
                    <a:cubicBezTo>
                      <a:pt x="142" y="87"/>
                      <a:pt x="144" y="82"/>
                      <a:pt x="144" y="78"/>
                    </a:cubicBezTo>
                    <a:cubicBezTo>
                      <a:pt x="146" y="72"/>
                      <a:pt x="148" y="66"/>
                      <a:pt x="150" y="60"/>
                    </a:cubicBezTo>
                    <a:cubicBezTo>
                      <a:pt x="150" y="59"/>
                      <a:pt x="150" y="59"/>
                      <a:pt x="150" y="59"/>
                    </a:cubicBezTo>
                    <a:lnTo>
                      <a:pt x="150" y="57"/>
                    </a:lnTo>
                    <a:close/>
                  </a:path>
                </a:pathLst>
              </a:custGeom>
              <a:solidFill>
                <a:schemeClr val="accent4"/>
              </a:solid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111" name="Freeform 54">
                <a:extLst>
                  <a:ext uri="{FF2B5EF4-FFF2-40B4-BE49-F238E27FC236}">
                    <a16:creationId xmlns:a16="http://schemas.microsoft.com/office/drawing/2014/main" id="{827C4D76-3D0E-E400-7073-CB959EC4C775}"/>
                  </a:ext>
                </a:extLst>
              </p:cNvPr>
              <p:cNvSpPr>
                <a:spLocks/>
              </p:cNvSpPr>
              <p:nvPr/>
            </p:nvSpPr>
            <p:spPr bwMode="auto">
              <a:xfrm>
                <a:off x="21044189" y="10616661"/>
                <a:ext cx="872634" cy="849713"/>
              </a:xfrm>
              <a:custGeom>
                <a:avLst/>
                <a:gdLst>
                  <a:gd name="T0" fmla="*/ 830066 w 123"/>
                  <a:gd name="T1" fmla="*/ 51498 h 132"/>
                  <a:gd name="T2" fmla="*/ 780404 w 123"/>
                  <a:gd name="T3" fmla="*/ 0 h 132"/>
                  <a:gd name="T4" fmla="*/ 723648 w 123"/>
                  <a:gd name="T5" fmla="*/ 19312 h 132"/>
                  <a:gd name="T6" fmla="*/ 681080 w 123"/>
                  <a:gd name="T7" fmla="*/ 32186 h 132"/>
                  <a:gd name="T8" fmla="*/ 645607 w 123"/>
                  <a:gd name="T9" fmla="*/ 25749 h 132"/>
                  <a:gd name="T10" fmla="*/ 560472 w 123"/>
                  <a:gd name="T11" fmla="*/ 70809 h 132"/>
                  <a:gd name="T12" fmla="*/ 510810 w 123"/>
                  <a:gd name="T13" fmla="*/ 64372 h 132"/>
                  <a:gd name="T14" fmla="*/ 454053 w 123"/>
                  <a:gd name="T15" fmla="*/ 90121 h 132"/>
                  <a:gd name="T16" fmla="*/ 432770 w 123"/>
                  <a:gd name="T17" fmla="*/ 109433 h 132"/>
                  <a:gd name="T18" fmla="*/ 418581 w 123"/>
                  <a:gd name="T19" fmla="*/ 109433 h 132"/>
                  <a:gd name="T20" fmla="*/ 383108 w 123"/>
                  <a:gd name="T21" fmla="*/ 115870 h 132"/>
                  <a:gd name="T22" fmla="*/ 333446 w 123"/>
                  <a:gd name="T23" fmla="*/ 122307 h 132"/>
                  <a:gd name="T24" fmla="*/ 283783 w 123"/>
                  <a:gd name="T25" fmla="*/ 122307 h 132"/>
                  <a:gd name="T26" fmla="*/ 262500 w 123"/>
                  <a:gd name="T27" fmla="*/ 135182 h 132"/>
                  <a:gd name="T28" fmla="*/ 205743 w 123"/>
                  <a:gd name="T29" fmla="*/ 302549 h 132"/>
                  <a:gd name="T30" fmla="*/ 241216 w 123"/>
                  <a:gd name="T31" fmla="*/ 321861 h 132"/>
                  <a:gd name="T32" fmla="*/ 305067 w 123"/>
                  <a:gd name="T33" fmla="*/ 308987 h 132"/>
                  <a:gd name="T34" fmla="*/ 312162 w 123"/>
                  <a:gd name="T35" fmla="*/ 315424 h 132"/>
                  <a:gd name="T36" fmla="*/ 283783 w 123"/>
                  <a:gd name="T37" fmla="*/ 328298 h 132"/>
                  <a:gd name="T38" fmla="*/ 248310 w 123"/>
                  <a:gd name="T39" fmla="*/ 321861 h 132"/>
                  <a:gd name="T40" fmla="*/ 170270 w 123"/>
                  <a:gd name="T41" fmla="*/ 379796 h 132"/>
                  <a:gd name="T42" fmla="*/ 21284 w 123"/>
                  <a:gd name="T43" fmla="*/ 663034 h 132"/>
                  <a:gd name="T44" fmla="*/ 85135 w 123"/>
                  <a:gd name="T45" fmla="*/ 766029 h 132"/>
                  <a:gd name="T46" fmla="*/ 99324 w 123"/>
                  <a:gd name="T47" fmla="*/ 785341 h 132"/>
                  <a:gd name="T48" fmla="*/ 163175 w 123"/>
                  <a:gd name="T49" fmla="*/ 843276 h 132"/>
                  <a:gd name="T50" fmla="*/ 255405 w 123"/>
                  <a:gd name="T51" fmla="*/ 823964 h 132"/>
                  <a:gd name="T52" fmla="*/ 283783 w 123"/>
                  <a:gd name="T53" fmla="*/ 791778 h 132"/>
                  <a:gd name="T54" fmla="*/ 305067 w 123"/>
                  <a:gd name="T55" fmla="*/ 759592 h 132"/>
                  <a:gd name="T56" fmla="*/ 347635 w 123"/>
                  <a:gd name="T57" fmla="*/ 669471 h 132"/>
                  <a:gd name="T58" fmla="*/ 368918 w 123"/>
                  <a:gd name="T59" fmla="*/ 617973 h 132"/>
                  <a:gd name="T60" fmla="*/ 390202 w 123"/>
                  <a:gd name="T61" fmla="*/ 534289 h 132"/>
                  <a:gd name="T62" fmla="*/ 397297 w 123"/>
                  <a:gd name="T63" fmla="*/ 476354 h 132"/>
                  <a:gd name="T64" fmla="*/ 489526 w 123"/>
                  <a:gd name="T65" fmla="*/ 431294 h 132"/>
                  <a:gd name="T66" fmla="*/ 539188 w 123"/>
                  <a:gd name="T67" fmla="*/ 411982 h 132"/>
                  <a:gd name="T68" fmla="*/ 624324 w 123"/>
                  <a:gd name="T69" fmla="*/ 347610 h 132"/>
                  <a:gd name="T70" fmla="*/ 709459 w 123"/>
                  <a:gd name="T71" fmla="*/ 263926 h 132"/>
                  <a:gd name="T72" fmla="*/ 808783 w 123"/>
                  <a:gd name="T73" fmla="*/ 167368 h 132"/>
                  <a:gd name="T74" fmla="*/ 844256 w 123"/>
                  <a:gd name="T75" fmla="*/ 57935 h 13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 h="132">
                    <a:moveTo>
                      <a:pt x="119" y="9"/>
                    </a:moveTo>
                    <a:cubicBezTo>
                      <a:pt x="118" y="8"/>
                      <a:pt x="117" y="8"/>
                      <a:pt x="117" y="8"/>
                    </a:cubicBezTo>
                    <a:cubicBezTo>
                      <a:pt x="116" y="7"/>
                      <a:pt x="116" y="6"/>
                      <a:pt x="116" y="5"/>
                    </a:cubicBezTo>
                    <a:cubicBezTo>
                      <a:pt x="115" y="3"/>
                      <a:pt x="114" y="0"/>
                      <a:pt x="110" y="0"/>
                    </a:cubicBezTo>
                    <a:cubicBezTo>
                      <a:pt x="109" y="0"/>
                      <a:pt x="109" y="0"/>
                      <a:pt x="108" y="0"/>
                    </a:cubicBezTo>
                    <a:cubicBezTo>
                      <a:pt x="105" y="0"/>
                      <a:pt x="104" y="2"/>
                      <a:pt x="102" y="3"/>
                    </a:cubicBezTo>
                    <a:cubicBezTo>
                      <a:pt x="100" y="4"/>
                      <a:pt x="99" y="5"/>
                      <a:pt x="97" y="5"/>
                    </a:cubicBezTo>
                    <a:cubicBezTo>
                      <a:pt x="97" y="5"/>
                      <a:pt x="96" y="5"/>
                      <a:pt x="96" y="5"/>
                    </a:cubicBezTo>
                    <a:cubicBezTo>
                      <a:pt x="94" y="4"/>
                      <a:pt x="94" y="4"/>
                      <a:pt x="94" y="4"/>
                    </a:cubicBezTo>
                    <a:cubicBezTo>
                      <a:pt x="93" y="4"/>
                      <a:pt x="92" y="4"/>
                      <a:pt x="91" y="4"/>
                    </a:cubicBezTo>
                    <a:cubicBezTo>
                      <a:pt x="88" y="4"/>
                      <a:pt x="85" y="5"/>
                      <a:pt x="83" y="8"/>
                    </a:cubicBezTo>
                    <a:cubicBezTo>
                      <a:pt x="80" y="11"/>
                      <a:pt x="80" y="11"/>
                      <a:pt x="79" y="11"/>
                    </a:cubicBezTo>
                    <a:cubicBezTo>
                      <a:pt x="78" y="11"/>
                      <a:pt x="77" y="11"/>
                      <a:pt x="76" y="10"/>
                    </a:cubicBezTo>
                    <a:cubicBezTo>
                      <a:pt x="74" y="10"/>
                      <a:pt x="73" y="10"/>
                      <a:pt x="72" y="10"/>
                    </a:cubicBezTo>
                    <a:cubicBezTo>
                      <a:pt x="69" y="10"/>
                      <a:pt x="67" y="10"/>
                      <a:pt x="66" y="12"/>
                    </a:cubicBezTo>
                    <a:cubicBezTo>
                      <a:pt x="65" y="13"/>
                      <a:pt x="64" y="14"/>
                      <a:pt x="64" y="14"/>
                    </a:cubicBezTo>
                    <a:cubicBezTo>
                      <a:pt x="64" y="15"/>
                      <a:pt x="64" y="15"/>
                      <a:pt x="63" y="15"/>
                    </a:cubicBezTo>
                    <a:cubicBezTo>
                      <a:pt x="63" y="16"/>
                      <a:pt x="62" y="17"/>
                      <a:pt x="61" y="17"/>
                    </a:cubicBezTo>
                    <a:cubicBezTo>
                      <a:pt x="60" y="17"/>
                      <a:pt x="60" y="17"/>
                      <a:pt x="60" y="17"/>
                    </a:cubicBezTo>
                    <a:cubicBezTo>
                      <a:pt x="59" y="17"/>
                      <a:pt x="59" y="17"/>
                      <a:pt x="59" y="17"/>
                    </a:cubicBezTo>
                    <a:cubicBezTo>
                      <a:pt x="58" y="17"/>
                      <a:pt x="57" y="17"/>
                      <a:pt x="57" y="18"/>
                    </a:cubicBezTo>
                    <a:cubicBezTo>
                      <a:pt x="56" y="18"/>
                      <a:pt x="55" y="18"/>
                      <a:pt x="54" y="18"/>
                    </a:cubicBezTo>
                    <a:cubicBezTo>
                      <a:pt x="53" y="19"/>
                      <a:pt x="52" y="19"/>
                      <a:pt x="52" y="19"/>
                    </a:cubicBezTo>
                    <a:cubicBezTo>
                      <a:pt x="50" y="19"/>
                      <a:pt x="48" y="19"/>
                      <a:pt x="47" y="19"/>
                    </a:cubicBezTo>
                    <a:cubicBezTo>
                      <a:pt x="45" y="19"/>
                      <a:pt x="43" y="19"/>
                      <a:pt x="42" y="19"/>
                    </a:cubicBezTo>
                    <a:cubicBezTo>
                      <a:pt x="41" y="19"/>
                      <a:pt x="40" y="19"/>
                      <a:pt x="40" y="19"/>
                    </a:cubicBezTo>
                    <a:cubicBezTo>
                      <a:pt x="38" y="19"/>
                      <a:pt x="38" y="19"/>
                      <a:pt x="38" y="19"/>
                    </a:cubicBezTo>
                    <a:cubicBezTo>
                      <a:pt x="37" y="21"/>
                      <a:pt x="37" y="21"/>
                      <a:pt x="37" y="21"/>
                    </a:cubicBezTo>
                    <a:cubicBezTo>
                      <a:pt x="34" y="27"/>
                      <a:pt x="33" y="33"/>
                      <a:pt x="32" y="38"/>
                    </a:cubicBezTo>
                    <a:cubicBezTo>
                      <a:pt x="31" y="41"/>
                      <a:pt x="30" y="44"/>
                      <a:pt x="29" y="47"/>
                    </a:cubicBezTo>
                    <a:cubicBezTo>
                      <a:pt x="27" y="54"/>
                      <a:pt x="27" y="54"/>
                      <a:pt x="27" y="54"/>
                    </a:cubicBezTo>
                    <a:cubicBezTo>
                      <a:pt x="34" y="50"/>
                      <a:pt x="34" y="50"/>
                      <a:pt x="34" y="50"/>
                    </a:cubicBezTo>
                    <a:cubicBezTo>
                      <a:pt x="35" y="49"/>
                      <a:pt x="37" y="49"/>
                      <a:pt x="38" y="49"/>
                    </a:cubicBezTo>
                    <a:cubicBezTo>
                      <a:pt x="40" y="48"/>
                      <a:pt x="41" y="48"/>
                      <a:pt x="43" y="48"/>
                    </a:cubicBezTo>
                    <a:cubicBezTo>
                      <a:pt x="44" y="47"/>
                      <a:pt x="44" y="47"/>
                      <a:pt x="45" y="46"/>
                    </a:cubicBezTo>
                    <a:cubicBezTo>
                      <a:pt x="45" y="47"/>
                      <a:pt x="44" y="48"/>
                      <a:pt x="44" y="49"/>
                    </a:cubicBezTo>
                    <a:cubicBezTo>
                      <a:pt x="43" y="50"/>
                      <a:pt x="43" y="51"/>
                      <a:pt x="42" y="52"/>
                    </a:cubicBezTo>
                    <a:cubicBezTo>
                      <a:pt x="42" y="52"/>
                      <a:pt x="41" y="52"/>
                      <a:pt x="40" y="51"/>
                    </a:cubicBezTo>
                    <a:cubicBezTo>
                      <a:pt x="39" y="51"/>
                      <a:pt x="37" y="50"/>
                      <a:pt x="36" y="50"/>
                    </a:cubicBezTo>
                    <a:cubicBezTo>
                      <a:pt x="35" y="50"/>
                      <a:pt x="35" y="50"/>
                      <a:pt x="35" y="50"/>
                    </a:cubicBezTo>
                    <a:cubicBezTo>
                      <a:pt x="30" y="51"/>
                      <a:pt x="28" y="55"/>
                      <a:pt x="26" y="57"/>
                    </a:cubicBezTo>
                    <a:cubicBezTo>
                      <a:pt x="25" y="58"/>
                      <a:pt x="25" y="59"/>
                      <a:pt x="24" y="59"/>
                    </a:cubicBezTo>
                    <a:cubicBezTo>
                      <a:pt x="23" y="60"/>
                      <a:pt x="22" y="62"/>
                      <a:pt x="21" y="63"/>
                    </a:cubicBezTo>
                    <a:cubicBezTo>
                      <a:pt x="12" y="74"/>
                      <a:pt x="0" y="88"/>
                      <a:pt x="3" y="103"/>
                    </a:cubicBezTo>
                    <a:cubicBezTo>
                      <a:pt x="4" y="107"/>
                      <a:pt x="6" y="111"/>
                      <a:pt x="9" y="116"/>
                    </a:cubicBezTo>
                    <a:cubicBezTo>
                      <a:pt x="10" y="117"/>
                      <a:pt x="11" y="118"/>
                      <a:pt x="12" y="119"/>
                    </a:cubicBezTo>
                    <a:cubicBezTo>
                      <a:pt x="12" y="120"/>
                      <a:pt x="13" y="120"/>
                      <a:pt x="13" y="121"/>
                    </a:cubicBezTo>
                    <a:cubicBezTo>
                      <a:pt x="13" y="121"/>
                      <a:pt x="14" y="121"/>
                      <a:pt x="14" y="122"/>
                    </a:cubicBezTo>
                    <a:cubicBezTo>
                      <a:pt x="14" y="123"/>
                      <a:pt x="14" y="124"/>
                      <a:pt x="15" y="125"/>
                    </a:cubicBezTo>
                    <a:cubicBezTo>
                      <a:pt x="17" y="128"/>
                      <a:pt x="21" y="130"/>
                      <a:pt x="23" y="131"/>
                    </a:cubicBezTo>
                    <a:cubicBezTo>
                      <a:pt x="25" y="132"/>
                      <a:pt x="26" y="132"/>
                      <a:pt x="28" y="132"/>
                    </a:cubicBezTo>
                    <a:cubicBezTo>
                      <a:pt x="31" y="132"/>
                      <a:pt x="34" y="131"/>
                      <a:pt x="36" y="128"/>
                    </a:cubicBezTo>
                    <a:cubicBezTo>
                      <a:pt x="37" y="127"/>
                      <a:pt x="38" y="126"/>
                      <a:pt x="39" y="125"/>
                    </a:cubicBezTo>
                    <a:cubicBezTo>
                      <a:pt x="39" y="124"/>
                      <a:pt x="39" y="123"/>
                      <a:pt x="40" y="123"/>
                    </a:cubicBezTo>
                    <a:cubicBezTo>
                      <a:pt x="40" y="122"/>
                      <a:pt x="41" y="122"/>
                      <a:pt x="41" y="121"/>
                    </a:cubicBezTo>
                    <a:cubicBezTo>
                      <a:pt x="42" y="120"/>
                      <a:pt x="43" y="119"/>
                      <a:pt x="43" y="118"/>
                    </a:cubicBezTo>
                    <a:cubicBezTo>
                      <a:pt x="45" y="115"/>
                      <a:pt x="47" y="111"/>
                      <a:pt x="49" y="106"/>
                    </a:cubicBezTo>
                    <a:cubicBezTo>
                      <a:pt x="49" y="105"/>
                      <a:pt x="49" y="105"/>
                      <a:pt x="49" y="104"/>
                    </a:cubicBezTo>
                    <a:cubicBezTo>
                      <a:pt x="50" y="102"/>
                      <a:pt x="50" y="100"/>
                      <a:pt x="51" y="98"/>
                    </a:cubicBezTo>
                    <a:cubicBezTo>
                      <a:pt x="52" y="97"/>
                      <a:pt x="52" y="97"/>
                      <a:pt x="52" y="96"/>
                    </a:cubicBezTo>
                    <a:cubicBezTo>
                      <a:pt x="54" y="94"/>
                      <a:pt x="55" y="91"/>
                      <a:pt x="55" y="88"/>
                    </a:cubicBezTo>
                    <a:cubicBezTo>
                      <a:pt x="55" y="86"/>
                      <a:pt x="55" y="84"/>
                      <a:pt x="55" y="83"/>
                    </a:cubicBezTo>
                    <a:cubicBezTo>
                      <a:pt x="54" y="82"/>
                      <a:pt x="54" y="82"/>
                      <a:pt x="54" y="81"/>
                    </a:cubicBezTo>
                    <a:cubicBezTo>
                      <a:pt x="54" y="77"/>
                      <a:pt x="54" y="75"/>
                      <a:pt x="56" y="74"/>
                    </a:cubicBezTo>
                    <a:cubicBezTo>
                      <a:pt x="60" y="72"/>
                      <a:pt x="63" y="70"/>
                      <a:pt x="66" y="68"/>
                    </a:cubicBezTo>
                    <a:cubicBezTo>
                      <a:pt x="69" y="67"/>
                      <a:pt x="69" y="67"/>
                      <a:pt x="69" y="67"/>
                    </a:cubicBezTo>
                    <a:cubicBezTo>
                      <a:pt x="70" y="66"/>
                      <a:pt x="71" y="66"/>
                      <a:pt x="72" y="65"/>
                    </a:cubicBezTo>
                    <a:cubicBezTo>
                      <a:pt x="74" y="65"/>
                      <a:pt x="75" y="65"/>
                      <a:pt x="76" y="64"/>
                    </a:cubicBezTo>
                    <a:cubicBezTo>
                      <a:pt x="79" y="63"/>
                      <a:pt x="82" y="60"/>
                      <a:pt x="84" y="58"/>
                    </a:cubicBezTo>
                    <a:cubicBezTo>
                      <a:pt x="85" y="56"/>
                      <a:pt x="87" y="55"/>
                      <a:pt x="88" y="54"/>
                    </a:cubicBezTo>
                    <a:cubicBezTo>
                      <a:pt x="92" y="51"/>
                      <a:pt x="94" y="48"/>
                      <a:pt x="97" y="44"/>
                    </a:cubicBezTo>
                    <a:cubicBezTo>
                      <a:pt x="98" y="43"/>
                      <a:pt x="99" y="42"/>
                      <a:pt x="100" y="41"/>
                    </a:cubicBezTo>
                    <a:cubicBezTo>
                      <a:pt x="104" y="36"/>
                      <a:pt x="108" y="31"/>
                      <a:pt x="113" y="27"/>
                    </a:cubicBezTo>
                    <a:cubicBezTo>
                      <a:pt x="113" y="27"/>
                      <a:pt x="114" y="26"/>
                      <a:pt x="114" y="26"/>
                    </a:cubicBezTo>
                    <a:cubicBezTo>
                      <a:pt x="119" y="21"/>
                      <a:pt x="123" y="18"/>
                      <a:pt x="123" y="14"/>
                    </a:cubicBezTo>
                    <a:cubicBezTo>
                      <a:pt x="123" y="11"/>
                      <a:pt x="120" y="10"/>
                      <a:pt x="119" y="9"/>
                    </a:cubicBezTo>
                    <a:close/>
                  </a:path>
                </a:pathLst>
              </a:custGeom>
              <a:solidFill>
                <a:schemeClr val="accent4"/>
              </a:solid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112" name="Freeform 55">
                <a:extLst>
                  <a:ext uri="{FF2B5EF4-FFF2-40B4-BE49-F238E27FC236}">
                    <a16:creationId xmlns:a16="http://schemas.microsoft.com/office/drawing/2014/main" id="{3A9600F7-6590-D438-33ED-AD79DE4DD0CD}"/>
                  </a:ext>
                </a:extLst>
              </p:cNvPr>
              <p:cNvSpPr>
                <a:spLocks/>
              </p:cNvSpPr>
              <p:nvPr/>
            </p:nvSpPr>
            <p:spPr bwMode="auto">
              <a:xfrm>
                <a:off x="21476503" y="10157815"/>
                <a:ext cx="106744" cy="167515"/>
              </a:xfrm>
              <a:custGeom>
                <a:avLst/>
                <a:gdLst>
                  <a:gd name="T0" fmla="*/ 99628 w 15"/>
                  <a:gd name="T1" fmla="*/ 12886 h 26"/>
                  <a:gd name="T2" fmla="*/ 71163 w 15"/>
                  <a:gd name="T3" fmla="*/ 0 h 26"/>
                  <a:gd name="T4" fmla="*/ 64046 w 15"/>
                  <a:gd name="T5" fmla="*/ 0 h 26"/>
                  <a:gd name="T6" fmla="*/ 0 w 15"/>
                  <a:gd name="T7" fmla="*/ 128858 h 26"/>
                  <a:gd name="T8" fmla="*/ 35581 w 15"/>
                  <a:gd name="T9" fmla="*/ 167515 h 26"/>
                  <a:gd name="T10" fmla="*/ 42698 w 15"/>
                  <a:gd name="T11" fmla="*/ 167515 h 26"/>
                  <a:gd name="T12" fmla="*/ 42698 w 15"/>
                  <a:gd name="T13" fmla="*/ 167515 h 26"/>
                  <a:gd name="T14" fmla="*/ 64046 w 15"/>
                  <a:gd name="T15" fmla="*/ 128858 h 26"/>
                  <a:gd name="T16" fmla="*/ 64046 w 15"/>
                  <a:gd name="T17" fmla="*/ 128858 h 26"/>
                  <a:gd name="T18" fmla="*/ 85395 w 15"/>
                  <a:gd name="T19" fmla="*/ 70872 h 26"/>
                  <a:gd name="T20" fmla="*/ 85395 w 15"/>
                  <a:gd name="T21" fmla="*/ 64429 h 26"/>
                  <a:gd name="T22" fmla="*/ 99628 w 15"/>
                  <a:gd name="T23" fmla="*/ 12886 h 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 h="26">
                    <a:moveTo>
                      <a:pt x="14" y="2"/>
                    </a:moveTo>
                    <a:cubicBezTo>
                      <a:pt x="14" y="2"/>
                      <a:pt x="13" y="0"/>
                      <a:pt x="10" y="0"/>
                    </a:cubicBezTo>
                    <a:cubicBezTo>
                      <a:pt x="9" y="0"/>
                      <a:pt x="9" y="0"/>
                      <a:pt x="9" y="0"/>
                    </a:cubicBezTo>
                    <a:cubicBezTo>
                      <a:pt x="3" y="1"/>
                      <a:pt x="0" y="15"/>
                      <a:pt x="0" y="20"/>
                    </a:cubicBezTo>
                    <a:cubicBezTo>
                      <a:pt x="1" y="26"/>
                      <a:pt x="4" y="26"/>
                      <a:pt x="5" y="26"/>
                    </a:cubicBezTo>
                    <a:cubicBezTo>
                      <a:pt x="6" y="26"/>
                      <a:pt x="6" y="26"/>
                      <a:pt x="6" y="26"/>
                    </a:cubicBezTo>
                    <a:cubicBezTo>
                      <a:pt x="6" y="26"/>
                      <a:pt x="6" y="26"/>
                      <a:pt x="6" y="26"/>
                    </a:cubicBezTo>
                    <a:cubicBezTo>
                      <a:pt x="10" y="26"/>
                      <a:pt x="10" y="22"/>
                      <a:pt x="9" y="20"/>
                    </a:cubicBezTo>
                    <a:cubicBezTo>
                      <a:pt x="9" y="20"/>
                      <a:pt x="9" y="20"/>
                      <a:pt x="9" y="20"/>
                    </a:cubicBezTo>
                    <a:cubicBezTo>
                      <a:pt x="10" y="16"/>
                      <a:pt x="10" y="14"/>
                      <a:pt x="12" y="11"/>
                    </a:cubicBezTo>
                    <a:cubicBezTo>
                      <a:pt x="12" y="11"/>
                      <a:pt x="12" y="11"/>
                      <a:pt x="12" y="10"/>
                    </a:cubicBezTo>
                    <a:cubicBezTo>
                      <a:pt x="13" y="8"/>
                      <a:pt x="15" y="5"/>
                      <a:pt x="14" y="2"/>
                    </a:cubicBezTo>
                    <a:close/>
                  </a:path>
                </a:pathLst>
              </a:custGeom>
              <a:solidFill>
                <a:schemeClr val="accent4"/>
              </a:solid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113" name="Freeform 56">
                <a:extLst>
                  <a:ext uri="{FF2B5EF4-FFF2-40B4-BE49-F238E27FC236}">
                    <a16:creationId xmlns:a16="http://schemas.microsoft.com/office/drawing/2014/main" id="{14F519B4-151E-6869-19BF-FC7DE5DD35EE}"/>
                  </a:ext>
                </a:extLst>
              </p:cNvPr>
              <p:cNvSpPr>
                <a:spLocks/>
              </p:cNvSpPr>
              <p:nvPr/>
            </p:nvSpPr>
            <p:spPr bwMode="auto">
              <a:xfrm>
                <a:off x="21815416" y="8810413"/>
                <a:ext cx="1304948" cy="1223587"/>
              </a:xfrm>
              <a:custGeom>
                <a:avLst/>
                <a:gdLst>
                  <a:gd name="T0" fmla="*/ 1255303 w 184"/>
                  <a:gd name="T1" fmla="*/ 669753 h 190"/>
                  <a:gd name="T2" fmla="*/ 1170198 w 184"/>
                  <a:gd name="T3" fmla="*/ 643993 h 190"/>
                  <a:gd name="T4" fmla="*/ 1141830 w 184"/>
                  <a:gd name="T5" fmla="*/ 689073 h 190"/>
                  <a:gd name="T6" fmla="*/ 1113461 w 184"/>
                  <a:gd name="T7" fmla="*/ 521634 h 190"/>
                  <a:gd name="T8" fmla="*/ 1035448 w 184"/>
                  <a:gd name="T9" fmla="*/ 573154 h 190"/>
                  <a:gd name="T10" fmla="*/ 1014172 w 184"/>
                  <a:gd name="T11" fmla="*/ 624673 h 190"/>
                  <a:gd name="T12" fmla="*/ 999987 w 184"/>
                  <a:gd name="T13" fmla="*/ 624673 h 190"/>
                  <a:gd name="T14" fmla="*/ 1007079 w 184"/>
                  <a:gd name="T15" fmla="*/ 540954 h 190"/>
                  <a:gd name="T16" fmla="*/ 929066 w 184"/>
                  <a:gd name="T17" fmla="*/ 457235 h 190"/>
                  <a:gd name="T18" fmla="*/ 907790 w 184"/>
                  <a:gd name="T19" fmla="*/ 521634 h 190"/>
                  <a:gd name="T20" fmla="*/ 907790 w 184"/>
                  <a:gd name="T21" fmla="*/ 547394 h 190"/>
                  <a:gd name="T22" fmla="*/ 851053 w 184"/>
                  <a:gd name="T23" fmla="*/ 476555 h 190"/>
                  <a:gd name="T24" fmla="*/ 822685 w 184"/>
                  <a:gd name="T25" fmla="*/ 360636 h 190"/>
                  <a:gd name="T26" fmla="*/ 645382 w 184"/>
                  <a:gd name="T27" fmla="*/ 379956 h 190"/>
                  <a:gd name="T28" fmla="*/ 574461 w 184"/>
                  <a:gd name="T29" fmla="*/ 457235 h 190"/>
                  <a:gd name="T30" fmla="*/ 517724 w 184"/>
                  <a:gd name="T31" fmla="*/ 444355 h 190"/>
                  <a:gd name="T32" fmla="*/ 446803 w 184"/>
                  <a:gd name="T33" fmla="*/ 470115 h 190"/>
                  <a:gd name="T34" fmla="*/ 397158 w 184"/>
                  <a:gd name="T35" fmla="*/ 470115 h 190"/>
                  <a:gd name="T36" fmla="*/ 411342 w 184"/>
                  <a:gd name="T37" fmla="*/ 431475 h 190"/>
                  <a:gd name="T38" fmla="*/ 340421 w 184"/>
                  <a:gd name="T39" fmla="*/ 360636 h 190"/>
                  <a:gd name="T40" fmla="*/ 283684 w 184"/>
                  <a:gd name="T41" fmla="*/ 399276 h 190"/>
                  <a:gd name="T42" fmla="*/ 241132 w 184"/>
                  <a:gd name="T43" fmla="*/ 489435 h 190"/>
                  <a:gd name="T44" fmla="*/ 219855 w 184"/>
                  <a:gd name="T45" fmla="*/ 367076 h 190"/>
                  <a:gd name="T46" fmla="*/ 212763 w 184"/>
                  <a:gd name="T47" fmla="*/ 225398 h 190"/>
                  <a:gd name="T48" fmla="*/ 219855 w 184"/>
                  <a:gd name="T49" fmla="*/ 77279 h 190"/>
                  <a:gd name="T50" fmla="*/ 212763 w 184"/>
                  <a:gd name="T51" fmla="*/ 6440 h 190"/>
                  <a:gd name="T52" fmla="*/ 120566 w 184"/>
                  <a:gd name="T53" fmla="*/ 32200 h 190"/>
                  <a:gd name="T54" fmla="*/ 85105 w 184"/>
                  <a:gd name="T55" fmla="*/ 45080 h 190"/>
                  <a:gd name="T56" fmla="*/ 35461 w 184"/>
                  <a:gd name="T57" fmla="*/ 115919 h 190"/>
                  <a:gd name="T58" fmla="*/ 0 w 184"/>
                  <a:gd name="T59" fmla="*/ 225398 h 190"/>
                  <a:gd name="T60" fmla="*/ 21276 w 184"/>
                  <a:gd name="T61" fmla="*/ 302677 h 190"/>
                  <a:gd name="T62" fmla="*/ 14184 w 184"/>
                  <a:gd name="T63" fmla="*/ 412156 h 190"/>
                  <a:gd name="T64" fmla="*/ 21276 w 184"/>
                  <a:gd name="T65" fmla="*/ 508755 h 190"/>
                  <a:gd name="T66" fmla="*/ 49645 w 184"/>
                  <a:gd name="T67" fmla="*/ 656873 h 190"/>
                  <a:gd name="T68" fmla="*/ 106382 w 184"/>
                  <a:gd name="T69" fmla="*/ 766352 h 190"/>
                  <a:gd name="T70" fmla="*/ 56737 w 184"/>
                  <a:gd name="T71" fmla="*/ 792112 h 190"/>
                  <a:gd name="T72" fmla="*/ 92197 w 184"/>
                  <a:gd name="T73" fmla="*/ 946670 h 190"/>
                  <a:gd name="T74" fmla="*/ 78013 w 184"/>
                  <a:gd name="T75" fmla="*/ 1036829 h 190"/>
                  <a:gd name="T76" fmla="*/ 148934 w 184"/>
                  <a:gd name="T77" fmla="*/ 1223587 h 190"/>
                  <a:gd name="T78" fmla="*/ 368790 w 184"/>
                  <a:gd name="T79" fmla="*/ 1088348 h 190"/>
                  <a:gd name="T80" fmla="*/ 588645 w 184"/>
                  <a:gd name="T81" fmla="*/ 978870 h 190"/>
                  <a:gd name="T82" fmla="*/ 617013 w 184"/>
                  <a:gd name="T83" fmla="*/ 946670 h 190"/>
                  <a:gd name="T84" fmla="*/ 659566 w 184"/>
                  <a:gd name="T85" fmla="*/ 927350 h 190"/>
                  <a:gd name="T86" fmla="*/ 709211 w 184"/>
                  <a:gd name="T87" fmla="*/ 972430 h 190"/>
                  <a:gd name="T88" fmla="*/ 787224 w 184"/>
                  <a:gd name="T89" fmla="*/ 940230 h 190"/>
                  <a:gd name="T90" fmla="*/ 744671 w 184"/>
                  <a:gd name="T91" fmla="*/ 1023949 h 190"/>
                  <a:gd name="T92" fmla="*/ 744671 w 184"/>
                  <a:gd name="T93" fmla="*/ 1088348 h 190"/>
                  <a:gd name="T94" fmla="*/ 843961 w 184"/>
                  <a:gd name="T95" fmla="*/ 1069029 h 190"/>
                  <a:gd name="T96" fmla="*/ 907790 w 184"/>
                  <a:gd name="T97" fmla="*/ 1023949 h 190"/>
                  <a:gd name="T98" fmla="*/ 914882 w 184"/>
                  <a:gd name="T99" fmla="*/ 946670 h 190"/>
                  <a:gd name="T100" fmla="*/ 957435 w 184"/>
                  <a:gd name="T101" fmla="*/ 785672 h 190"/>
                  <a:gd name="T102" fmla="*/ 1028356 w 184"/>
                  <a:gd name="T103" fmla="*/ 882271 h 190"/>
                  <a:gd name="T104" fmla="*/ 1134737 w 184"/>
                  <a:gd name="T105" fmla="*/ 888711 h 190"/>
                  <a:gd name="T106" fmla="*/ 1191474 w 184"/>
                  <a:gd name="T107" fmla="*/ 946670 h 190"/>
                  <a:gd name="T108" fmla="*/ 1248211 w 184"/>
                  <a:gd name="T109" fmla="*/ 901590 h 19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84" h="190">
                    <a:moveTo>
                      <a:pt x="181" y="128"/>
                    </a:moveTo>
                    <a:cubicBezTo>
                      <a:pt x="181" y="127"/>
                      <a:pt x="180" y="126"/>
                      <a:pt x="180" y="126"/>
                    </a:cubicBezTo>
                    <a:cubicBezTo>
                      <a:pt x="177" y="119"/>
                      <a:pt x="177" y="114"/>
                      <a:pt x="177" y="106"/>
                    </a:cubicBezTo>
                    <a:cubicBezTo>
                      <a:pt x="177" y="104"/>
                      <a:pt x="177" y="104"/>
                      <a:pt x="177" y="104"/>
                    </a:cubicBezTo>
                    <a:cubicBezTo>
                      <a:pt x="178" y="101"/>
                      <a:pt x="178" y="98"/>
                      <a:pt x="178" y="96"/>
                    </a:cubicBezTo>
                    <a:cubicBezTo>
                      <a:pt x="178" y="95"/>
                      <a:pt x="177" y="92"/>
                      <a:pt x="172" y="92"/>
                    </a:cubicBezTo>
                    <a:cubicBezTo>
                      <a:pt x="172" y="92"/>
                      <a:pt x="168" y="92"/>
                      <a:pt x="167" y="94"/>
                    </a:cubicBezTo>
                    <a:cubicBezTo>
                      <a:pt x="165" y="95"/>
                      <a:pt x="165" y="98"/>
                      <a:pt x="165" y="100"/>
                    </a:cubicBezTo>
                    <a:cubicBezTo>
                      <a:pt x="165" y="100"/>
                      <a:pt x="165" y="100"/>
                      <a:pt x="164" y="101"/>
                    </a:cubicBezTo>
                    <a:cubicBezTo>
                      <a:pt x="164" y="102"/>
                      <a:pt x="164" y="102"/>
                      <a:pt x="164" y="102"/>
                    </a:cubicBezTo>
                    <a:cubicBezTo>
                      <a:pt x="164" y="106"/>
                      <a:pt x="163" y="107"/>
                      <a:pt x="162" y="107"/>
                    </a:cubicBezTo>
                    <a:cubicBezTo>
                      <a:pt x="161" y="107"/>
                      <a:pt x="161" y="107"/>
                      <a:pt x="161" y="107"/>
                    </a:cubicBezTo>
                    <a:cubicBezTo>
                      <a:pt x="159" y="105"/>
                      <a:pt x="159" y="99"/>
                      <a:pt x="159" y="97"/>
                    </a:cubicBezTo>
                    <a:cubicBezTo>
                      <a:pt x="159" y="91"/>
                      <a:pt x="159" y="91"/>
                      <a:pt x="159" y="91"/>
                    </a:cubicBezTo>
                    <a:cubicBezTo>
                      <a:pt x="159" y="91"/>
                      <a:pt x="159" y="90"/>
                      <a:pt x="159" y="90"/>
                    </a:cubicBezTo>
                    <a:cubicBezTo>
                      <a:pt x="160" y="87"/>
                      <a:pt x="160" y="83"/>
                      <a:pt x="157" y="81"/>
                    </a:cubicBezTo>
                    <a:cubicBezTo>
                      <a:pt x="156" y="81"/>
                      <a:pt x="155" y="80"/>
                      <a:pt x="154" y="80"/>
                    </a:cubicBezTo>
                    <a:cubicBezTo>
                      <a:pt x="152" y="80"/>
                      <a:pt x="150" y="81"/>
                      <a:pt x="149" y="82"/>
                    </a:cubicBezTo>
                    <a:cubicBezTo>
                      <a:pt x="147" y="83"/>
                      <a:pt x="147" y="86"/>
                      <a:pt x="146" y="87"/>
                    </a:cubicBezTo>
                    <a:cubicBezTo>
                      <a:pt x="146" y="88"/>
                      <a:pt x="146" y="89"/>
                      <a:pt x="146" y="89"/>
                    </a:cubicBezTo>
                    <a:cubicBezTo>
                      <a:pt x="146" y="90"/>
                      <a:pt x="146" y="90"/>
                      <a:pt x="146" y="90"/>
                    </a:cubicBezTo>
                    <a:cubicBezTo>
                      <a:pt x="146" y="90"/>
                      <a:pt x="145" y="90"/>
                      <a:pt x="145" y="91"/>
                    </a:cubicBezTo>
                    <a:cubicBezTo>
                      <a:pt x="145" y="91"/>
                      <a:pt x="144" y="92"/>
                      <a:pt x="144" y="93"/>
                    </a:cubicBezTo>
                    <a:cubicBezTo>
                      <a:pt x="143" y="94"/>
                      <a:pt x="143" y="96"/>
                      <a:pt x="143" y="97"/>
                    </a:cubicBezTo>
                    <a:cubicBezTo>
                      <a:pt x="143" y="100"/>
                      <a:pt x="144" y="102"/>
                      <a:pt x="145" y="105"/>
                    </a:cubicBezTo>
                    <a:cubicBezTo>
                      <a:pt x="145" y="104"/>
                      <a:pt x="145" y="104"/>
                      <a:pt x="144" y="104"/>
                    </a:cubicBezTo>
                    <a:cubicBezTo>
                      <a:pt x="143" y="102"/>
                      <a:pt x="142" y="100"/>
                      <a:pt x="141" y="98"/>
                    </a:cubicBezTo>
                    <a:cubicBezTo>
                      <a:pt x="141" y="98"/>
                      <a:pt x="141" y="98"/>
                      <a:pt x="141" y="97"/>
                    </a:cubicBezTo>
                    <a:cubicBezTo>
                      <a:pt x="141" y="97"/>
                      <a:pt x="141" y="96"/>
                      <a:pt x="141" y="96"/>
                    </a:cubicBezTo>
                    <a:cubicBezTo>
                      <a:pt x="141" y="95"/>
                      <a:pt x="141" y="94"/>
                      <a:pt x="141" y="94"/>
                    </a:cubicBezTo>
                    <a:cubicBezTo>
                      <a:pt x="141" y="93"/>
                      <a:pt x="140" y="93"/>
                      <a:pt x="140" y="92"/>
                    </a:cubicBezTo>
                    <a:cubicBezTo>
                      <a:pt x="140" y="90"/>
                      <a:pt x="141" y="87"/>
                      <a:pt x="142" y="84"/>
                    </a:cubicBezTo>
                    <a:cubicBezTo>
                      <a:pt x="143" y="83"/>
                      <a:pt x="143" y="83"/>
                      <a:pt x="143" y="83"/>
                    </a:cubicBezTo>
                    <a:cubicBezTo>
                      <a:pt x="145" y="77"/>
                      <a:pt x="147" y="72"/>
                      <a:pt x="145" y="68"/>
                    </a:cubicBezTo>
                    <a:cubicBezTo>
                      <a:pt x="144" y="67"/>
                      <a:pt x="143" y="66"/>
                      <a:pt x="140" y="66"/>
                    </a:cubicBezTo>
                    <a:cubicBezTo>
                      <a:pt x="137" y="66"/>
                      <a:pt x="133" y="68"/>
                      <a:pt x="131" y="71"/>
                    </a:cubicBezTo>
                    <a:cubicBezTo>
                      <a:pt x="130" y="73"/>
                      <a:pt x="130" y="75"/>
                      <a:pt x="130" y="76"/>
                    </a:cubicBezTo>
                    <a:cubicBezTo>
                      <a:pt x="129" y="77"/>
                      <a:pt x="129" y="78"/>
                      <a:pt x="129" y="78"/>
                    </a:cubicBezTo>
                    <a:cubicBezTo>
                      <a:pt x="129" y="79"/>
                      <a:pt x="129" y="79"/>
                      <a:pt x="129" y="79"/>
                    </a:cubicBezTo>
                    <a:cubicBezTo>
                      <a:pt x="129" y="80"/>
                      <a:pt x="128" y="80"/>
                      <a:pt x="128" y="81"/>
                    </a:cubicBezTo>
                    <a:cubicBezTo>
                      <a:pt x="128" y="82"/>
                      <a:pt x="128" y="83"/>
                      <a:pt x="128" y="84"/>
                    </a:cubicBezTo>
                    <a:cubicBezTo>
                      <a:pt x="128" y="84"/>
                      <a:pt x="128" y="84"/>
                      <a:pt x="128" y="84"/>
                    </a:cubicBezTo>
                    <a:cubicBezTo>
                      <a:pt x="128" y="84"/>
                      <a:pt x="128" y="84"/>
                      <a:pt x="128" y="84"/>
                    </a:cubicBezTo>
                    <a:cubicBezTo>
                      <a:pt x="128" y="85"/>
                      <a:pt x="128" y="85"/>
                      <a:pt x="128" y="85"/>
                    </a:cubicBezTo>
                    <a:cubicBezTo>
                      <a:pt x="128" y="84"/>
                      <a:pt x="128" y="83"/>
                      <a:pt x="128" y="83"/>
                    </a:cubicBezTo>
                    <a:cubicBezTo>
                      <a:pt x="127" y="80"/>
                      <a:pt x="127" y="78"/>
                      <a:pt x="125" y="76"/>
                    </a:cubicBezTo>
                    <a:cubicBezTo>
                      <a:pt x="124" y="74"/>
                      <a:pt x="122" y="74"/>
                      <a:pt x="121" y="74"/>
                    </a:cubicBezTo>
                    <a:cubicBezTo>
                      <a:pt x="120" y="74"/>
                      <a:pt x="120" y="74"/>
                      <a:pt x="120" y="74"/>
                    </a:cubicBezTo>
                    <a:cubicBezTo>
                      <a:pt x="117" y="73"/>
                      <a:pt x="117" y="72"/>
                      <a:pt x="116" y="67"/>
                    </a:cubicBezTo>
                    <a:cubicBezTo>
                      <a:pt x="116" y="67"/>
                      <a:pt x="116" y="67"/>
                      <a:pt x="116" y="67"/>
                    </a:cubicBezTo>
                    <a:cubicBezTo>
                      <a:pt x="116" y="65"/>
                      <a:pt x="116" y="64"/>
                      <a:pt x="116" y="63"/>
                    </a:cubicBezTo>
                    <a:cubicBezTo>
                      <a:pt x="116" y="61"/>
                      <a:pt x="117" y="59"/>
                      <a:pt x="116" y="56"/>
                    </a:cubicBezTo>
                    <a:cubicBezTo>
                      <a:pt x="113" y="51"/>
                      <a:pt x="108" y="50"/>
                      <a:pt x="104" y="50"/>
                    </a:cubicBezTo>
                    <a:cubicBezTo>
                      <a:pt x="104" y="50"/>
                      <a:pt x="104" y="50"/>
                      <a:pt x="103" y="50"/>
                    </a:cubicBezTo>
                    <a:cubicBezTo>
                      <a:pt x="98" y="50"/>
                      <a:pt x="95" y="52"/>
                      <a:pt x="93" y="56"/>
                    </a:cubicBezTo>
                    <a:cubicBezTo>
                      <a:pt x="92" y="58"/>
                      <a:pt x="92" y="59"/>
                      <a:pt x="91" y="59"/>
                    </a:cubicBezTo>
                    <a:cubicBezTo>
                      <a:pt x="90" y="59"/>
                      <a:pt x="90" y="59"/>
                      <a:pt x="90" y="60"/>
                    </a:cubicBezTo>
                    <a:cubicBezTo>
                      <a:pt x="88" y="60"/>
                      <a:pt x="86" y="60"/>
                      <a:pt x="84" y="62"/>
                    </a:cubicBezTo>
                    <a:cubicBezTo>
                      <a:pt x="82" y="64"/>
                      <a:pt x="82" y="67"/>
                      <a:pt x="81" y="69"/>
                    </a:cubicBezTo>
                    <a:cubicBezTo>
                      <a:pt x="81" y="70"/>
                      <a:pt x="81" y="71"/>
                      <a:pt x="81" y="71"/>
                    </a:cubicBezTo>
                    <a:cubicBezTo>
                      <a:pt x="80" y="72"/>
                      <a:pt x="80" y="73"/>
                      <a:pt x="80" y="73"/>
                    </a:cubicBezTo>
                    <a:cubicBezTo>
                      <a:pt x="80" y="73"/>
                      <a:pt x="79" y="73"/>
                      <a:pt x="79" y="72"/>
                    </a:cubicBezTo>
                    <a:cubicBezTo>
                      <a:pt x="78" y="71"/>
                      <a:pt x="76" y="70"/>
                      <a:pt x="74" y="69"/>
                    </a:cubicBezTo>
                    <a:cubicBezTo>
                      <a:pt x="73" y="69"/>
                      <a:pt x="73" y="69"/>
                      <a:pt x="73" y="69"/>
                    </a:cubicBezTo>
                    <a:cubicBezTo>
                      <a:pt x="72" y="69"/>
                      <a:pt x="70" y="70"/>
                      <a:pt x="69" y="71"/>
                    </a:cubicBezTo>
                    <a:cubicBezTo>
                      <a:pt x="69" y="71"/>
                      <a:pt x="69" y="71"/>
                      <a:pt x="69" y="71"/>
                    </a:cubicBezTo>
                    <a:cubicBezTo>
                      <a:pt x="68" y="71"/>
                      <a:pt x="67" y="72"/>
                      <a:pt x="67" y="72"/>
                    </a:cubicBezTo>
                    <a:cubicBezTo>
                      <a:pt x="65" y="72"/>
                      <a:pt x="64" y="73"/>
                      <a:pt x="63" y="73"/>
                    </a:cubicBezTo>
                    <a:cubicBezTo>
                      <a:pt x="62" y="74"/>
                      <a:pt x="61" y="74"/>
                      <a:pt x="60" y="74"/>
                    </a:cubicBezTo>
                    <a:cubicBezTo>
                      <a:pt x="60" y="74"/>
                      <a:pt x="59" y="74"/>
                      <a:pt x="59" y="74"/>
                    </a:cubicBezTo>
                    <a:cubicBezTo>
                      <a:pt x="58" y="74"/>
                      <a:pt x="57" y="74"/>
                      <a:pt x="56" y="73"/>
                    </a:cubicBezTo>
                    <a:cubicBezTo>
                      <a:pt x="56" y="73"/>
                      <a:pt x="56" y="73"/>
                      <a:pt x="56" y="73"/>
                    </a:cubicBezTo>
                    <a:cubicBezTo>
                      <a:pt x="56" y="73"/>
                      <a:pt x="56" y="73"/>
                      <a:pt x="56" y="73"/>
                    </a:cubicBezTo>
                    <a:cubicBezTo>
                      <a:pt x="56" y="72"/>
                      <a:pt x="56" y="71"/>
                      <a:pt x="56" y="70"/>
                    </a:cubicBezTo>
                    <a:cubicBezTo>
                      <a:pt x="57" y="70"/>
                      <a:pt x="57" y="69"/>
                      <a:pt x="57" y="69"/>
                    </a:cubicBezTo>
                    <a:cubicBezTo>
                      <a:pt x="57" y="68"/>
                      <a:pt x="57" y="68"/>
                      <a:pt x="58" y="67"/>
                    </a:cubicBezTo>
                    <a:cubicBezTo>
                      <a:pt x="59" y="65"/>
                      <a:pt x="61" y="60"/>
                      <a:pt x="57" y="57"/>
                    </a:cubicBezTo>
                    <a:cubicBezTo>
                      <a:pt x="55" y="56"/>
                      <a:pt x="53" y="56"/>
                      <a:pt x="52" y="56"/>
                    </a:cubicBezTo>
                    <a:cubicBezTo>
                      <a:pt x="50" y="56"/>
                      <a:pt x="50" y="56"/>
                      <a:pt x="50" y="56"/>
                    </a:cubicBezTo>
                    <a:cubicBezTo>
                      <a:pt x="49" y="56"/>
                      <a:pt x="48" y="56"/>
                      <a:pt x="48" y="56"/>
                    </a:cubicBezTo>
                    <a:cubicBezTo>
                      <a:pt x="47" y="56"/>
                      <a:pt x="44" y="56"/>
                      <a:pt x="43" y="58"/>
                    </a:cubicBezTo>
                    <a:cubicBezTo>
                      <a:pt x="42" y="59"/>
                      <a:pt x="42" y="60"/>
                      <a:pt x="42" y="60"/>
                    </a:cubicBezTo>
                    <a:cubicBezTo>
                      <a:pt x="42" y="61"/>
                      <a:pt x="41" y="61"/>
                      <a:pt x="41" y="61"/>
                    </a:cubicBezTo>
                    <a:cubicBezTo>
                      <a:pt x="41" y="61"/>
                      <a:pt x="41" y="61"/>
                      <a:pt x="40" y="62"/>
                    </a:cubicBezTo>
                    <a:cubicBezTo>
                      <a:pt x="38" y="62"/>
                      <a:pt x="35" y="63"/>
                      <a:pt x="35" y="67"/>
                    </a:cubicBezTo>
                    <a:cubicBezTo>
                      <a:pt x="34" y="68"/>
                      <a:pt x="34" y="69"/>
                      <a:pt x="34" y="70"/>
                    </a:cubicBezTo>
                    <a:cubicBezTo>
                      <a:pt x="34" y="72"/>
                      <a:pt x="34" y="74"/>
                      <a:pt x="34" y="76"/>
                    </a:cubicBezTo>
                    <a:cubicBezTo>
                      <a:pt x="34" y="76"/>
                      <a:pt x="34" y="76"/>
                      <a:pt x="34" y="76"/>
                    </a:cubicBezTo>
                    <a:cubicBezTo>
                      <a:pt x="34" y="77"/>
                      <a:pt x="34" y="78"/>
                      <a:pt x="33" y="79"/>
                    </a:cubicBezTo>
                    <a:cubicBezTo>
                      <a:pt x="33" y="78"/>
                      <a:pt x="32" y="76"/>
                      <a:pt x="32" y="74"/>
                    </a:cubicBezTo>
                    <a:cubicBezTo>
                      <a:pt x="31" y="70"/>
                      <a:pt x="31" y="66"/>
                      <a:pt x="31" y="62"/>
                    </a:cubicBezTo>
                    <a:cubicBezTo>
                      <a:pt x="31" y="60"/>
                      <a:pt x="31" y="59"/>
                      <a:pt x="31" y="57"/>
                    </a:cubicBezTo>
                    <a:cubicBezTo>
                      <a:pt x="31" y="56"/>
                      <a:pt x="32" y="54"/>
                      <a:pt x="32" y="53"/>
                    </a:cubicBezTo>
                    <a:cubicBezTo>
                      <a:pt x="32" y="50"/>
                      <a:pt x="32" y="47"/>
                      <a:pt x="32" y="44"/>
                    </a:cubicBezTo>
                    <a:cubicBezTo>
                      <a:pt x="31" y="42"/>
                      <a:pt x="31" y="39"/>
                      <a:pt x="30" y="37"/>
                    </a:cubicBezTo>
                    <a:cubicBezTo>
                      <a:pt x="29" y="37"/>
                      <a:pt x="29" y="36"/>
                      <a:pt x="30" y="35"/>
                    </a:cubicBezTo>
                    <a:cubicBezTo>
                      <a:pt x="33" y="32"/>
                      <a:pt x="33" y="27"/>
                      <a:pt x="32" y="23"/>
                    </a:cubicBezTo>
                    <a:cubicBezTo>
                      <a:pt x="32" y="19"/>
                      <a:pt x="29" y="17"/>
                      <a:pt x="25" y="17"/>
                    </a:cubicBezTo>
                    <a:cubicBezTo>
                      <a:pt x="26" y="16"/>
                      <a:pt x="27" y="16"/>
                      <a:pt x="27" y="16"/>
                    </a:cubicBezTo>
                    <a:cubicBezTo>
                      <a:pt x="29" y="15"/>
                      <a:pt x="31" y="14"/>
                      <a:pt x="31" y="12"/>
                    </a:cubicBezTo>
                    <a:cubicBezTo>
                      <a:pt x="32" y="11"/>
                      <a:pt x="32" y="9"/>
                      <a:pt x="32" y="8"/>
                    </a:cubicBezTo>
                    <a:cubicBezTo>
                      <a:pt x="32" y="8"/>
                      <a:pt x="31" y="7"/>
                      <a:pt x="31" y="7"/>
                    </a:cubicBezTo>
                    <a:cubicBezTo>
                      <a:pt x="31" y="7"/>
                      <a:pt x="32" y="7"/>
                      <a:pt x="32" y="6"/>
                    </a:cubicBezTo>
                    <a:cubicBezTo>
                      <a:pt x="32" y="6"/>
                      <a:pt x="32" y="3"/>
                      <a:pt x="30" y="1"/>
                    </a:cubicBezTo>
                    <a:cubicBezTo>
                      <a:pt x="28" y="0"/>
                      <a:pt x="27" y="0"/>
                      <a:pt x="26" y="0"/>
                    </a:cubicBezTo>
                    <a:cubicBezTo>
                      <a:pt x="23" y="0"/>
                      <a:pt x="21" y="1"/>
                      <a:pt x="19" y="2"/>
                    </a:cubicBezTo>
                    <a:cubicBezTo>
                      <a:pt x="18" y="3"/>
                      <a:pt x="18" y="4"/>
                      <a:pt x="17" y="5"/>
                    </a:cubicBezTo>
                    <a:cubicBezTo>
                      <a:pt x="17" y="5"/>
                      <a:pt x="17" y="5"/>
                      <a:pt x="17" y="5"/>
                    </a:cubicBezTo>
                    <a:cubicBezTo>
                      <a:pt x="17" y="5"/>
                      <a:pt x="17" y="5"/>
                      <a:pt x="17" y="5"/>
                    </a:cubicBezTo>
                    <a:cubicBezTo>
                      <a:pt x="17" y="5"/>
                      <a:pt x="17" y="5"/>
                      <a:pt x="16" y="5"/>
                    </a:cubicBezTo>
                    <a:cubicBezTo>
                      <a:pt x="15" y="5"/>
                      <a:pt x="14" y="5"/>
                      <a:pt x="13" y="6"/>
                    </a:cubicBezTo>
                    <a:cubicBezTo>
                      <a:pt x="13" y="6"/>
                      <a:pt x="12" y="7"/>
                      <a:pt x="12" y="7"/>
                    </a:cubicBezTo>
                    <a:cubicBezTo>
                      <a:pt x="11" y="8"/>
                      <a:pt x="10" y="9"/>
                      <a:pt x="10" y="10"/>
                    </a:cubicBezTo>
                    <a:cubicBezTo>
                      <a:pt x="9" y="11"/>
                      <a:pt x="9" y="11"/>
                      <a:pt x="9" y="11"/>
                    </a:cubicBezTo>
                    <a:cubicBezTo>
                      <a:pt x="8" y="13"/>
                      <a:pt x="7" y="15"/>
                      <a:pt x="6" y="16"/>
                    </a:cubicBezTo>
                    <a:cubicBezTo>
                      <a:pt x="6" y="16"/>
                      <a:pt x="5" y="17"/>
                      <a:pt x="5" y="18"/>
                    </a:cubicBezTo>
                    <a:cubicBezTo>
                      <a:pt x="3" y="19"/>
                      <a:pt x="2" y="20"/>
                      <a:pt x="1" y="21"/>
                    </a:cubicBezTo>
                    <a:cubicBezTo>
                      <a:pt x="0" y="23"/>
                      <a:pt x="0" y="26"/>
                      <a:pt x="0" y="27"/>
                    </a:cubicBezTo>
                    <a:cubicBezTo>
                      <a:pt x="0" y="28"/>
                      <a:pt x="0" y="30"/>
                      <a:pt x="0" y="30"/>
                    </a:cubicBezTo>
                    <a:cubicBezTo>
                      <a:pt x="0" y="32"/>
                      <a:pt x="0" y="34"/>
                      <a:pt x="0" y="35"/>
                    </a:cubicBezTo>
                    <a:cubicBezTo>
                      <a:pt x="0" y="36"/>
                      <a:pt x="0" y="37"/>
                      <a:pt x="0" y="37"/>
                    </a:cubicBezTo>
                    <a:cubicBezTo>
                      <a:pt x="0" y="38"/>
                      <a:pt x="0" y="38"/>
                      <a:pt x="0" y="38"/>
                    </a:cubicBezTo>
                    <a:cubicBezTo>
                      <a:pt x="0" y="39"/>
                      <a:pt x="0" y="41"/>
                      <a:pt x="1" y="43"/>
                    </a:cubicBezTo>
                    <a:cubicBezTo>
                      <a:pt x="2" y="44"/>
                      <a:pt x="3" y="45"/>
                      <a:pt x="3" y="47"/>
                    </a:cubicBezTo>
                    <a:cubicBezTo>
                      <a:pt x="3" y="48"/>
                      <a:pt x="3" y="49"/>
                      <a:pt x="2" y="50"/>
                    </a:cubicBezTo>
                    <a:cubicBezTo>
                      <a:pt x="1" y="52"/>
                      <a:pt x="1" y="54"/>
                      <a:pt x="1" y="56"/>
                    </a:cubicBezTo>
                    <a:cubicBezTo>
                      <a:pt x="0" y="59"/>
                      <a:pt x="1" y="61"/>
                      <a:pt x="1" y="62"/>
                    </a:cubicBezTo>
                    <a:cubicBezTo>
                      <a:pt x="1" y="63"/>
                      <a:pt x="1" y="64"/>
                      <a:pt x="2" y="64"/>
                    </a:cubicBezTo>
                    <a:cubicBezTo>
                      <a:pt x="2" y="66"/>
                      <a:pt x="2" y="68"/>
                      <a:pt x="2" y="70"/>
                    </a:cubicBezTo>
                    <a:cubicBezTo>
                      <a:pt x="2" y="71"/>
                      <a:pt x="2" y="71"/>
                      <a:pt x="2" y="71"/>
                    </a:cubicBezTo>
                    <a:cubicBezTo>
                      <a:pt x="2" y="73"/>
                      <a:pt x="3" y="75"/>
                      <a:pt x="3" y="77"/>
                    </a:cubicBezTo>
                    <a:cubicBezTo>
                      <a:pt x="3" y="77"/>
                      <a:pt x="3" y="78"/>
                      <a:pt x="3" y="79"/>
                    </a:cubicBezTo>
                    <a:cubicBezTo>
                      <a:pt x="4" y="82"/>
                      <a:pt x="4" y="85"/>
                      <a:pt x="4" y="88"/>
                    </a:cubicBezTo>
                    <a:cubicBezTo>
                      <a:pt x="4" y="89"/>
                      <a:pt x="4" y="90"/>
                      <a:pt x="4" y="91"/>
                    </a:cubicBezTo>
                    <a:cubicBezTo>
                      <a:pt x="4" y="94"/>
                      <a:pt x="5" y="97"/>
                      <a:pt x="6" y="100"/>
                    </a:cubicBezTo>
                    <a:cubicBezTo>
                      <a:pt x="6" y="101"/>
                      <a:pt x="7" y="101"/>
                      <a:pt x="7" y="102"/>
                    </a:cubicBezTo>
                    <a:cubicBezTo>
                      <a:pt x="6" y="102"/>
                      <a:pt x="6" y="103"/>
                      <a:pt x="5" y="104"/>
                    </a:cubicBezTo>
                    <a:cubicBezTo>
                      <a:pt x="3" y="107"/>
                      <a:pt x="3" y="113"/>
                      <a:pt x="6" y="116"/>
                    </a:cubicBezTo>
                    <a:cubicBezTo>
                      <a:pt x="8" y="118"/>
                      <a:pt x="11" y="118"/>
                      <a:pt x="13" y="118"/>
                    </a:cubicBezTo>
                    <a:cubicBezTo>
                      <a:pt x="14" y="118"/>
                      <a:pt x="15" y="118"/>
                      <a:pt x="15" y="119"/>
                    </a:cubicBezTo>
                    <a:cubicBezTo>
                      <a:pt x="16" y="119"/>
                      <a:pt x="16" y="120"/>
                      <a:pt x="16" y="121"/>
                    </a:cubicBezTo>
                    <a:cubicBezTo>
                      <a:pt x="16" y="121"/>
                      <a:pt x="16" y="121"/>
                      <a:pt x="15" y="121"/>
                    </a:cubicBezTo>
                    <a:cubicBezTo>
                      <a:pt x="15" y="121"/>
                      <a:pt x="14" y="121"/>
                      <a:pt x="14" y="121"/>
                    </a:cubicBezTo>
                    <a:cubicBezTo>
                      <a:pt x="11" y="121"/>
                      <a:pt x="10" y="122"/>
                      <a:pt x="8" y="123"/>
                    </a:cubicBezTo>
                    <a:cubicBezTo>
                      <a:pt x="4" y="127"/>
                      <a:pt x="4" y="132"/>
                      <a:pt x="4" y="135"/>
                    </a:cubicBezTo>
                    <a:cubicBezTo>
                      <a:pt x="4" y="135"/>
                      <a:pt x="4" y="135"/>
                      <a:pt x="4" y="136"/>
                    </a:cubicBezTo>
                    <a:cubicBezTo>
                      <a:pt x="4" y="137"/>
                      <a:pt x="4" y="138"/>
                      <a:pt x="4" y="140"/>
                    </a:cubicBezTo>
                    <a:cubicBezTo>
                      <a:pt x="5" y="143"/>
                      <a:pt x="10" y="147"/>
                      <a:pt x="13" y="147"/>
                    </a:cubicBezTo>
                    <a:cubicBezTo>
                      <a:pt x="13" y="147"/>
                      <a:pt x="14" y="147"/>
                      <a:pt x="14" y="147"/>
                    </a:cubicBezTo>
                    <a:cubicBezTo>
                      <a:pt x="14" y="147"/>
                      <a:pt x="14" y="147"/>
                      <a:pt x="15" y="147"/>
                    </a:cubicBezTo>
                    <a:cubicBezTo>
                      <a:pt x="15" y="147"/>
                      <a:pt x="15" y="148"/>
                      <a:pt x="15" y="148"/>
                    </a:cubicBezTo>
                    <a:cubicBezTo>
                      <a:pt x="15" y="152"/>
                      <a:pt x="13" y="157"/>
                      <a:pt x="11" y="161"/>
                    </a:cubicBezTo>
                    <a:cubicBezTo>
                      <a:pt x="10" y="162"/>
                      <a:pt x="9" y="163"/>
                      <a:pt x="9" y="164"/>
                    </a:cubicBezTo>
                    <a:cubicBezTo>
                      <a:pt x="6" y="170"/>
                      <a:pt x="5" y="179"/>
                      <a:pt x="9" y="185"/>
                    </a:cubicBezTo>
                    <a:cubicBezTo>
                      <a:pt x="10" y="187"/>
                      <a:pt x="13" y="190"/>
                      <a:pt x="19" y="190"/>
                    </a:cubicBezTo>
                    <a:cubicBezTo>
                      <a:pt x="19" y="190"/>
                      <a:pt x="20" y="190"/>
                      <a:pt x="21" y="190"/>
                    </a:cubicBezTo>
                    <a:cubicBezTo>
                      <a:pt x="26" y="190"/>
                      <a:pt x="29" y="186"/>
                      <a:pt x="32" y="182"/>
                    </a:cubicBezTo>
                    <a:cubicBezTo>
                      <a:pt x="32" y="182"/>
                      <a:pt x="33" y="181"/>
                      <a:pt x="33" y="181"/>
                    </a:cubicBezTo>
                    <a:cubicBezTo>
                      <a:pt x="36" y="177"/>
                      <a:pt x="39" y="175"/>
                      <a:pt x="43" y="173"/>
                    </a:cubicBezTo>
                    <a:cubicBezTo>
                      <a:pt x="46" y="172"/>
                      <a:pt x="48" y="171"/>
                      <a:pt x="52" y="169"/>
                    </a:cubicBezTo>
                    <a:cubicBezTo>
                      <a:pt x="54" y="169"/>
                      <a:pt x="57" y="168"/>
                      <a:pt x="59" y="167"/>
                    </a:cubicBezTo>
                    <a:cubicBezTo>
                      <a:pt x="62" y="166"/>
                      <a:pt x="65" y="165"/>
                      <a:pt x="68" y="164"/>
                    </a:cubicBezTo>
                    <a:cubicBezTo>
                      <a:pt x="73" y="163"/>
                      <a:pt x="78" y="161"/>
                      <a:pt x="81" y="156"/>
                    </a:cubicBezTo>
                    <a:cubicBezTo>
                      <a:pt x="82" y="155"/>
                      <a:pt x="82" y="153"/>
                      <a:pt x="83" y="152"/>
                    </a:cubicBezTo>
                    <a:cubicBezTo>
                      <a:pt x="83" y="152"/>
                      <a:pt x="83" y="151"/>
                      <a:pt x="84" y="151"/>
                    </a:cubicBezTo>
                    <a:cubicBezTo>
                      <a:pt x="84" y="150"/>
                      <a:pt x="84" y="150"/>
                      <a:pt x="84" y="150"/>
                    </a:cubicBezTo>
                    <a:cubicBezTo>
                      <a:pt x="85" y="148"/>
                      <a:pt x="85" y="148"/>
                      <a:pt x="86" y="148"/>
                    </a:cubicBezTo>
                    <a:cubicBezTo>
                      <a:pt x="86" y="147"/>
                      <a:pt x="87" y="147"/>
                      <a:pt x="87" y="147"/>
                    </a:cubicBezTo>
                    <a:cubicBezTo>
                      <a:pt x="88" y="147"/>
                      <a:pt x="89" y="147"/>
                      <a:pt x="89" y="146"/>
                    </a:cubicBezTo>
                    <a:cubicBezTo>
                      <a:pt x="91" y="145"/>
                      <a:pt x="92" y="144"/>
                      <a:pt x="92" y="144"/>
                    </a:cubicBezTo>
                    <a:cubicBezTo>
                      <a:pt x="92" y="143"/>
                      <a:pt x="93" y="143"/>
                      <a:pt x="93" y="143"/>
                    </a:cubicBezTo>
                    <a:cubicBezTo>
                      <a:pt x="93" y="143"/>
                      <a:pt x="93" y="144"/>
                      <a:pt x="93" y="144"/>
                    </a:cubicBezTo>
                    <a:cubicBezTo>
                      <a:pt x="93" y="145"/>
                      <a:pt x="93" y="145"/>
                      <a:pt x="93" y="145"/>
                    </a:cubicBezTo>
                    <a:cubicBezTo>
                      <a:pt x="93" y="146"/>
                      <a:pt x="93" y="149"/>
                      <a:pt x="96" y="150"/>
                    </a:cubicBezTo>
                    <a:cubicBezTo>
                      <a:pt x="96" y="151"/>
                      <a:pt x="97" y="151"/>
                      <a:pt x="98" y="151"/>
                    </a:cubicBezTo>
                    <a:cubicBezTo>
                      <a:pt x="99" y="151"/>
                      <a:pt x="99" y="151"/>
                      <a:pt x="100" y="151"/>
                    </a:cubicBezTo>
                    <a:cubicBezTo>
                      <a:pt x="100" y="151"/>
                      <a:pt x="100" y="151"/>
                      <a:pt x="100" y="151"/>
                    </a:cubicBezTo>
                    <a:cubicBezTo>
                      <a:pt x="104" y="151"/>
                      <a:pt x="108" y="149"/>
                      <a:pt x="110" y="146"/>
                    </a:cubicBezTo>
                    <a:cubicBezTo>
                      <a:pt x="110" y="145"/>
                      <a:pt x="110" y="145"/>
                      <a:pt x="110" y="145"/>
                    </a:cubicBezTo>
                    <a:cubicBezTo>
                      <a:pt x="111" y="146"/>
                      <a:pt x="111" y="146"/>
                      <a:pt x="111" y="146"/>
                    </a:cubicBezTo>
                    <a:cubicBezTo>
                      <a:pt x="112" y="147"/>
                      <a:pt x="113" y="147"/>
                      <a:pt x="113" y="147"/>
                    </a:cubicBezTo>
                    <a:cubicBezTo>
                      <a:pt x="113" y="148"/>
                      <a:pt x="113" y="149"/>
                      <a:pt x="111" y="151"/>
                    </a:cubicBezTo>
                    <a:cubicBezTo>
                      <a:pt x="110" y="153"/>
                      <a:pt x="109" y="155"/>
                      <a:pt x="107" y="157"/>
                    </a:cubicBezTo>
                    <a:cubicBezTo>
                      <a:pt x="107" y="158"/>
                      <a:pt x="106" y="158"/>
                      <a:pt x="105" y="159"/>
                    </a:cubicBezTo>
                    <a:cubicBezTo>
                      <a:pt x="104" y="162"/>
                      <a:pt x="104" y="163"/>
                      <a:pt x="104" y="165"/>
                    </a:cubicBezTo>
                    <a:cubicBezTo>
                      <a:pt x="105" y="166"/>
                      <a:pt x="105" y="166"/>
                      <a:pt x="105" y="166"/>
                    </a:cubicBezTo>
                    <a:cubicBezTo>
                      <a:pt x="105" y="166"/>
                      <a:pt x="105" y="166"/>
                      <a:pt x="105" y="167"/>
                    </a:cubicBezTo>
                    <a:cubicBezTo>
                      <a:pt x="105" y="167"/>
                      <a:pt x="105" y="168"/>
                      <a:pt x="105" y="169"/>
                    </a:cubicBezTo>
                    <a:cubicBezTo>
                      <a:pt x="105" y="171"/>
                      <a:pt x="107" y="172"/>
                      <a:pt x="110" y="172"/>
                    </a:cubicBezTo>
                    <a:cubicBezTo>
                      <a:pt x="112" y="172"/>
                      <a:pt x="114" y="172"/>
                      <a:pt x="115" y="171"/>
                    </a:cubicBezTo>
                    <a:cubicBezTo>
                      <a:pt x="116" y="170"/>
                      <a:pt x="117" y="169"/>
                      <a:pt x="118" y="168"/>
                    </a:cubicBezTo>
                    <a:cubicBezTo>
                      <a:pt x="118" y="167"/>
                      <a:pt x="119" y="167"/>
                      <a:pt x="119" y="166"/>
                    </a:cubicBezTo>
                    <a:cubicBezTo>
                      <a:pt x="120" y="166"/>
                      <a:pt x="121" y="166"/>
                      <a:pt x="121" y="166"/>
                    </a:cubicBezTo>
                    <a:cubicBezTo>
                      <a:pt x="123" y="166"/>
                      <a:pt x="125" y="165"/>
                      <a:pt x="126" y="164"/>
                    </a:cubicBezTo>
                    <a:cubicBezTo>
                      <a:pt x="127" y="162"/>
                      <a:pt x="128" y="161"/>
                      <a:pt x="128" y="160"/>
                    </a:cubicBezTo>
                    <a:cubicBezTo>
                      <a:pt x="128" y="159"/>
                      <a:pt x="128" y="159"/>
                      <a:pt x="128" y="159"/>
                    </a:cubicBezTo>
                    <a:cubicBezTo>
                      <a:pt x="128" y="158"/>
                      <a:pt x="129" y="157"/>
                      <a:pt x="129" y="156"/>
                    </a:cubicBezTo>
                    <a:cubicBezTo>
                      <a:pt x="129" y="155"/>
                      <a:pt x="129" y="155"/>
                      <a:pt x="129" y="155"/>
                    </a:cubicBezTo>
                    <a:cubicBezTo>
                      <a:pt x="129" y="154"/>
                      <a:pt x="129" y="153"/>
                      <a:pt x="130" y="152"/>
                    </a:cubicBezTo>
                    <a:cubicBezTo>
                      <a:pt x="130" y="150"/>
                      <a:pt x="129" y="149"/>
                      <a:pt x="129" y="147"/>
                    </a:cubicBezTo>
                    <a:cubicBezTo>
                      <a:pt x="129" y="147"/>
                      <a:pt x="128" y="147"/>
                      <a:pt x="128" y="146"/>
                    </a:cubicBezTo>
                    <a:cubicBezTo>
                      <a:pt x="127" y="142"/>
                      <a:pt x="127" y="138"/>
                      <a:pt x="129" y="135"/>
                    </a:cubicBezTo>
                    <a:cubicBezTo>
                      <a:pt x="130" y="134"/>
                      <a:pt x="131" y="133"/>
                      <a:pt x="131" y="132"/>
                    </a:cubicBezTo>
                    <a:cubicBezTo>
                      <a:pt x="133" y="130"/>
                      <a:pt x="135" y="127"/>
                      <a:pt x="135" y="122"/>
                    </a:cubicBezTo>
                    <a:cubicBezTo>
                      <a:pt x="135" y="121"/>
                      <a:pt x="135" y="120"/>
                      <a:pt x="135" y="118"/>
                    </a:cubicBezTo>
                    <a:cubicBezTo>
                      <a:pt x="134" y="117"/>
                      <a:pt x="134" y="116"/>
                      <a:pt x="134" y="115"/>
                    </a:cubicBezTo>
                    <a:cubicBezTo>
                      <a:pt x="134" y="115"/>
                      <a:pt x="134" y="115"/>
                      <a:pt x="134" y="115"/>
                    </a:cubicBezTo>
                    <a:cubicBezTo>
                      <a:pt x="142" y="116"/>
                      <a:pt x="145" y="130"/>
                      <a:pt x="145" y="137"/>
                    </a:cubicBezTo>
                    <a:cubicBezTo>
                      <a:pt x="145" y="141"/>
                      <a:pt x="147" y="148"/>
                      <a:pt x="152" y="148"/>
                    </a:cubicBezTo>
                    <a:cubicBezTo>
                      <a:pt x="154" y="148"/>
                      <a:pt x="156" y="146"/>
                      <a:pt x="158" y="143"/>
                    </a:cubicBezTo>
                    <a:cubicBezTo>
                      <a:pt x="159" y="141"/>
                      <a:pt x="159" y="140"/>
                      <a:pt x="160" y="138"/>
                    </a:cubicBezTo>
                    <a:cubicBezTo>
                      <a:pt x="160" y="138"/>
                      <a:pt x="160" y="138"/>
                      <a:pt x="160" y="138"/>
                    </a:cubicBezTo>
                    <a:cubicBezTo>
                      <a:pt x="160" y="139"/>
                      <a:pt x="161" y="140"/>
                      <a:pt x="161" y="140"/>
                    </a:cubicBezTo>
                    <a:cubicBezTo>
                      <a:pt x="162" y="140"/>
                      <a:pt x="162" y="141"/>
                      <a:pt x="162" y="141"/>
                    </a:cubicBezTo>
                    <a:cubicBezTo>
                      <a:pt x="162" y="142"/>
                      <a:pt x="162" y="142"/>
                      <a:pt x="162" y="143"/>
                    </a:cubicBezTo>
                    <a:cubicBezTo>
                      <a:pt x="163" y="145"/>
                      <a:pt x="166" y="147"/>
                      <a:pt x="168" y="147"/>
                    </a:cubicBezTo>
                    <a:cubicBezTo>
                      <a:pt x="170" y="147"/>
                      <a:pt x="172" y="147"/>
                      <a:pt x="172" y="145"/>
                    </a:cubicBezTo>
                    <a:cubicBezTo>
                      <a:pt x="173" y="144"/>
                      <a:pt x="173" y="143"/>
                      <a:pt x="173" y="142"/>
                    </a:cubicBezTo>
                    <a:cubicBezTo>
                      <a:pt x="174" y="141"/>
                      <a:pt x="174" y="141"/>
                      <a:pt x="174" y="140"/>
                    </a:cubicBezTo>
                    <a:cubicBezTo>
                      <a:pt x="175" y="140"/>
                      <a:pt x="176" y="140"/>
                      <a:pt x="176" y="140"/>
                    </a:cubicBezTo>
                    <a:cubicBezTo>
                      <a:pt x="178" y="139"/>
                      <a:pt x="180" y="138"/>
                      <a:pt x="181" y="137"/>
                    </a:cubicBezTo>
                    <a:cubicBezTo>
                      <a:pt x="184" y="133"/>
                      <a:pt x="182" y="130"/>
                      <a:pt x="181" y="128"/>
                    </a:cubicBezTo>
                    <a:close/>
                  </a:path>
                </a:pathLst>
              </a:custGeom>
              <a:solidFill>
                <a:schemeClr val="accent4"/>
              </a:solid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114" name="Freeform 57">
                <a:extLst>
                  <a:ext uri="{FF2B5EF4-FFF2-40B4-BE49-F238E27FC236}">
                    <a16:creationId xmlns:a16="http://schemas.microsoft.com/office/drawing/2014/main" id="{3BF0A43E-2D2B-D7B2-B9DF-799DA6CC009B}"/>
                  </a:ext>
                </a:extLst>
              </p:cNvPr>
              <p:cNvSpPr>
                <a:spLocks/>
              </p:cNvSpPr>
              <p:nvPr/>
            </p:nvSpPr>
            <p:spPr bwMode="auto">
              <a:xfrm>
                <a:off x="21711341" y="10220937"/>
                <a:ext cx="346919" cy="407862"/>
              </a:xfrm>
              <a:custGeom>
                <a:avLst/>
                <a:gdLst>
                  <a:gd name="T0" fmla="*/ 332759 w 49"/>
                  <a:gd name="T1" fmla="*/ 174798 h 63"/>
                  <a:gd name="T2" fmla="*/ 297359 w 49"/>
                  <a:gd name="T3" fmla="*/ 155376 h 63"/>
                  <a:gd name="T4" fmla="*/ 290279 w 49"/>
                  <a:gd name="T5" fmla="*/ 155376 h 63"/>
                  <a:gd name="T6" fmla="*/ 283199 w 49"/>
                  <a:gd name="T7" fmla="*/ 148902 h 63"/>
                  <a:gd name="T8" fmla="*/ 261959 w 49"/>
                  <a:gd name="T9" fmla="*/ 142428 h 63"/>
                  <a:gd name="T10" fmla="*/ 240719 w 49"/>
                  <a:gd name="T11" fmla="*/ 135954 h 63"/>
                  <a:gd name="T12" fmla="*/ 184079 w 49"/>
                  <a:gd name="T13" fmla="*/ 148902 h 63"/>
                  <a:gd name="T14" fmla="*/ 184079 w 49"/>
                  <a:gd name="T15" fmla="*/ 123006 h 63"/>
                  <a:gd name="T16" fmla="*/ 176999 w 49"/>
                  <a:gd name="T17" fmla="*/ 97110 h 63"/>
                  <a:gd name="T18" fmla="*/ 162840 w 49"/>
                  <a:gd name="T19" fmla="*/ 51792 h 63"/>
                  <a:gd name="T20" fmla="*/ 127440 w 49"/>
                  <a:gd name="T21" fmla="*/ 38844 h 63"/>
                  <a:gd name="T22" fmla="*/ 127440 w 49"/>
                  <a:gd name="T23" fmla="*/ 32370 h 63"/>
                  <a:gd name="T24" fmla="*/ 127440 w 49"/>
                  <a:gd name="T25" fmla="*/ 38844 h 63"/>
                  <a:gd name="T26" fmla="*/ 127440 w 49"/>
                  <a:gd name="T27" fmla="*/ 32370 h 63"/>
                  <a:gd name="T28" fmla="*/ 120360 w 49"/>
                  <a:gd name="T29" fmla="*/ 25896 h 63"/>
                  <a:gd name="T30" fmla="*/ 84960 w 49"/>
                  <a:gd name="T31" fmla="*/ 0 h 63"/>
                  <a:gd name="T32" fmla="*/ 56640 w 49"/>
                  <a:gd name="T33" fmla="*/ 12948 h 63"/>
                  <a:gd name="T34" fmla="*/ 35400 w 49"/>
                  <a:gd name="T35" fmla="*/ 77688 h 63"/>
                  <a:gd name="T36" fmla="*/ 35400 w 49"/>
                  <a:gd name="T37" fmla="*/ 97110 h 63"/>
                  <a:gd name="T38" fmla="*/ 21240 w 49"/>
                  <a:gd name="T39" fmla="*/ 194220 h 63"/>
                  <a:gd name="T40" fmla="*/ 14160 w 49"/>
                  <a:gd name="T41" fmla="*/ 284856 h 63"/>
                  <a:gd name="T42" fmla="*/ 49560 w 49"/>
                  <a:gd name="T43" fmla="*/ 388440 h 63"/>
                  <a:gd name="T44" fmla="*/ 99120 w 49"/>
                  <a:gd name="T45" fmla="*/ 407862 h 63"/>
                  <a:gd name="T46" fmla="*/ 141600 w 49"/>
                  <a:gd name="T47" fmla="*/ 394914 h 63"/>
                  <a:gd name="T48" fmla="*/ 162840 w 49"/>
                  <a:gd name="T49" fmla="*/ 356070 h 63"/>
                  <a:gd name="T50" fmla="*/ 169920 w 49"/>
                  <a:gd name="T51" fmla="*/ 349596 h 63"/>
                  <a:gd name="T52" fmla="*/ 191159 w 49"/>
                  <a:gd name="T53" fmla="*/ 394914 h 63"/>
                  <a:gd name="T54" fmla="*/ 212399 w 49"/>
                  <a:gd name="T55" fmla="*/ 401388 h 63"/>
                  <a:gd name="T56" fmla="*/ 212399 w 49"/>
                  <a:gd name="T57" fmla="*/ 401388 h 63"/>
                  <a:gd name="T58" fmla="*/ 290279 w 49"/>
                  <a:gd name="T59" fmla="*/ 343122 h 63"/>
                  <a:gd name="T60" fmla="*/ 290279 w 49"/>
                  <a:gd name="T61" fmla="*/ 343122 h 63"/>
                  <a:gd name="T62" fmla="*/ 332759 w 49"/>
                  <a:gd name="T63" fmla="*/ 252486 h 63"/>
                  <a:gd name="T64" fmla="*/ 339839 w 49"/>
                  <a:gd name="T65" fmla="*/ 239538 h 63"/>
                  <a:gd name="T66" fmla="*/ 332759 w 49"/>
                  <a:gd name="T67" fmla="*/ 174798 h 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9" h="63">
                    <a:moveTo>
                      <a:pt x="47" y="27"/>
                    </a:moveTo>
                    <a:cubicBezTo>
                      <a:pt x="46" y="25"/>
                      <a:pt x="44" y="24"/>
                      <a:pt x="42" y="24"/>
                    </a:cubicBezTo>
                    <a:cubicBezTo>
                      <a:pt x="42" y="24"/>
                      <a:pt x="41" y="24"/>
                      <a:pt x="41" y="24"/>
                    </a:cubicBezTo>
                    <a:cubicBezTo>
                      <a:pt x="41" y="24"/>
                      <a:pt x="40" y="23"/>
                      <a:pt x="40" y="23"/>
                    </a:cubicBezTo>
                    <a:cubicBezTo>
                      <a:pt x="39" y="23"/>
                      <a:pt x="38" y="22"/>
                      <a:pt x="37" y="22"/>
                    </a:cubicBezTo>
                    <a:cubicBezTo>
                      <a:pt x="36" y="22"/>
                      <a:pt x="35" y="21"/>
                      <a:pt x="34" y="21"/>
                    </a:cubicBezTo>
                    <a:cubicBezTo>
                      <a:pt x="31" y="21"/>
                      <a:pt x="28" y="22"/>
                      <a:pt x="26" y="23"/>
                    </a:cubicBezTo>
                    <a:cubicBezTo>
                      <a:pt x="26" y="22"/>
                      <a:pt x="26" y="20"/>
                      <a:pt x="26" y="19"/>
                    </a:cubicBezTo>
                    <a:cubicBezTo>
                      <a:pt x="25" y="17"/>
                      <a:pt x="25" y="16"/>
                      <a:pt x="25" y="15"/>
                    </a:cubicBezTo>
                    <a:cubicBezTo>
                      <a:pt x="25" y="13"/>
                      <a:pt x="24" y="10"/>
                      <a:pt x="23" y="8"/>
                    </a:cubicBezTo>
                    <a:cubicBezTo>
                      <a:pt x="21" y="6"/>
                      <a:pt x="19" y="6"/>
                      <a:pt x="18" y="6"/>
                    </a:cubicBezTo>
                    <a:cubicBezTo>
                      <a:pt x="18" y="6"/>
                      <a:pt x="18" y="5"/>
                      <a:pt x="18" y="5"/>
                    </a:cubicBezTo>
                    <a:cubicBezTo>
                      <a:pt x="18" y="5"/>
                      <a:pt x="18" y="6"/>
                      <a:pt x="18" y="6"/>
                    </a:cubicBezTo>
                    <a:cubicBezTo>
                      <a:pt x="18" y="5"/>
                      <a:pt x="18" y="5"/>
                      <a:pt x="18" y="5"/>
                    </a:cubicBezTo>
                    <a:cubicBezTo>
                      <a:pt x="18" y="5"/>
                      <a:pt x="17" y="4"/>
                      <a:pt x="17" y="4"/>
                    </a:cubicBezTo>
                    <a:cubicBezTo>
                      <a:pt x="16" y="2"/>
                      <a:pt x="15" y="0"/>
                      <a:pt x="12" y="0"/>
                    </a:cubicBezTo>
                    <a:cubicBezTo>
                      <a:pt x="10" y="0"/>
                      <a:pt x="9" y="1"/>
                      <a:pt x="8" y="2"/>
                    </a:cubicBezTo>
                    <a:cubicBezTo>
                      <a:pt x="4" y="4"/>
                      <a:pt x="5" y="9"/>
                      <a:pt x="5" y="12"/>
                    </a:cubicBezTo>
                    <a:cubicBezTo>
                      <a:pt x="5" y="13"/>
                      <a:pt x="5" y="14"/>
                      <a:pt x="5" y="15"/>
                    </a:cubicBezTo>
                    <a:cubicBezTo>
                      <a:pt x="3" y="20"/>
                      <a:pt x="3" y="25"/>
                      <a:pt x="3" y="30"/>
                    </a:cubicBezTo>
                    <a:cubicBezTo>
                      <a:pt x="4" y="35"/>
                      <a:pt x="3" y="39"/>
                      <a:pt x="2" y="44"/>
                    </a:cubicBezTo>
                    <a:cubicBezTo>
                      <a:pt x="0" y="51"/>
                      <a:pt x="2" y="57"/>
                      <a:pt x="7" y="60"/>
                    </a:cubicBezTo>
                    <a:cubicBezTo>
                      <a:pt x="9" y="62"/>
                      <a:pt x="12" y="63"/>
                      <a:pt x="14" y="63"/>
                    </a:cubicBezTo>
                    <a:cubicBezTo>
                      <a:pt x="16" y="63"/>
                      <a:pt x="18" y="62"/>
                      <a:pt x="20" y="61"/>
                    </a:cubicBezTo>
                    <a:cubicBezTo>
                      <a:pt x="22" y="59"/>
                      <a:pt x="23" y="57"/>
                      <a:pt x="23" y="55"/>
                    </a:cubicBezTo>
                    <a:cubicBezTo>
                      <a:pt x="23" y="55"/>
                      <a:pt x="23" y="55"/>
                      <a:pt x="24" y="54"/>
                    </a:cubicBezTo>
                    <a:cubicBezTo>
                      <a:pt x="23" y="57"/>
                      <a:pt x="24" y="59"/>
                      <a:pt x="27" y="61"/>
                    </a:cubicBezTo>
                    <a:cubicBezTo>
                      <a:pt x="28" y="61"/>
                      <a:pt x="29" y="62"/>
                      <a:pt x="30" y="62"/>
                    </a:cubicBezTo>
                    <a:cubicBezTo>
                      <a:pt x="30" y="62"/>
                      <a:pt x="30" y="62"/>
                      <a:pt x="30" y="62"/>
                    </a:cubicBezTo>
                    <a:cubicBezTo>
                      <a:pt x="34" y="62"/>
                      <a:pt x="38" y="57"/>
                      <a:pt x="41" y="53"/>
                    </a:cubicBezTo>
                    <a:cubicBezTo>
                      <a:pt x="41" y="53"/>
                      <a:pt x="41" y="53"/>
                      <a:pt x="41" y="53"/>
                    </a:cubicBezTo>
                    <a:cubicBezTo>
                      <a:pt x="44" y="49"/>
                      <a:pt x="47" y="45"/>
                      <a:pt x="47" y="39"/>
                    </a:cubicBezTo>
                    <a:cubicBezTo>
                      <a:pt x="47" y="39"/>
                      <a:pt x="47" y="38"/>
                      <a:pt x="48" y="37"/>
                    </a:cubicBezTo>
                    <a:cubicBezTo>
                      <a:pt x="48" y="34"/>
                      <a:pt x="49" y="30"/>
                      <a:pt x="47" y="27"/>
                    </a:cubicBezTo>
                    <a:close/>
                  </a:path>
                </a:pathLst>
              </a:custGeom>
              <a:solidFill>
                <a:schemeClr val="accent4"/>
              </a:solid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115" name="Freeform 58">
                <a:extLst>
                  <a:ext uri="{FF2B5EF4-FFF2-40B4-BE49-F238E27FC236}">
                    <a16:creationId xmlns:a16="http://schemas.microsoft.com/office/drawing/2014/main" id="{D7DE17F6-B00B-EA67-D3B3-C1AAED268DBA}"/>
                  </a:ext>
                </a:extLst>
              </p:cNvPr>
              <p:cNvSpPr>
                <a:spLocks/>
              </p:cNvSpPr>
              <p:nvPr/>
            </p:nvSpPr>
            <p:spPr bwMode="auto">
              <a:xfrm>
                <a:off x="20774660" y="9769375"/>
                <a:ext cx="587093" cy="169943"/>
              </a:xfrm>
              <a:custGeom>
                <a:avLst/>
                <a:gdLst>
                  <a:gd name="T0" fmla="*/ 580020 w 83"/>
                  <a:gd name="T1" fmla="*/ 65363 h 26"/>
                  <a:gd name="T2" fmla="*/ 502212 w 83"/>
                  <a:gd name="T3" fmla="*/ 19609 h 26"/>
                  <a:gd name="T4" fmla="*/ 466845 w 83"/>
                  <a:gd name="T5" fmla="*/ 19609 h 26"/>
                  <a:gd name="T6" fmla="*/ 431478 w 83"/>
                  <a:gd name="T7" fmla="*/ 26145 h 26"/>
                  <a:gd name="T8" fmla="*/ 417331 w 83"/>
                  <a:gd name="T9" fmla="*/ 19609 h 26"/>
                  <a:gd name="T10" fmla="*/ 367817 w 83"/>
                  <a:gd name="T11" fmla="*/ 13073 h 26"/>
                  <a:gd name="T12" fmla="*/ 275863 w 83"/>
                  <a:gd name="T13" fmla="*/ 0 h 26"/>
                  <a:gd name="T14" fmla="*/ 233423 w 83"/>
                  <a:gd name="T15" fmla="*/ 6536 h 26"/>
                  <a:gd name="T16" fmla="*/ 212202 w 83"/>
                  <a:gd name="T17" fmla="*/ 6536 h 26"/>
                  <a:gd name="T18" fmla="*/ 106101 w 83"/>
                  <a:gd name="T19" fmla="*/ 26145 h 26"/>
                  <a:gd name="T20" fmla="*/ 7073 w 83"/>
                  <a:gd name="T21" fmla="*/ 71899 h 26"/>
                  <a:gd name="T22" fmla="*/ 14147 w 83"/>
                  <a:gd name="T23" fmla="*/ 104580 h 26"/>
                  <a:gd name="T24" fmla="*/ 77808 w 83"/>
                  <a:gd name="T25" fmla="*/ 124189 h 26"/>
                  <a:gd name="T26" fmla="*/ 91954 w 83"/>
                  <a:gd name="T27" fmla="*/ 124189 h 26"/>
                  <a:gd name="T28" fmla="*/ 113175 w 83"/>
                  <a:gd name="T29" fmla="*/ 124189 h 26"/>
                  <a:gd name="T30" fmla="*/ 162688 w 83"/>
                  <a:gd name="T31" fmla="*/ 130725 h 26"/>
                  <a:gd name="T32" fmla="*/ 169762 w 83"/>
                  <a:gd name="T33" fmla="*/ 143798 h 26"/>
                  <a:gd name="T34" fmla="*/ 198055 w 83"/>
                  <a:gd name="T35" fmla="*/ 156870 h 26"/>
                  <a:gd name="T36" fmla="*/ 247569 w 83"/>
                  <a:gd name="T37" fmla="*/ 163407 h 26"/>
                  <a:gd name="T38" fmla="*/ 261716 w 83"/>
                  <a:gd name="T39" fmla="*/ 163407 h 26"/>
                  <a:gd name="T40" fmla="*/ 282936 w 83"/>
                  <a:gd name="T41" fmla="*/ 163407 h 26"/>
                  <a:gd name="T42" fmla="*/ 297083 w 83"/>
                  <a:gd name="T43" fmla="*/ 169943 h 26"/>
                  <a:gd name="T44" fmla="*/ 325377 w 83"/>
                  <a:gd name="T45" fmla="*/ 169943 h 26"/>
                  <a:gd name="T46" fmla="*/ 339524 w 83"/>
                  <a:gd name="T47" fmla="*/ 169943 h 26"/>
                  <a:gd name="T48" fmla="*/ 389038 w 83"/>
                  <a:gd name="T49" fmla="*/ 163407 h 26"/>
                  <a:gd name="T50" fmla="*/ 452698 w 83"/>
                  <a:gd name="T51" fmla="*/ 156870 h 26"/>
                  <a:gd name="T52" fmla="*/ 537579 w 83"/>
                  <a:gd name="T53" fmla="*/ 130725 h 26"/>
                  <a:gd name="T54" fmla="*/ 544653 w 83"/>
                  <a:gd name="T55" fmla="*/ 124189 h 26"/>
                  <a:gd name="T56" fmla="*/ 580020 w 83"/>
                  <a:gd name="T57" fmla="*/ 65363 h 2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83" h="26">
                    <a:moveTo>
                      <a:pt x="82" y="10"/>
                    </a:moveTo>
                    <a:cubicBezTo>
                      <a:pt x="81" y="5"/>
                      <a:pt x="74" y="3"/>
                      <a:pt x="71" y="3"/>
                    </a:cubicBezTo>
                    <a:cubicBezTo>
                      <a:pt x="69" y="3"/>
                      <a:pt x="67" y="3"/>
                      <a:pt x="66" y="3"/>
                    </a:cubicBezTo>
                    <a:cubicBezTo>
                      <a:pt x="64" y="4"/>
                      <a:pt x="63" y="4"/>
                      <a:pt x="61" y="4"/>
                    </a:cubicBezTo>
                    <a:cubicBezTo>
                      <a:pt x="60" y="4"/>
                      <a:pt x="59" y="4"/>
                      <a:pt x="59" y="3"/>
                    </a:cubicBezTo>
                    <a:cubicBezTo>
                      <a:pt x="56" y="3"/>
                      <a:pt x="54" y="3"/>
                      <a:pt x="52" y="2"/>
                    </a:cubicBezTo>
                    <a:cubicBezTo>
                      <a:pt x="48" y="1"/>
                      <a:pt x="43" y="0"/>
                      <a:pt x="39" y="0"/>
                    </a:cubicBezTo>
                    <a:cubicBezTo>
                      <a:pt x="37" y="0"/>
                      <a:pt x="35" y="0"/>
                      <a:pt x="33" y="1"/>
                    </a:cubicBezTo>
                    <a:cubicBezTo>
                      <a:pt x="30" y="1"/>
                      <a:pt x="30" y="1"/>
                      <a:pt x="30" y="1"/>
                    </a:cubicBezTo>
                    <a:cubicBezTo>
                      <a:pt x="25" y="3"/>
                      <a:pt x="20" y="4"/>
                      <a:pt x="15" y="4"/>
                    </a:cubicBezTo>
                    <a:cubicBezTo>
                      <a:pt x="11" y="5"/>
                      <a:pt x="3" y="5"/>
                      <a:pt x="1" y="11"/>
                    </a:cubicBezTo>
                    <a:cubicBezTo>
                      <a:pt x="0" y="13"/>
                      <a:pt x="1" y="15"/>
                      <a:pt x="2" y="16"/>
                    </a:cubicBezTo>
                    <a:cubicBezTo>
                      <a:pt x="4" y="19"/>
                      <a:pt x="8" y="19"/>
                      <a:pt x="11" y="19"/>
                    </a:cubicBezTo>
                    <a:cubicBezTo>
                      <a:pt x="12" y="19"/>
                      <a:pt x="12" y="19"/>
                      <a:pt x="13" y="19"/>
                    </a:cubicBezTo>
                    <a:cubicBezTo>
                      <a:pt x="13" y="19"/>
                      <a:pt x="15" y="19"/>
                      <a:pt x="16" y="19"/>
                    </a:cubicBezTo>
                    <a:cubicBezTo>
                      <a:pt x="18" y="19"/>
                      <a:pt x="21" y="19"/>
                      <a:pt x="23" y="20"/>
                    </a:cubicBezTo>
                    <a:cubicBezTo>
                      <a:pt x="23" y="20"/>
                      <a:pt x="23" y="21"/>
                      <a:pt x="24" y="22"/>
                    </a:cubicBezTo>
                    <a:cubicBezTo>
                      <a:pt x="25" y="23"/>
                      <a:pt x="27" y="24"/>
                      <a:pt x="28" y="24"/>
                    </a:cubicBezTo>
                    <a:cubicBezTo>
                      <a:pt x="30" y="25"/>
                      <a:pt x="33" y="25"/>
                      <a:pt x="35" y="25"/>
                    </a:cubicBezTo>
                    <a:cubicBezTo>
                      <a:pt x="37" y="25"/>
                      <a:pt x="37" y="25"/>
                      <a:pt x="37" y="25"/>
                    </a:cubicBezTo>
                    <a:cubicBezTo>
                      <a:pt x="38" y="25"/>
                      <a:pt x="39" y="25"/>
                      <a:pt x="40" y="25"/>
                    </a:cubicBezTo>
                    <a:cubicBezTo>
                      <a:pt x="40" y="25"/>
                      <a:pt x="41" y="26"/>
                      <a:pt x="42" y="26"/>
                    </a:cubicBezTo>
                    <a:cubicBezTo>
                      <a:pt x="43" y="26"/>
                      <a:pt x="45" y="26"/>
                      <a:pt x="46" y="26"/>
                    </a:cubicBezTo>
                    <a:cubicBezTo>
                      <a:pt x="47" y="26"/>
                      <a:pt x="47" y="26"/>
                      <a:pt x="48" y="26"/>
                    </a:cubicBezTo>
                    <a:cubicBezTo>
                      <a:pt x="50" y="26"/>
                      <a:pt x="53" y="26"/>
                      <a:pt x="55" y="25"/>
                    </a:cubicBezTo>
                    <a:cubicBezTo>
                      <a:pt x="58" y="25"/>
                      <a:pt x="61" y="24"/>
                      <a:pt x="64" y="24"/>
                    </a:cubicBezTo>
                    <a:cubicBezTo>
                      <a:pt x="68" y="24"/>
                      <a:pt x="72" y="23"/>
                      <a:pt x="76" y="20"/>
                    </a:cubicBezTo>
                    <a:cubicBezTo>
                      <a:pt x="76" y="19"/>
                      <a:pt x="77" y="19"/>
                      <a:pt x="77" y="19"/>
                    </a:cubicBezTo>
                    <a:cubicBezTo>
                      <a:pt x="79" y="17"/>
                      <a:pt x="83" y="14"/>
                      <a:pt x="82" y="10"/>
                    </a:cubicBezTo>
                    <a:close/>
                  </a:path>
                </a:pathLst>
              </a:custGeom>
              <a:solidFill>
                <a:schemeClr val="accent4"/>
              </a:solid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116" name="Freeform 59">
                <a:extLst>
                  <a:ext uri="{FF2B5EF4-FFF2-40B4-BE49-F238E27FC236}">
                    <a16:creationId xmlns:a16="http://schemas.microsoft.com/office/drawing/2014/main" id="{31AA009D-7E45-4898-6C03-427076333056}"/>
                  </a:ext>
                </a:extLst>
              </p:cNvPr>
              <p:cNvSpPr>
                <a:spLocks noEditPoints="1"/>
              </p:cNvSpPr>
              <p:nvPr/>
            </p:nvSpPr>
            <p:spPr bwMode="auto">
              <a:xfrm>
                <a:off x="11650700" y="4391906"/>
                <a:ext cx="3247692" cy="3585789"/>
              </a:xfrm>
              <a:custGeom>
                <a:avLst/>
                <a:gdLst>
                  <a:gd name="T0" fmla="*/ 1630937 w 458"/>
                  <a:gd name="T1" fmla="*/ 1089925 h 556"/>
                  <a:gd name="T2" fmla="*/ 1758576 w 458"/>
                  <a:gd name="T3" fmla="*/ 580433 h 556"/>
                  <a:gd name="T4" fmla="*/ 1581300 w 458"/>
                  <a:gd name="T5" fmla="*/ 625578 h 556"/>
                  <a:gd name="T6" fmla="*/ 1630937 w 458"/>
                  <a:gd name="T7" fmla="*/ 432100 h 556"/>
                  <a:gd name="T8" fmla="*/ 1503298 w 458"/>
                  <a:gd name="T9" fmla="*/ 477245 h 556"/>
                  <a:gd name="T10" fmla="*/ 1418206 w 458"/>
                  <a:gd name="T11" fmla="*/ 457898 h 556"/>
                  <a:gd name="T12" fmla="*/ 1432388 w 458"/>
                  <a:gd name="T13" fmla="*/ 380506 h 556"/>
                  <a:gd name="T14" fmla="*/ 1439479 w 458"/>
                  <a:gd name="T15" fmla="*/ 187029 h 556"/>
                  <a:gd name="T16" fmla="*/ 1297659 w 458"/>
                  <a:gd name="T17" fmla="*/ 270869 h 556"/>
                  <a:gd name="T18" fmla="*/ 1226748 w 458"/>
                  <a:gd name="T19" fmla="*/ 283767 h 556"/>
                  <a:gd name="T20" fmla="*/ 1248021 w 458"/>
                  <a:gd name="T21" fmla="*/ 193478 h 556"/>
                  <a:gd name="T22" fmla="*/ 1184202 w 458"/>
                  <a:gd name="T23" fmla="*/ 148333 h 556"/>
                  <a:gd name="T24" fmla="*/ 1042381 w 458"/>
                  <a:gd name="T25" fmla="*/ 135434 h 556"/>
                  <a:gd name="T26" fmla="*/ 879288 w 458"/>
                  <a:gd name="T27" fmla="*/ 128985 h 556"/>
                  <a:gd name="T28" fmla="*/ 758740 w 458"/>
                  <a:gd name="T29" fmla="*/ 32246 h 556"/>
                  <a:gd name="T30" fmla="*/ 659466 w 458"/>
                  <a:gd name="T31" fmla="*/ 32246 h 556"/>
                  <a:gd name="T32" fmla="*/ 567282 w 458"/>
                  <a:gd name="T33" fmla="*/ 45145 h 556"/>
                  <a:gd name="T34" fmla="*/ 489281 w 458"/>
                  <a:gd name="T35" fmla="*/ 83840 h 556"/>
                  <a:gd name="T36" fmla="*/ 297823 w 458"/>
                  <a:gd name="T37" fmla="*/ 316014 h 556"/>
                  <a:gd name="T38" fmla="*/ 361643 w 458"/>
                  <a:gd name="T39" fmla="*/ 554636 h 556"/>
                  <a:gd name="T40" fmla="*/ 177276 w 458"/>
                  <a:gd name="T41" fmla="*/ 999635 h 556"/>
                  <a:gd name="T42" fmla="*/ 156003 w 458"/>
                  <a:gd name="T43" fmla="*/ 1309200 h 556"/>
                  <a:gd name="T44" fmla="*/ 99274 w 458"/>
                  <a:gd name="T45" fmla="*/ 1567170 h 556"/>
                  <a:gd name="T46" fmla="*/ 21273 w 458"/>
                  <a:gd name="T47" fmla="*/ 1857387 h 556"/>
                  <a:gd name="T48" fmla="*/ 92183 w 458"/>
                  <a:gd name="T49" fmla="*/ 2199198 h 556"/>
                  <a:gd name="T50" fmla="*/ 212731 w 458"/>
                  <a:gd name="T51" fmla="*/ 2366879 h 556"/>
                  <a:gd name="T52" fmla="*/ 283641 w 458"/>
                  <a:gd name="T53" fmla="*/ 2463618 h 556"/>
                  <a:gd name="T54" fmla="*/ 276550 w 458"/>
                  <a:gd name="T55" fmla="*/ 2624849 h 556"/>
                  <a:gd name="T56" fmla="*/ 3240601 w 458"/>
                  <a:gd name="T57" fmla="*/ 2599052 h 556"/>
                  <a:gd name="T58" fmla="*/ 787104 w 458"/>
                  <a:gd name="T59" fmla="*/ 238623 h 556"/>
                  <a:gd name="T60" fmla="*/ 1645119 w 458"/>
                  <a:gd name="T61" fmla="*/ 1367243 h 556"/>
                  <a:gd name="T62" fmla="*/ 1474934 w 458"/>
                  <a:gd name="T63" fmla="*/ 1431736 h 556"/>
                  <a:gd name="T64" fmla="*/ 1602573 w 458"/>
                  <a:gd name="T65" fmla="*/ 1534924 h 556"/>
                  <a:gd name="T66" fmla="*/ 1723120 w 458"/>
                  <a:gd name="T67" fmla="*/ 1567170 h 556"/>
                  <a:gd name="T68" fmla="*/ 1602573 w 458"/>
                  <a:gd name="T69" fmla="*/ 1663909 h 556"/>
                  <a:gd name="T70" fmla="*/ 1418206 w 458"/>
                  <a:gd name="T71" fmla="*/ 1670359 h 556"/>
                  <a:gd name="T72" fmla="*/ 1311841 w 458"/>
                  <a:gd name="T73" fmla="*/ 1709054 h 556"/>
                  <a:gd name="T74" fmla="*/ 1269294 w 458"/>
                  <a:gd name="T75" fmla="*/ 1580069 h 556"/>
                  <a:gd name="T76" fmla="*/ 1077837 w 458"/>
                  <a:gd name="T77" fmla="*/ 1586518 h 556"/>
                  <a:gd name="T78" fmla="*/ 1198384 w 458"/>
                  <a:gd name="T79" fmla="*/ 1522026 h 556"/>
                  <a:gd name="T80" fmla="*/ 1375660 w 458"/>
                  <a:gd name="T81" fmla="*/ 1502678 h 556"/>
                  <a:gd name="T82" fmla="*/ 1212566 w 458"/>
                  <a:gd name="T83" fmla="*/ 1334997 h 556"/>
                  <a:gd name="T84" fmla="*/ 1113292 w 458"/>
                  <a:gd name="T85" fmla="*/ 1283403 h 556"/>
                  <a:gd name="T86" fmla="*/ 1198384 w 458"/>
                  <a:gd name="T87" fmla="*/ 1283403 h 556"/>
                  <a:gd name="T88" fmla="*/ 1432388 w 458"/>
                  <a:gd name="T89" fmla="*/ 1341446 h 556"/>
                  <a:gd name="T90" fmla="*/ 1021108 w 458"/>
                  <a:gd name="T91" fmla="*/ 1257606 h 556"/>
                  <a:gd name="T92" fmla="*/ 1070746 w 458"/>
                  <a:gd name="T93" fmla="*/ 1270504 h 556"/>
                  <a:gd name="T94" fmla="*/ 1035290 w 458"/>
                  <a:gd name="T95" fmla="*/ 270869 h 556"/>
                  <a:gd name="T96" fmla="*/ 1021108 w 458"/>
                  <a:gd name="T97" fmla="*/ 232173 h 556"/>
                  <a:gd name="T98" fmla="*/ 2198219 w 458"/>
                  <a:gd name="T99" fmla="*/ 2689342 h 556"/>
                  <a:gd name="T100" fmla="*/ 2063490 w 458"/>
                  <a:gd name="T101" fmla="*/ 2728037 h 556"/>
                  <a:gd name="T102" fmla="*/ 1701847 w 458"/>
                  <a:gd name="T103" fmla="*/ 2850573 h 556"/>
                  <a:gd name="T104" fmla="*/ 1581300 w 458"/>
                  <a:gd name="T105" fmla="*/ 2915066 h 556"/>
                  <a:gd name="T106" fmla="*/ 1389842 w 458"/>
                  <a:gd name="T107" fmla="*/ 2889269 h 556"/>
                  <a:gd name="T108" fmla="*/ 1361478 w 458"/>
                  <a:gd name="T109" fmla="*/ 2805428 h 556"/>
                  <a:gd name="T110" fmla="*/ 1567118 w 458"/>
                  <a:gd name="T111" fmla="*/ 2740936 h 556"/>
                  <a:gd name="T112" fmla="*/ 1545845 w 458"/>
                  <a:gd name="T113" fmla="*/ 2470067 h 556"/>
                  <a:gd name="T114" fmla="*/ 1843668 w 458"/>
                  <a:gd name="T115" fmla="*/ 2779631 h 556"/>
                  <a:gd name="T116" fmla="*/ 2006762 w 458"/>
                  <a:gd name="T117" fmla="*/ 2715139 h 556"/>
                  <a:gd name="T118" fmla="*/ 2219493 w 458"/>
                  <a:gd name="T119" fmla="*/ 2657095 h 556"/>
                  <a:gd name="T120" fmla="*/ 2205311 w 458"/>
                  <a:gd name="T121" fmla="*/ 2676443 h 55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58" h="556">
                    <a:moveTo>
                      <a:pt x="345" y="346"/>
                    </a:moveTo>
                    <a:cubicBezTo>
                      <a:pt x="332" y="315"/>
                      <a:pt x="332" y="315"/>
                      <a:pt x="332" y="315"/>
                    </a:cubicBezTo>
                    <a:cubicBezTo>
                      <a:pt x="331" y="315"/>
                      <a:pt x="331" y="315"/>
                      <a:pt x="331" y="315"/>
                    </a:cubicBezTo>
                    <a:cubicBezTo>
                      <a:pt x="324" y="314"/>
                      <a:pt x="303" y="310"/>
                      <a:pt x="293" y="284"/>
                    </a:cubicBezTo>
                    <a:cubicBezTo>
                      <a:pt x="293" y="284"/>
                      <a:pt x="293" y="284"/>
                      <a:pt x="293" y="284"/>
                    </a:cubicBezTo>
                    <a:cubicBezTo>
                      <a:pt x="230" y="169"/>
                      <a:pt x="230" y="169"/>
                      <a:pt x="230" y="169"/>
                    </a:cubicBezTo>
                    <a:cubicBezTo>
                      <a:pt x="261" y="108"/>
                      <a:pt x="261" y="108"/>
                      <a:pt x="261" y="108"/>
                    </a:cubicBezTo>
                    <a:cubicBezTo>
                      <a:pt x="262" y="106"/>
                      <a:pt x="262" y="106"/>
                      <a:pt x="262" y="106"/>
                    </a:cubicBezTo>
                    <a:cubicBezTo>
                      <a:pt x="262" y="105"/>
                      <a:pt x="262" y="105"/>
                      <a:pt x="262" y="105"/>
                    </a:cubicBezTo>
                    <a:cubicBezTo>
                      <a:pt x="262" y="104"/>
                      <a:pt x="261" y="103"/>
                      <a:pt x="261" y="101"/>
                    </a:cubicBezTo>
                    <a:cubicBezTo>
                      <a:pt x="259" y="97"/>
                      <a:pt x="256" y="95"/>
                      <a:pt x="253" y="93"/>
                    </a:cubicBezTo>
                    <a:cubicBezTo>
                      <a:pt x="251" y="92"/>
                      <a:pt x="250" y="91"/>
                      <a:pt x="248" y="90"/>
                    </a:cubicBezTo>
                    <a:cubicBezTo>
                      <a:pt x="247" y="88"/>
                      <a:pt x="244" y="86"/>
                      <a:pt x="241" y="86"/>
                    </a:cubicBezTo>
                    <a:cubicBezTo>
                      <a:pt x="238" y="86"/>
                      <a:pt x="236" y="89"/>
                      <a:pt x="234" y="90"/>
                    </a:cubicBezTo>
                    <a:cubicBezTo>
                      <a:pt x="234" y="90"/>
                      <a:pt x="234" y="91"/>
                      <a:pt x="233" y="91"/>
                    </a:cubicBezTo>
                    <a:cubicBezTo>
                      <a:pt x="233" y="92"/>
                      <a:pt x="232" y="92"/>
                      <a:pt x="231" y="93"/>
                    </a:cubicBezTo>
                    <a:cubicBezTo>
                      <a:pt x="229" y="94"/>
                      <a:pt x="229" y="94"/>
                      <a:pt x="229" y="94"/>
                    </a:cubicBezTo>
                    <a:cubicBezTo>
                      <a:pt x="228" y="95"/>
                      <a:pt x="225" y="97"/>
                      <a:pt x="223" y="97"/>
                    </a:cubicBezTo>
                    <a:cubicBezTo>
                      <a:pt x="223" y="95"/>
                      <a:pt x="224" y="90"/>
                      <a:pt x="224" y="88"/>
                    </a:cubicBezTo>
                    <a:cubicBezTo>
                      <a:pt x="225" y="86"/>
                      <a:pt x="225" y="85"/>
                      <a:pt x="225" y="84"/>
                    </a:cubicBezTo>
                    <a:cubicBezTo>
                      <a:pt x="225" y="82"/>
                      <a:pt x="226" y="80"/>
                      <a:pt x="227" y="78"/>
                    </a:cubicBezTo>
                    <a:cubicBezTo>
                      <a:pt x="227" y="77"/>
                      <a:pt x="227" y="77"/>
                      <a:pt x="227" y="76"/>
                    </a:cubicBezTo>
                    <a:cubicBezTo>
                      <a:pt x="227" y="76"/>
                      <a:pt x="228" y="75"/>
                      <a:pt x="228" y="75"/>
                    </a:cubicBezTo>
                    <a:cubicBezTo>
                      <a:pt x="230" y="73"/>
                      <a:pt x="232" y="70"/>
                      <a:pt x="230" y="67"/>
                    </a:cubicBezTo>
                    <a:cubicBezTo>
                      <a:pt x="229" y="65"/>
                      <a:pt x="228" y="64"/>
                      <a:pt x="226" y="64"/>
                    </a:cubicBezTo>
                    <a:cubicBezTo>
                      <a:pt x="224" y="64"/>
                      <a:pt x="222" y="65"/>
                      <a:pt x="221" y="66"/>
                    </a:cubicBezTo>
                    <a:cubicBezTo>
                      <a:pt x="221" y="67"/>
                      <a:pt x="221" y="67"/>
                      <a:pt x="221" y="67"/>
                    </a:cubicBezTo>
                    <a:cubicBezTo>
                      <a:pt x="220" y="67"/>
                      <a:pt x="219" y="68"/>
                      <a:pt x="219" y="68"/>
                    </a:cubicBezTo>
                    <a:cubicBezTo>
                      <a:pt x="218" y="69"/>
                      <a:pt x="217" y="69"/>
                      <a:pt x="215" y="70"/>
                    </a:cubicBezTo>
                    <a:cubicBezTo>
                      <a:pt x="214" y="71"/>
                      <a:pt x="213" y="72"/>
                      <a:pt x="212" y="74"/>
                    </a:cubicBezTo>
                    <a:cubicBezTo>
                      <a:pt x="211" y="75"/>
                      <a:pt x="211" y="75"/>
                      <a:pt x="211" y="75"/>
                    </a:cubicBezTo>
                    <a:cubicBezTo>
                      <a:pt x="208" y="77"/>
                      <a:pt x="205" y="80"/>
                      <a:pt x="201" y="80"/>
                    </a:cubicBezTo>
                    <a:cubicBezTo>
                      <a:pt x="201" y="80"/>
                      <a:pt x="201" y="80"/>
                      <a:pt x="201" y="80"/>
                    </a:cubicBezTo>
                    <a:cubicBezTo>
                      <a:pt x="201" y="80"/>
                      <a:pt x="200" y="78"/>
                      <a:pt x="200" y="78"/>
                    </a:cubicBezTo>
                    <a:cubicBezTo>
                      <a:pt x="200" y="77"/>
                      <a:pt x="200" y="76"/>
                      <a:pt x="200" y="75"/>
                    </a:cubicBezTo>
                    <a:cubicBezTo>
                      <a:pt x="200" y="74"/>
                      <a:pt x="200" y="73"/>
                      <a:pt x="200" y="71"/>
                    </a:cubicBezTo>
                    <a:cubicBezTo>
                      <a:pt x="200" y="70"/>
                      <a:pt x="200" y="69"/>
                      <a:pt x="200" y="67"/>
                    </a:cubicBezTo>
                    <a:cubicBezTo>
                      <a:pt x="200" y="66"/>
                      <a:pt x="200" y="65"/>
                      <a:pt x="200" y="64"/>
                    </a:cubicBezTo>
                    <a:cubicBezTo>
                      <a:pt x="200" y="64"/>
                      <a:pt x="200" y="64"/>
                      <a:pt x="200" y="64"/>
                    </a:cubicBezTo>
                    <a:cubicBezTo>
                      <a:pt x="200" y="64"/>
                      <a:pt x="200" y="64"/>
                      <a:pt x="200" y="64"/>
                    </a:cubicBezTo>
                    <a:cubicBezTo>
                      <a:pt x="200" y="63"/>
                      <a:pt x="201" y="63"/>
                      <a:pt x="201" y="62"/>
                    </a:cubicBezTo>
                    <a:cubicBezTo>
                      <a:pt x="201" y="61"/>
                      <a:pt x="202" y="60"/>
                      <a:pt x="202" y="59"/>
                    </a:cubicBezTo>
                    <a:cubicBezTo>
                      <a:pt x="202" y="58"/>
                      <a:pt x="202" y="58"/>
                      <a:pt x="203" y="57"/>
                    </a:cubicBezTo>
                    <a:cubicBezTo>
                      <a:pt x="203" y="56"/>
                      <a:pt x="203" y="54"/>
                      <a:pt x="203" y="53"/>
                    </a:cubicBezTo>
                    <a:cubicBezTo>
                      <a:pt x="203" y="53"/>
                      <a:pt x="204" y="52"/>
                      <a:pt x="204" y="52"/>
                    </a:cubicBezTo>
                    <a:cubicBezTo>
                      <a:pt x="204" y="50"/>
                      <a:pt x="204" y="49"/>
                      <a:pt x="205" y="48"/>
                    </a:cubicBezTo>
                    <a:cubicBezTo>
                      <a:pt x="206" y="44"/>
                      <a:pt x="207" y="41"/>
                      <a:pt x="206" y="37"/>
                    </a:cubicBezTo>
                    <a:cubicBezTo>
                      <a:pt x="206" y="34"/>
                      <a:pt x="205" y="31"/>
                      <a:pt x="203" y="29"/>
                    </a:cubicBezTo>
                    <a:cubicBezTo>
                      <a:pt x="201" y="27"/>
                      <a:pt x="200" y="26"/>
                      <a:pt x="198" y="26"/>
                    </a:cubicBezTo>
                    <a:cubicBezTo>
                      <a:pt x="197" y="26"/>
                      <a:pt x="195" y="26"/>
                      <a:pt x="193" y="29"/>
                    </a:cubicBezTo>
                    <a:cubicBezTo>
                      <a:pt x="192" y="31"/>
                      <a:pt x="191" y="35"/>
                      <a:pt x="191" y="39"/>
                    </a:cubicBezTo>
                    <a:cubicBezTo>
                      <a:pt x="191" y="39"/>
                      <a:pt x="191" y="39"/>
                      <a:pt x="191" y="39"/>
                    </a:cubicBezTo>
                    <a:cubicBezTo>
                      <a:pt x="190" y="39"/>
                      <a:pt x="189" y="39"/>
                      <a:pt x="188" y="39"/>
                    </a:cubicBezTo>
                    <a:cubicBezTo>
                      <a:pt x="187" y="39"/>
                      <a:pt x="185" y="40"/>
                      <a:pt x="183" y="42"/>
                    </a:cubicBezTo>
                    <a:cubicBezTo>
                      <a:pt x="182" y="42"/>
                      <a:pt x="182" y="43"/>
                      <a:pt x="181" y="43"/>
                    </a:cubicBezTo>
                    <a:cubicBezTo>
                      <a:pt x="179" y="44"/>
                      <a:pt x="179" y="44"/>
                      <a:pt x="179" y="44"/>
                    </a:cubicBezTo>
                    <a:cubicBezTo>
                      <a:pt x="179" y="44"/>
                      <a:pt x="179" y="44"/>
                      <a:pt x="178" y="45"/>
                    </a:cubicBezTo>
                    <a:cubicBezTo>
                      <a:pt x="177" y="45"/>
                      <a:pt x="175" y="46"/>
                      <a:pt x="175" y="46"/>
                    </a:cubicBezTo>
                    <a:cubicBezTo>
                      <a:pt x="174" y="46"/>
                      <a:pt x="174" y="46"/>
                      <a:pt x="174" y="45"/>
                    </a:cubicBezTo>
                    <a:cubicBezTo>
                      <a:pt x="173" y="45"/>
                      <a:pt x="173" y="44"/>
                      <a:pt x="173" y="44"/>
                    </a:cubicBezTo>
                    <a:cubicBezTo>
                      <a:pt x="173" y="43"/>
                      <a:pt x="172" y="41"/>
                      <a:pt x="171" y="40"/>
                    </a:cubicBezTo>
                    <a:cubicBezTo>
                      <a:pt x="169" y="39"/>
                      <a:pt x="167" y="38"/>
                      <a:pt x="165" y="38"/>
                    </a:cubicBezTo>
                    <a:cubicBezTo>
                      <a:pt x="166" y="38"/>
                      <a:pt x="167" y="38"/>
                      <a:pt x="168" y="37"/>
                    </a:cubicBezTo>
                    <a:cubicBezTo>
                      <a:pt x="168" y="37"/>
                      <a:pt x="169" y="37"/>
                      <a:pt x="169" y="37"/>
                    </a:cubicBezTo>
                    <a:cubicBezTo>
                      <a:pt x="170" y="37"/>
                      <a:pt x="171" y="37"/>
                      <a:pt x="172" y="37"/>
                    </a:cubicBezTo>
                    <a:cubicBezTo>
                      <a:pt x="176" y="36"/>
                      <a:pt x="176" y="31"/>
                      <a:pt x="176" y="30"/>
                    </a:cubicBezTo>
                    <a:cubicBezTo>
                      <a:pt x="176" y="28"/>
                      <a:pt x="175" y="25"/>
                      <a:pt x="170" y="25"/>
                    </a:cubicBezTo>
                    <a:cubicBezTo>
                      <a:pt x="170" y="25"/>
                      <a:pt x="170" y="25"/>
                      <a:pt x="170" y="25"/>
                    </a:cubicBezTo>
                    <a:cubicBezTo>
                      <a:pt x="169" y="25"/>
                      <a:pt x="169" y="25"/>
                      <a:pt x="168" y="26"/>
                    </a:cubicBezTo>
                    <a:cubicBezTo>
                      <a:pt x="168" y="26"/>
                      <a:pt x="168" y="26"/>
                      <a:pt x="168" y="26"/>
                    </a:cubicBezTo>
                    <a:cubicBezTo>
                      <a:pt x="168" y="26"/>
                      <a:pt x="168" y="26"/>
                      <a:pt x="168" y="26"/>
                    </a:cubicBezTo>
                    <a:cubicBezTo>
                      <a:pt x="168" y="25"/>
                      <a:pt x="167" y="24"/>
                      <a:pt x="167" y="23"/>
                    </a:cubicBezTo>
                    <a:cubicBezTo>
                      <a:pt x="165" y="21"/>
                      <a:pt x="162" y="20"/>
                      <a:pt x="158" y="20"/>
                    </a:cubicBezTo>
                    <a:cubicBezTo>
                      <a:pt x="157" y="20"/>
                      <a:pt x="156" y="20"/>
                      <a:pt x="155" y="21"/>
                    </a:cubicBezTo>
                    <a:cubicBezTo>
                      <a:pt x="153" y="21"/>
                      <a:pt x="153" y="22"/>
                      <a:pt x="152" y="22"/>
                    </a:cubicBezTo>
                    <a:cubicBezTo>
                      <a:pt x="151" y="23"/>
                      <a:pt x="151" y="23"/>
                      <a:pt x="151" y="23"/>
                    </a:cubicBezTo>
                    <a:cubicBezTo>
                      <a:pt x="151" y="23"/>
                      <a:pt x="151" y="23"/>
                      <a:pt x="150" y="23"/>
                    </a:cubicBezTo>
                    <a:cubicBezTo>
                      <a:pt x="150" y="22"/>
                      <a:pt x="149" y="21"/>
                      <a:pt x="147" y="21"/>
                    </a:cubicBezTo>
                    <a:cubicBezTo>
                      <a:pt x="146" y="20"/>
                      <a:pt x="144" y="20"/>
                      <a:pt x="143" y="20"/>
                    </a:cubicBezTo>
                    <a:cubicBezTo>
                      <a:pt x="141" y="20"/>
                      <a:pt x="140" y="20"/>
                      <a:pt x="139" y="20"/>
                    </a:cubicBezTo>
                    <a:cubicBezTo>
                      <a:pt x="138" y="20"/>
                      <a:pt x="137" y="20"/>
                      <a:pt x="137" y="20"/>
                    </a:cubicBezTo>
                    <a:cubicBezTo>
                      <a:pt x="135" y="20"/>
                      <a:pt x="134" y="20"/>
                      <a:pt x="133" y="20"/>
                    </a:cubicBezTo>
                    <a:cubicBezTo>
                      <a:pt x="126" y="20"/>
                      <a:pt x="126" y="20"/>
                      <a:pt x="126" y="20"/>
                    </a:cubicBezTo>
                    <a:cubicBezTo>
                      <a:pt x="125" y="20"/>
                      <a:pt x="125" y="20"/>
                      <a:pt x="124" y="20"/>
                    </a:cubicBezTo>
                    <a:cubicBezTo>
                      <a:pt x="123" y="20"/>
                      <a:pt x="122" y="21"/>
                      <a:pt x="121" y="21"/>
                    </a:cubicBezTo>
                    <a:cubicBezTo>
                      <a:pt x="117" y="21"/>
                      <a:pt x="115" y="20"/>
                      <a:pt x="114" y="19"/>
                    </a:cubicBezTo>
                    <a:cubicBezTo>
                      <a:pt x="114" y="18"/>
                      <a:pt x="114" y="18"/>
                      <a:pt x="115" y="17"/>
                    </a:cubicBezTo>
                    <a:cubicBezTo>
                      <a:pt x="115" y="16"/>
                      <a:pt x="116" y="14"/>
                      <a:pt x="116" y="12"/>
                    </a:cubicBezTo>
                    <a:cubicBezTo>
                      <a:pt x="116" y="8"/>
                      <a:pt x="113" y="5"/>
                      <a:pt x="108" y="5"/>
                    </a:cubicBezTo>
                    <a:cubicBezTo>
                      <a:pt x="108" y="5"/>
                      <a:pt x="108" y="5"/>
                      <a:pt x="107" y="5"/>
                    </a:cubicBezTo>
                    <a:cubicBezTo>
                      <a:pt x="107" y="5"/>
                      <a:pt x="106" y="5"/>
                      <a:pt x="106" y="6"/>
                    </a:cubicBezTo>
                    <a:cubicBezTo>
                      <a:pt x="106" y="5"/>
                      <a:pt x="106" y="5"/>
                      <a:pt x="105" y="5"/>
                    </a:cubicBezTo>
                    <a:cubicBezTo>
                      <a:pt x="105" y="5"/>
                      <a:pt x="105" y="5"/>
                      <a:pt x="104" y="4"/>
                    </a:cubicBezTo>
                    <a:cubicBezTo>
                      <a:pt x="103" y="3"/>
                      <a:pt x="102" y="2"/>
                      <a:pt x="99" y="2"/>
                    </a:cubicBezTo>
                    <a:cubicBezTo>
                      <a:pt x="99" y="2"/>
                      <a:pt x="98" y="2"/>
                      <a:pt x="97" y="2"/>
                    </a:cubicBezTo>
                    <a:cubicBezTo>
                      <a:pt x="95" y="3"/>
                      <a:pt x="94" y="4"/>
                      <a:pt x="93" y="5"/>
                    </a:cubicBezTo>
                    <a:cubicBezTo>
                      <a:pt x="93" y="5"/>
                      <a:pt x="93" y="5"/>
                      <a:pt x="93" y="5"/>
                    </a:cubicBezTo>
                    <a:cubicBezTo>
                      <a:pt x="93" y="5"/>
                      <a:pt x="93" y="5"/>
                      <a:pt x="93" y="5"/>
                    </a:cubicBezTo>
                    <a:cubicBezTo>
                      <a:pt x="92" y="3"/>
                      <a:pt x="91" y="0"/>
                      <a:pt x="87" y="0"/>
                    </a:cubicBezTo>
                    <a:cubicBezTo>
                      <a:pt x="87" y="0"/>
                      <a:pt x="86" y="1"/>
                      <a:pt x="85" y="1"/>
                    </a:cubicBezTo>
                    <a:cubicBezTo>
                      <a:pt x="82" y="2"/>
                      <a:pt x="81" y="4"/>
                      <a:pt x="81" y="6"/>
                    </a:cubicBezTo>
                    <a:cubicBezTo>
                      <a:pt x="80" y="6"/>
                      <a:pt x="80" y="7"/>
                      <a:pt x="80" y="7"/>
                    </a:cubicBezTo>
                    <a:cubicBezTo>
                      <a:pt x="80" y="8"/>
                      <a:pt x="80" y="8"/>
                      <a:pt x="79" y="8"/>
                    </a:cubicBezTo>
                    <a:cubicBezTo>
                      <a:pt x="78" y="9"/>
                      <a:pt x="77" y="11"/>
                      <a:pt x="77" y="14"/>
                    </a:cubicBezTo>
                    <a:cubicBezTo>
                      <a:pt x="77" y="14"/>
                      <a:pt x="77" y="14"/>
                      <a:pt x="77" y="14"/>
                    </a:cubicBezTo>
                    <a:cubicBezTo>
                      <a:pt x="76" y="14"/>
                      <a:pt x="73" y="7"/>
                      <a:pt x="73" y="7"/>
                    </a:cubicBezTo>
                    <a:cubicBezTo>
                      <a:pt x="70" y="11"/>
                      <a:pt x="70" y="11"/>
                      <a:pt x="70" y="11"/>
                    </a:cubicBezTo>
                    <a:cubicBezTo>
                      <a:pt x="70" y="12"/>
                      <a:pt x="70" y="13"/>
                      <a:pt x="69" y="13"/>
                    </a:cubicBezTo>
                    <a:cubicBezTo>
                      <a:pt x="68" y="15"/>
                      <a:pt x="67" y="17"/>
                      <a:pt x="65" y="19"/>
                    </a:cubicBezTo>
                    <a:cubicBezTo>
                      <a:pt x="64" y="22"/>
                      <a:pt x="62" y="25"/>
                      <a:pt x="59" y="27"/>
                    </a:cubicBezTo>
                    <a:cubicBezTo>
                      <a:pt x="58" y="28"/>
                      <a:pt x="56" y="29"/>
                      <a:pt x="54" y="30"/>
                    </a:cubicBezTo>
                    <a:cubicBezTo>
                      <a:pt x="51" y="32"/>
                      <a:pt x="48" y="33"/>
                      <a:pt x="47" y="36"/>
                    </a:cubicBezTo>
                    <a:cubicBezTo>
                      <a:pt x="45" y="38"/>
                      <a:pt x="45" y="40"/>
                      <a:pt x="44" y="43"/>
                    </a:cubicBezTo>
                    <a:cubicBezTo>
                      <a:pt x="44" y="45"/>
                      <a:pt x="43" y="47"/>
                      <a:pt x="42" y="49"/>
                    </a:cubicBezTo>
                    <a:cubicBezTo>
                      <a:pt x="39" y="54"/>
                      <a:pt x="36" y="57"/>
                      <a:pt x="31" y="61"/>
                    </a:cubicBezTo>
                    <a:cubicBezTo>
                      <a:pt x="30" y="62"/>
                      <a:pt x="30" y="62"/>
                      <a:pt x="30" y="62"/>
                    </a:cubicBezTo>
                    <a:cubicBezTo>
                      <a:pt x="29" y="63"/>
                      <a:pt x="27" y="66"/>
                      <a:pt x="27" y="68"/>
                    </a:cubicBezTo>
                    <a:cubicBezTo>
                      <a:pt x="27" y="70"/>
                      <a:pt x="28" y="73"/>
                      <a:pt x="31" y="75"/>
                    </a:cubicBezTo>
                    <a:cubicBezTo>
                      <a:pt x="33" y="77"/>
                      <a:pt x="37" y="78"/>
                      <a:pt x="41" y="80"/>
                    </a:cubicBezTo>
                    <a:cubicBezTo>
                      <a:pt x="45" y="81"/>
                      <a:pt x="50" y="83"/>
                      <a:pt x="51" y="86"/>
                    </a:cubicBezTo>
                    <a:cubicBezTo>
                      <a:pt x="52" y="89"/>
                      <a:pt x="52" y="92"/>
                      <a:pt x="50" y="96"/>
                    </a:cubicBezTo>
                    <a:cubicBezTo>
                      <a:pt x="49" y="99"/>
                      <a:pt x="45" y="102"/>
                      <a:pt x="41" y="105"/>
                    </a:cubicBezTo>
                    <a:cubicBezTo>
                      <a:pt x="35" y="111"/>
                      <a:pt x="28" y="117"/>
                      <a:pt x="31" y="123"/>
                    </a:cubicBezTo>
                    <a:cubicBezTo>
                      <a:pt x="32" y="125"/>
                      <a:pt x="34" y="127"/>
                      <a:pt x="36" y="129"/>
                    </a:cubicBezTo>
                    <a:cubicBezTo>
                      <a:pt x="41" y="132"/>
                      <a:pt x="44" y="135"/>
                      <a:pt x="41" y="140"/>
                    </a:cubicBezTo>
                    <a:cubicBezTo>
                      <a:pt x="38" y="146"/>
                      <a:pt x="31" y="151"/>
                      <a:pt x="25" y="155"/>
                    </a:cubicBezTo>
                    <a:cubicBezTo>
                      <a:pt x="23" y="157"/>
                      <a:pt x="23" y="157"/>
                      <a:pt x="23" y="157"/>
                    </a:cubicBezTo>
                    <a:cubicBezTo>
                      <a:pt x="15" y="162"/>
                      <a:pt x="16" y="170"/>
                      <a:pt x="16" y="178"/>
                    </a:cubicBezTo>
                    <a:cubicBezTo>
                      <a:pt x="17" y="180"/>
                      <a:pt x="17" y="180"/>
                      <a:pt x="17" y="180"/>
                    </a:cubicBezTo>
                    <a:cubicBezTo>
                      <a:pt x="17" y="184"/>
                      <a:pt x="18" y="186"/>
                      <a:pt x="20" y="189"/>
                    </a:cubicBezTo>
                    <a:cubicBezTo>
                      <a:pt x="20" y="190"/>
                      <a:pt x="21" y="191"/>
                      <a:pt x="22" y="192"/>
                    </a:cubicBezTo>
                    <a:cubicBezTo>
                      <a:pt x="23" y="195"/>
                      <a:pt x="23" y="199"/>
                      <a:pt x="22" y="203"/>
                    </a:cubicBezTo>
                    <a:cubicBezTo>
                      <a:pt x="22" y="204"/>
                      <a:pt x="22" y="205"/>
                      <a:pt x="22" y="206"/>
                    </a:cubicBezTo>
                    <a:cubicBezTo>
                      <a:pt x="22" y="208"/>
                      <a:pt x="22" y="208"/>
                      <a:pt x="22" y="208"/>
                    </a:cubicBezTo>
                    <a:cubicBezTo>
                      <a:pt x="21" y="212"/>
                      <a:pt x="21" y="217"/>
                      <a:pt x="21" y="222"/>
                    </a:cubicBezTo>
                    <a:cubicBezTo>
                      <a:pt x="21" y="222"/>
                      <a:pt x="22" y="223"/>
                      <a:pt x="22" y="224"/>
                    </a:cubicBezTo>
                    <a:cubicBezTo>
                      <a:pt x="22" y="227"/>
                      <a:pt x="23" y="230"/>
                      <a:pt x="21" y="234"/>
                    </a:cubicBezTo>
                    <a:cubicBezTo>
                      <a:pt x="20" y="238"/>
                      <a:pt x="17" y="240"/>
                      <a:pt x="14" y="243"/>
                    </a:cubicBezTo>
                    <a:cubicBezTo>
                      <a:pt x="12" y="245"/>
                      <a:pt x="10" y="246"/>
                      <a:pt x="9" y="249"/>
                    </a:cubicBezTo>
                    <a:cubicBezTo>
                      <a:pt x="7" y="252"/>
                      <a:pt x="7" y="256"/>
                      <a:pt x="8" y="261"/>
                    </a:cubicBezTo>
                    <a:cubicBezTo>
                      <a:pt x="8" y="262"/>
                      <a:pt x="8" y="264"/>
                      <a:pt x="8" y="265"/>
                    </a:cubicBezTo>
                    <a:cubicBezTo>
                      <a:pt x="9" y="270"/>
                      <a:pt x="7" y="273"/>
                      <a:pt x="4" y="276"/>
                    </a:cubicBezTo>
                    <a:cubicBezTo>
                      <a:pt x="4" y="277"/>
                      <a:pt x="3" y="278"/>
                      <a:pt x="2" y="280"/>
                    </a:cubicBezTo>
                    <a:cubicBezTo>
                      <a:pt x="0" y="284"/>
                      <a:pt x="1" y="285"/>
                      <a:pt x="3" y="288"/>
                    </a:cubicBezTo>
                    <a:cubicBezTo>
                      <a:pt x="4" y="289"/>
                      <a:pt x="5" y="290"/>
                      <a:pt x="6" y="291"/>
                    </a:cubicBezTo>
                    <a:cubicBezTo>
                      <a:pt x="8" y="296"/>
                      <a:pt x="8" y="301"/>
                      <a:pt x="8" y="307"/>
                    </a:cubicBezTo>
                    <a:cubicBezTo>
                      <a:pt x="8" y="311"/>
                      <a:pt x="8" y="315"/>
                      <a:pt x="9" y="319"/>
                    </a:cubicBezTo>
                    <a:cubicBezTo>
                      <a:pt x="10" y="321"/>
                      <a:pt x="11" y="322"/>
                      <a:pt x="12" y="324"/>
                    </a:cubicBezTo>
                    <a:cubicBezTo>
                      <a:pt x="14" y="326"/>
                      <a:pt x="15" y="328"/>
                      <a:pt x="15" y="330"/>
                    </a:cubicBezTo>
                    <a:cubicBezTo>
                      <a:pt x="16" y="335"/>
                      <a:pt x="14" y="338"/>
                      <a:pt x="13" y="341"/>
                    </a:cubicBezTo>
                    <a:cubicBezTo>
                      <a:pt x="11" y="343"/>
                      <a:pt x="10" y="345"/>
                      <a:pt x="10" y="348"/>
                    </a:cubicBezTo>
                    <a:cubicBezTo>
                      <a:pt x="9" y="352"/>
                      <a:pt x="11" y="356"/>
                      <a:pt x="14" y="358"/>
                    </a:cubicBezTo>
                    <a:cubicBezTo>
                      <a:pt x="16" y="359"/>
                      <a:pt x="18" y="360"/>
                      <a:pt x="20" y="360"/>
                    </a:cubicBezTo>
                    <a:cubicBezTo>
                      <a:pt x="22" y="360"/>
                      <a:pt x="24" y="361"/>
                      <a:pt x="26" y="362"/>
                    </a:cubicBezTo>
                    <a:cubicBezTo>
                      <a:pt x="27" y="363"/>
                      <a:pt x="27" y="363"/>
                      <a:pt x="28" y="364"/>
                    </a:cubicBezTo>
                    <a:cubicBezTo>
                      <a:pt x="29" y="365"/>
                      <a:pt x="29" y="366"/>
                      <a:pt x="30" y="367"/>
                    </a:cubicBezTo>
                    <a:cubicBezTo>
                      <a:pt x="32" y="368"/>
                      <a:pt x="33" y="368"/>
                      <a:pt x="35" y="368"/>
                    </a:cubicBezTo>
                    <a:cubicBezTo>
                      <a:pt x="35" y="368"/>
                      <a:pt x="36" y="368"/>
                      <a:pt x="37" y="368"/>
                    </a:cubicBezTo>
                    <a:cubicBezTo>
                      <a:pt x="38" y="368"/>
                      <a:pt x="38" y="368"/>
                      <a:pt x="39" y="368"/>
                    </a:cubicBezTo>
                    <a:cubicBezTo>
                      <a:pt x="42" y="368"/>
                      <a:pt x="44" y="368"/>
                      <a:pt x="45" y="370"/>
                    </a:cubicBezTo>
                    <a:cubicBezTo>
                      <a:pt x="47" y="373"/>
                      <a:pt x="46" y="375"/>
                      <a:pt x="42" y="379"/>
                    </a:cubicBezTo>
                    <a:cubicBezTo>
                      <a:pt x="41" y="380"/>
                      <a:pt x="41" y="381"/>
                      <a:pt x="40" y="382"/>
                    </a:cubicBezTo>
                    <a:cubicBezTo>
                      <a:pt x="38" y="385"/>
                      <a:pt x="39" y="388"/>
                      <a:pt x="39" y="392"/>
                    </a:cubicBezTo>
                    <a:cubicBezTo>
                      <a:pt x="40" y="394"/>
                      <a:pt x="40" y="396"/>
                      <a:pt x="40" y="399"/>
                    </a:cubicBezTo>
                    <a:cubicBezTo>
                      <a:pt x="39" y="401"/>
                      <a:pt x="39" y="402"/>
                      <a:pt x="39" y="402"/>
                    </a:cubicBezTo>
                    <a:cubicBezTo>
                      <a:pt x="38" y="403"/>
                      <a:pt x="38" y="403"/>
                      <a:pt x="38" y="404"/>
                    </a:cubicBezTo>
                    <a:cubicBezTo>
                      <a:pt x="37" y="406"/>
                      <a:pt x="37" y="406"/>
                      <a:pt x="37" y="406"/>
                    </a:cubicBezTo>
                    <a:cubicBezTo>
                      <a:pt x="39" y="407"/>
                      <a:pt x="39" y="407"/>
                      <a:pt x="39" y="407"/>
                    </a:cubicBezTo>
                    <a:cubicBezTo>
                      <a:pt x="60" y="420"/>
                      <a:pt x="82" y="432"/>
                      <a:pt x="103" y="444"/>
                    </a:cubicBezTo>
                    <a:cubicBezTo>
                      <a:pt x="103" y="444"/>
                      <a:pt x="103" y="444"/>
                      <a:pt x="103" y="444"/>
                    </a:cubicBezTo>
                    <a:cubicBezTo>
                      <a:pt x="268" y="530"/>
                      <a:pt x="401" y="552"/>
                      <a:pt x="426" y="556"/>
                    </a:cubicBezTo>
                    <a:cubicBezTo>
                      <a:pt x="429" y="556"/>
                      <a:pt x="429" y="556"/>
                      <a:pt x="429" y="556"/>
                    </a:cubicBezTo>
                    <a:cubicBezTo>
                      <a:pt x="430" y="553"/>
                      <a:pt x="430" y="553"/>
                      <a:pt x="430" y="553"/>
                    </a:cubicBezTo>
                    <a:cubicBezTo>
                      <a:pt x="443" y="468"/>
                      <a:pt x="453" y="418"/>
                      <a:pt x="457" y="403"/>
                    </a:cubicBezTo>
                    <a:cubicBezTo>
                      <a:pt x="458" y="401"/>
                      <a:pt x="458" y="401"/>
                      <a:pt x="458" y="401"/>
                    </a:cubicBezTo>
                    <a:lnTo>
                      <a:pt x="345" y="346"/>
                    </a:lnTo>
                    <a:close/>
                    <a:moveTo>
                      <a:pt x="106" y="44"/>
                    </a:moveTo>
                    <a:cubicBezTo>
                      <a:pt x="106" y="44"/>
                      <a:pt x="105" y="44"/>
                      <a:pt x="105" y="43"/>
                    </a:cubicBezTo>
                    <a:cubicBezTo>
                      <a:pt x="104" y="43"/>
                      <a:pt x="104" y="42"/>
                      <a:pt x="104" y="41"/>
                    </a:cubicBezTo>
                    <a:cubicBezTo>
                      <a:pt x="104" y="39"/>
                      <a:pt x="106" y="38"/>
                      <a:pt x="111" y="37"/>
                    </a:cubicBezTo>
                    <a:cubicBezTo>
                      <a:pt x="111" y="37"/>
                      <a:pt x="112" y="37"/>
                      <a:pt x="112" y="37"/>
                    </a:cubicBezTo>
                    <a:cubicBezTo>
                      <a:pt x="112" y="38"/>
                      <a:pt x="111" y="38"/>
                      <a:pt x="111" y="39"/>
                    </a:cubicBezTo>
                    <a:cubicBezTo>
                      <a:pt x="111" y="40"/>
                      <a:pt x="110" y="40"/>
                      <a:pt x="110" y="40"/>
                    </a:cubicBezTo>
                    <a:cubicBezTo>
                      <a:pt x="109" y="42"/>
                      <a:pt x="109" y="43"/>
                      <a:pt x="107" y="44"/>
                    </a:cubicBezTo>
                    <a:cubicBezTo>
                      <a:pt x="107" y="44"/>
                      <a:pt x="107" y="44"/>
                      <a:pt x="106" y="44"/>
                    </a:cubicBezTo>
                    <a:close/>
                    <a:moveTo>
                      <a:pt x="232" y="212"/>
                    </a:moveTo>
                    <a:cubicBezTo>
                      <a:pt x="231" y="212"/>
                      <a:pt x="230" y="212"/>
                      <a:pt x="229" y="212"/>
                    </a:cubicBezTo>
                    <a:cubicBezTo>
                      <a:pt x="229" y="212"/>
                      <a:pt x="229" y="212"/>
                      <a:pt x="229" y="212"/>
                    </a:cubicBezTo>
                    <a:cubicBezTo>
                      <a:pt x="228" y="212"/>
                      <a:pt x="227" y="212"/>
                      <a:pt x="226" y="212"/>
                    </a:cubicBezTo>
                    <a:cubicBezTo>
                      <a:pt x="225" y="212"/>
                      <a:pt x="224" y="212"/>
                      <a:pt x="222" y="212"/>
                    </a:cubicBezTo>
                    <a:cubicBezTo>
                      <a:pt x="220" y="212"/>
                      <a:pt x="217" y="212"/>
                      <a:pt x="214" y="214"/>
                    </a:cubicBezTo>
                    <a:cubicBezTo>
                      <a:pt x="212" y="216"/>
                      <a:pt x="208" y="218"/>
                      <a:pt x="208" y="222"/>
                    </a:cubicBezTo>
                    <a:cubicBezTo>
                      <a:pt x="208" y="225"/>
                      <a:pt x="211" y="227"/>
                      <a:pt x="213" y="228"/>
                    </a:cubicBezTo>
                    <a:cubicBezTo>
                      <a:pt x="213" y="228"/>
                      <a:pt x="213" y="228"/>
                      <a:pt x="213" y="228"/>
                    </a:cubicBezTo>
                    <a:cubicBezTo>
                      <a:pt x="217" y="230"/>
                      <a:pt x="220" y="232"/>
                      <a:pt x="222" y="235"/>
                    </a:cubicBezTo>
                    <a:cubicBezTo>
                      <a:pt x="222" y="236"/>
                      <a:pt x="222" y="236"/>
                      <a:pt x="222" y="236"/>
                    </a:cubicBezTo>
                    <a:cubicBezTo>
                      <a:pt x="223" y="236"/>
                      <a:pt x="223" y="236"/>
                      <a:pt x="223" y="236"/>
                    </a:cubicBezTo>
                    <a:cubicBezTo>
                      <a:pt x="224" y="237"/>
                      <a:pt x="225" y="237"/>
                      <a:pt x="226" y="238"/>
                    </a:cubicBezTo>
                    <a:cubicBezTo>
                      <a:pt x="228" y="239"/>
                      <a:pt x="230" y="240"/>
                      <a:pt x="233" y="240"/>
                    </a:cubicBezTo>
                    <a:cubicBezTo>
                      <a:pt x="233" y="240"/>
                      <a:pt x="234" y="240"/>
                      <a:pt x="234" y="240"/>
                    </a:cubicBezTo>
                    <a:cubicBezTo>
                      <a:pt x="237" y="240"/>
                      <a:pt x="239" y="239"/>
                      <a:pt x="241" y="238"/>
                    </a:cubicBezTo>
                    <a:cubicBezTo>
                      <a:pt x="242" y="237"/>
                      <a:pt x="243" y="237"/>
                      <a:pt x="244" y="236"/>
                    </a:cubicBezTo>
                    <a:cubicBezTo>
                      <a:pt x="244" y="236"/>
                      <a:pt x="245" y="236"/>
                      <a:pt x="244" y="236"/>
                    </a:cubicBezTo>
                    <a:cubicBezTo>
                      <a:pt x="245" y="237"/>
                      <a:pt x="244" y="241"/>
                      <a:pt x="243" y="243"/>
                    </a:cubicBezTo>
                    <a:cubicBezTo>
                      <a:pt x="242" y="244"/>
                      <a:pt x="240" y="245"/>
                      <a:pt x="238" y="246"/>
                    </a:cubicBezTo>
                    <a:cubicBezTo>
                      <a:pt x="235" y="248"/>
                      <a:pt x="231" y="250"/>
                      <a:pt x="230" y="255"/>
                    </a:cubicBezTo>
                    <a:cubicBezTo>
                      <a:pt x="230" y="255"/>
                      <a:pt x="230" y="256"/>
                      <a:pt x="230" y="257"/>
                    </a:cubicBezTo>
                    <a:cubicBezTo>
                      <a:pt x="230" y="258"/>
                      <a:pt x="230" y="259"/>
                      <a:pt x="230" y="259"/>
                    </a:cubicBezTo>
                    <a:cubicBezTo>
                      <a:pt x="230" y="259"/>
                      <a:pt x="229" y="259"/>
                      <a:pt x="229" y="259"/>
                    </a:cubicBezTo>
                    <a:cubicBezTo>
                      <a:pt x="228" y="259"/>
                      <a:pt x="226" y="259"/>
                      <a:pt x="226" y="258"/>
                    </a:cubicBezTo>
                    <a:cubicBezTo>
                      <a:pt x="225" y="258"/>
                      <a:pt x="225" y="257"/>
                      <a:pt x="224" y="256"/>
                    </a:cubicBezTo>
                    <a:cubicBezTo>
                      <a:pt x="223" y="254"/>
                      <a:pt x="223" y="253"/>
                      <a:pt x="221" y="252"/>
                    </a:cubicBezTo>
                    <a:cubicBezTo>
                      <a:pt x="219" y="249"/>
                      <a:pt x="214" y="248"/>
                      <a:pt x="212" y="247"/>
                    </a:cubicBezTo>
                    <a:cubicBezTo>
                      <a:pt x="211" y="247"/>
                      <a:pt x="211" y="247"/>
                      <a:pt x="210" y="247"/>
                    </a:cubicBezTo>
                    <a:cubicBezTo>
                      <a:pt x="207" y="247"/>
                      <a:pt x="202" y="249"/>
                      <a:pt x="200" y="252"/>
                    </a:cubicBezTo>
                    <a:cubicBezTo>
                      <a:pt x="199" y="254"/>
                      <a:pt x="199" y="257"/>
                      <a:pt x="200" y="259"/>
                    </a:cubicBezTo>
                    <a:cubicBezTo>
                      <a:pt x="200" y="260"/>
                      <a:pt x="201" y="261"/>
                      <a:pt x="201" y="261"/>
                    </a:cubicBezTo>
                    <a:cubicBezTo>
                      <a:pt x="201" y="261"/>
                      <a:pt x="200" y="261"/>
                      <a:pt x="199" y="261"/>
                    </a:cubicBezTo>
                    <a:cubicBezTo>
                      <a:pt x="198" y="261"/>
                      <a:pt x="197" y="261"/>
                      <a:pt x="196" y="262"/>
                    </a:cubicBezTo>
                    <a:cubicBezTo>
                      <a:pt x="195" y="262"/>
                      <a:pt x="194" y="262"/>
                      <a:pt x="193" y="263"/>
                    </a:cubicBezTo>
                    <a:cubicBezTo>
                      <a:pt x="192" y="263"/>
                      <a:pt x="191" y="263"/>
                      <a:pt x="190" y="263"/>
                    </a:cubicBezTo>
                    <a:cubicBezTo>
                      <a:pt x="189" y="264"/>
                      <a:pt x="187" y="264"/>
                      <a:pt x="185" y="265"/>
                    </a:cubicBezTo>
                    <a:cubicBezTo>
                      <a:pt x="186" y="264"/>
                      <a:pt x="187" y="264"/>
                      <a:pt x="188" y="264"/>
                    </a:cubicBezTo>
                    <a:cubicBezTo>
                      <a:pt x="192" y="262"/>
                      <a:pt x="195" y="259"/>
                      <a:pt x="197" y="256"/>
                    </a:cubicBezTo>
                    <a:cubicBezTo>
                      <a:pt x="198" y="252"/>
                      <a:pt x="198" y="249"/>
                      <a:pt x="196" y="245"/>
                    </a:cubicBezTo>
                    <a:cubicBezTo>
                      <a:pt x="195" y="243"/>
                      <a:pt x="195" y="243"/>
                      <a:pt x="195" y="243"/>
                    </a:cubicBezTo>
                    <a:cubicBezTo>
                      <a:pt x="193" y="243"/>
                      <a:pt x="193" y="243"/>
                      <a:pt x="193" y="243"/>
                    </a:cubicBezTo>
                    <a:cubicBezTo>
                      <a:pt x="189" y="243"/>
                      <a:pt x="184" y="244"/>
                      <a:pt x="179" y="245"/>
                    </a:cubicBezTo>
                    <a:cubicBezTo>
                      <a:pt x="175" y="246"/>
                      <a:pt x="173" y="249"/>
                      <a:pt x="170" y="251"/>
                    </a:cubicBezTo>
                    <a:cubicBezTo>
                      <a:pt x="169" y="252"/>
                      <a:pt x="167" y="253"/>
                      <a:pt x="166" y="254"/>
                    </a:cubicBezTo>
                    <a:cubicBezTo>
                      <a:pt x="165" y="255"/>
                      <a:pt x="164" y="255"/>
                      <a:pt x="163" y="255"/>
                    </a:cubicBezTo>
                    <a:cubicBezTo>
                      <a:pt x="161" y="255"/>
                      <a:pt x="159" y="252"/>
                      <a:pt x="156" y="250"/>
                    </a:cubicBezTo>
                    <a:cubicBezTo>
                      <a:pt x="155" y="249"/>
                      <a:pt x="154" y="248"/>
                      <a:pt x="154" y="247"/>
                    </a:cubicBezTo>
                    <a:cubicBezTo>
                      <a:pt x="153" y="247"/>
                      <a:pt x="152" y="246"/>
                      <a:pt x="152" y="246"/>
                    </a:cubicBezTo>
                    <a:cubicBezTo>
                      <a:pt x="151" y="246"/>
                      <a:pt x="151" y="245"/>
                      <a:pt x="151" y="245"/>
                    </a:cubicBezTo>
                    <a:cubicBezTo>
                      <a:pt x="152" y="245"/>
                      <a:pt x="153" y="246"/>
                      <a:pt x="154" y="246"/>
                    </a:cubicBezTo>
                    <a:cubicBezTo>
                      <a:pt x="155" y="246"/>
                      <a:pt x="156" y="245"/>
                      <a:pt x="157" y="245"/>
                    </a:cubicBezTo>
                    <a:cubicBezTo>
                      <a:pt x="161" y="243"/>
                      <a:pt x="163" y="239"/>
                      <a:pt x="164" y="236"/>
                    </a:cubicBezTo>
                    <a:cubicBezTo>
                      <a:pt x="165" y="236"/>
                      <a:pt x="165" y="236"/>
                      <a:pt x="166" y="236"/>
                    </a:cubicBezTo>
                    <a:cubicBezTo>
                      <a:pt x="167" y="236"/>
                      <a:pt x="168" y="236"/>
                      <a:pt x="169" y="236"/>
                    </a:cubicBezTo>
                    <a:cubicBezTo>
                      <a:pt x="170" y="236"/>
                      <a:pt x="173" y="236"/>
                      <a:pt x="176" y="233"/>
                    </a:cubicBezTo>
                    <a:cubicBezTo>
                      <a:pt x="177" y="231"/>
                      <a:pt x="178" y="230"/>
                      <a:pt x="178" y="228"/>
                    </a:cubicBezTo>
                    <a:cubicBezTo>
                      <a:pt x="178" y="228"/>
                      <a:pt x="178" y="229"/>
                      <a:pt x="178" y="229"/>
                    </a:cubicBezTo>
                    <a:cubicBezTo>
                      <a:pt x="182" y="232"/>
                      <a:pt x="184" y="234"/>
                      <a:pt x="189" y="234"/>
                    </a:cubicBezTo>
                    <a:cubicBezTo>
                      <a:pt x="189" y="234"/>
                      <a:pt x="190" y="234"/>
                      <a:pt x="191" y="234"/>
                    </a:cubicBezTo>
                    <a:cubicBezTo>
                      <a:pt x="194" y="233"/>
                      <a:pt x="194" y="233"/>
                      <a:pt x="194" y="233"/>
                    </a:cubicBezTo>
                    <a:cubicBezTo>
                      <a:pt x="194" y="231"/>
                      <a:pt x="194" y="231"/>
                      <a:pt x="194" y="231"/>
                    </a:cubicBezTo>
                    <a:cubicBezTo>
                      <a:pt x="194" y="221"/>
                      <a:pt x="190" y="217"/>
                      <a:pt x="184" y="211"/>
                    </a:cubicBezTo>
                    <a:cubicBezTo>
                      <a:pt x="183" y="211"/>
                      <a:pt x="183" y="211"/>
                      <a:pt x="182" y="210"/>
                    </a:cubicBezTo>
                    <a:cubicBezTo>
                      <a:pt x="181" y="209"/>
                      <a:pt x="178" y="207"/>
                      <a:pt x="175" y="206"/>
                    </a:cubicBezTo>
                    <a:cubicBezTo>
                      <a:pt x="174" y="206"/>
                      <a:pt x="174" y="206"/>
                      <a:pt x="174" y="206"/>
                    </a:cubicBezTo>
                    <a:cubicBezTo>
                      <a:pt x="173" y="206"/>
                      <a:pt x="172" y="207"/>
                      <a:pt x="171" y="207"/>
                    </a:cubicBezTo>
                    <a:cubicBezTo>
                      <a:pt x="171" y="207"/>
                      <a:pt x="171" y="207"/>
                      <a:pt x="171" y="207"/>
                    </a:cubicBezTo>
                    <a:cubicBezTo>
                      <a:pt x="170" y="207"/>
                      <a:pt x="169" y="206"/>
                      <a:pt x="168" y="205"/>
                    </a:cubicBezTo>
                    <a:cubicBezTo>
                      <a:pt x="168" y="205"/>
                      <a:pt x="168" y="205"/>
                      <a:pt x="168" y="205"/>
                    </a:cubicBezTo>
                    <a:cubicBezTo>
                      <a:pt x="166" y="203"/>
                      <a:pt x="165" y="203"/>
                      <a:pt x="162" y="202"/>
                    </a:cubicBezTo>
                    <a:cubicBezTo>
                      <a:pt x="161" y="201"/>
                      <a:pt x="161" y="201"/>
                      <a:pt x="160" y="200"/>
                    </a:cubicBezTo>
                    <a:cubicBezTo>
                      <a:pt x="159" y="200"/>
                      <a:pt x="158" y="199"/>
                      <a:pt x="157" y="199"/>
                    </a:cubicBezTo>
                    <a:cubicBezTo>
                      <a:pt x="157" y="199"/>
                      <a:pt x="157" y="199"/>
                      <a:pt x="156" y="198"/>
                    </a:cubicBezTo>
                    <a:cubicBezTo>
                      <a:pt x="157" y="199"/>
                      <a:pt x="157" y="199"/>
                      <a:pt x="158" y="199"/>
                    </a:cubicBezTo>
                    <a:cubicBezTo>
                      <a:pt x="159" y="200"/>
                      <a:pt x="161" y="200"/>
                      <a:pt x="163" y="200"/>
                    </a:cubicBezTo>
                    <a:cubicBezTo>
                      <a:pt x="163" y="200"/>
                      <a:pt x="163" y="200"/>
                      <a:pt x="164" y="200"/>
                    </a:cubicBezTo>
                    <a:cubicBezTo>
                      <a:pt x="165" y="200"/>
                      <a:pt x="166" y="200"/>
                      <a:pt x="167" y="199"/>
                    </a:cubicBezTo>
                    <a:cubicBezTo>
                      <a:pt x="167" y="199"/>
                      <a:pt x="168" y="199"/>
                      <a:pt x="169" y="199"/>
                    </a:cubicBezTo>
                    <a:cubicBezTo>
                      <a:pt x="169" y="199"/>
                      <a:pt x="169" y="199"/>
                      <a:pt x="170" y="199"/>
                    </a:cubicBezTo>
                    <a:cubicBezTo>
                      <a:pt x="171" y="199"/>
                      <a:pt x="171" y="200"/>
                      <a:pt x="172" y="200"/>
                    </a:cubicBezTo>
                    <a:cubicBezTo>
                      <a:pt x="174" y="201"/>
                      <a:pt x="175" y="201"/>
                      <a:pt x="176" y="201"/>
                    </a:cubicBezTo>
                    <a:cubicBezTo>
                      <a:pt x="179" y="202"/>
                      <a:pt x="182" y="203"/>
                      <a:pt x="185" y="204"/>
                    </a:cubicBezTo>
                    <a:cubicBezTo>
                      <a:pt x="190" y="206"/>
                      <a:pt x="194" y="208"/>
                      <a:pt x="200" y="208"/>
                    </a:cubicBezTo>
                    <a:cubicBezTo>
                      <a:pt x="201" y="208"/>
                      <a:pt x="201" y="208"/>
                      <a:pt x="202" y="208"/>
                    </a:cubicBezTo>
                    <a:cubicBezTo>
                      <a:pt x="205" y="207"/>
                      <a:pt x="207" y="207"/>
                      <a:pt x="209" y="206"/>
                    </a:cubicBezTo>
                    <a:cubicBezTo>
                      <a:pt x="212" y="206"/>
                      <a:pt x="214" y="205"/>
                      <a:pt x="217" y="205"/>
                    </a:cubicBezTo>
                    <a:cubicBezTo>
                      <a:pt x="217" y="205"/>
                      <a:pt x="218" y="205"/>
                      <a:pt x="218" y="205"/>
                    </a:cubicBezTo>
                    <a:cubicBezTo>
                      <a:pt x="222" y="205"/>
                      <a:pt x="227" y="208"/>
                      <a:pt x="231" y="211"/>
                    </a:cubicBezTo>
                    <a:cubicBezTo>
                      <a:pt x="231" y="211"/>
                      <a:pt x="232" y="212"/>
                      <a:pt x="232" y="212"/>
                    </a:cubicBezTo>
                    <a:close/>
                    <a:moveTo>
                      <a:pt x="144" y="195"/>
                    </a:moveTo>
                    <a:cubicBezTo>
                      <a:pt x="144" y="195"/>
                      <a:pt x="145" y="195"/>
                      <a:pt x="146" y="195"/>
                    </a:cubicBezTo>
                    <a:cubicBezTo>
                      <a:pt x="146" y="195"/>
                      <a:pt x="146" y="195"/>
                      <a:pt x="146" y="195"/>
                    </a:cubicBezTo>
                    <a:cubicBezTo>
                      <a:pt x="147" y="195"/>
                      <a:pt x="147" y="195"/>
                      <a:pt x="148" y="196"/>
                    </a:cubicBezTo>
                    <a:cubicBezTo>
                      <a:pt x="149" y="196"/>
                      <a:pt x="149" y="196"/>
                      <a:pt x="150" y="197"/>
                    </a:cubicBezTo>
                    <a:cubicBezTo>
                      <a:pt x="150" y="197"/>
                      <a:pt x="151" y="197"/>
                      <a:pt x="152" y="197"/>
                    </a:cubicBezTo>
                    <a:cubicBezTo>
                      <a:pt x="152" y="197"/>
                      <a:pt x="151" y="197"/>
                      <a:pt x="151" y="197"/>
                    </a:cubicBezTo>
                    <a:cubicBezTo>
                      <a:pt x="149" y="197"/>
                      <a:pt x="147" y="198"/>
                      <a:pt x="145" y="199"/>
                    </a:cubicBezTo>
                    <a:cubicBezTo>
                      <a:pt x="144" y="199"/>
                      <a:pt x="143" y="199"/>
                      <a:pt x="143" y="199"/>
                    </a:cubicBezTo>
                    <a:cubicBezTo>
                      <a:pt x="143" y="199"/>
                      <a:pt x="143" y="199"/>
                      <a:pt x="143" y="198"/>
                    </a:cubicBezTo>
                    <a:cubicBezTo>
                      <a:pt x="143" y="197"/>
                      <a:pt x="143" y="196"/>
                      <a:pt x="144" y="195"/>
                    </a:cubicBezTo>
                    <a:close/>
                    <a:moveTo>
                      <a:pt x="154" y="38"/>
                    </a:moveTo>
                    <a:cubicBezTo>
                      <a:pt x="151" y="38"/>
                      <a:pt x="148" y="41"/>
                      <a:pt x="146" y="42"/>
                    </a:cubicBezTo>
                    <a:cubicBezTo>
                      <a:pt x="146" y="43"/>
                      <a:pt x="145" y="43"/>
                      <a:pt x="144" y="44"/>
                    </a:cubicBezTo>
                    <a:cubicBezTo>
                      <a:pt x="144" y="44"/>
                      <a:pt x="144" y="44"/>
                      <a:pt x="144" y="44"/>
                    </a:cubicBezTo>
                    <a:cubicBezTo>
                      <a:pt x="143" y="41"/>
                      <a:pt x="141" y="40"/>
                      <a:pt x="138" y="38"/>
                    </a:cubicBezTo>
                    <a:cubicBezTo>
                      <a:pt x="135" y="36"/>
                      <a:pt x="131" y="34"/>
                      <a:pt x="126" y="34"/>
                    </a:cubicBezTo>
                    <a:cubicBezTo>
                      <a:pt x="128" y="33"/>
                      <a:pt x="129" y="33"/>
                      <a:pt x="131" y="33"/>
                    </a:cubicBezTo>
                    <a:cubicBezTo>
                      <a:pt x="135" y="33"/>
                      <a:pt x="140" y="34"/>
                      <a:pt x="144" y="36"/>
                    </a:cubicBezTo>
                    <a:cubicBezTo>
                      <a:pt x="147" y="36"/>
                      <a:pt x="150" y="37"/>
                      <a:pt x="153" y="38"/>
                    </a:cubicBezTo>
                    <a:cubicBezTo>
                      <a:pt x="154" y="38"/>
                      <a:pt x="154" y="38"/>
                      <a:pt x="155" y="38"/>
                    </a:cubicBezTo>
                    <a:cubicBezTo>
                      <a:pt x="155" y="38"/>
                      <a:pt x="155" y="38"/>
                      <a:pt x="154" y="38"/>
                    </a:cubicBezTo>
                    <a:close/>
                    <a:moveTo>
                      <a:pt x="311" y="415"/>
                    </a:moveTo>
                    <a:cubicBezTo>
                      <a:pt x="311" y="415"/>
                      <a:pt x="311" y="415"/>
                      <a:pt x="311" y="415"/>
                    </a:cubicBezTo>
                    <a:cubicBezTo>
                      <a:pt x="310" y="417"/>
                      <a:pt x="310" y="417"/>
                      <a:pt x="310" y="417"/>
                    </a:cubicBezTo>
                    <a:cubicBezTo>
                      <a:pt x="309" y="417"/>
                      <a:pt x="309" y="417"/>
                      <a:pt x="309" y="417"/>
                    </a:cubicBezTo>
                    <a:cubicBezTo>
                      <a:pt x="310" y="418"/>
                      <a:pt x="310" y="422"/>
                      <a:pt x="310" y="423"/>
                    </a:cubicBezTo>
                    <a:cubicBezTo>
                      <a:pt x="310" y="424"/>
                      <a:pt x="309" y="426"/>
                      <a:pt x="305" y="426"/>
                    </a:cubicBezTo>
                    <a:cubicBezTo>
                      <a:pt x="302" y="426"/>
                      <a:pt x="299" y="425"/>
                      <a:pt x="297" y="424"/>
                    </a:cubicBezTo>
                    <a:cubicBezTo>
                      <a:pt x="296" y="424"/>
                      <a:pt x="296" y="424"/>
                      <a:pt x="296" y="424"/>
                    </a:cubicBezTo>
                    <a:cubicBezTo>
                      <a:pt x="294" y="423"/>
                      <a:pt x="292" y="423"/>
                      <a:pt x="291" y="423"/>
                    </a:cubicBezTo>
                    <a:cubicBezTo>
                      <a:pt x="285" y="423"/>
                      <a:pt x="281" y="426"/>
                      <a:pt x="277" y="430"/>
                    </a:cubicBezTo>
                    <a:cubicBezTo>
                      <a:pt x="276" y="431"/>
                      <a:pt x="276" y="431"/>
                      <a:pt x="276" y="431"/>
                    </a:cubicBezTo>
                    <a:cubicBezTo>
                      <a:pt x="270" y="437"/>
                      <a:pt x="261" y="445"/>
                      <a:pt x="253" y="445"/>
                    </a:cubicBezTo>
                    <a:cubicBezTo>
                      <a:pt x="252" y="445"/>
                      <a:pt x="250" y="445"/>
                      <a:pt x="248" y="444"/>
                    </a:cubicBezTo>
                    <a:cubicBezTo>
                      <a:pt x="247" y="443"/>
                      <a:pt x="245" y="442"/>
                      <a:pt x="243" y="442"/>
                    </a:cubicBezTo>
                    <a:cubicBezTo>
                      <a:pt x="242" y="442"/>
                      <a:pt x="241" y="442"/>
                      <a:pt x="240" y="442"/>
                    </a:cubicBezTo>
                    <a:cubicBezTo>
                      <a:pt x="238" y="443"/>
                      <a:pt x="237" y="443"/>
                      <a:pt x="236" y="444"/>
                    </a:cubicBezTo>
                    <a:cubicBezTo>
                      <a:pt x="235" y="444"/>
                      <a:pt x="235" y="445"/>
                      <a:pt x="234" y="445"/>
                    </a:cubicBezTo>
                    <a:cubicBezTo>
                      <a:pt x="233" y="445"/>
                      <a:pt x="233" y="446"/>
                      <a:pt x="232" y="446"/>
                    </a:cubicBezTo>
                    <a:cubicBezTo>
                      <a:pt x="230" y="446"/>
                      <a:pt x="229" y="447"/>
                      <a:pt x="227" y="449"/>
                    </a:cubicBezTo>
                    <a:cubicBezTo>
                      <a:pt x="226" y="449"/>
                      <a:pt x="226" y="450"/>
                      <a:pt x="225" y="450"/>
                    </a:cubicBezTo>
                    <a:cubicBezTo>
                      <a:pt x="224" y="451"/>
                      <a:pt x="223" y="452"/>
                      <a:pt x="223" y="452"/>
                    </a:cubicBezTo>
                    <a:cubicBezTo>
                      <a:pt x="222" y="453"/>
                      <a:pt x="220" y="453"/>
                      <a:pt x="219" y="453"/>
                    </a:cubicBezTo>
                    <a:cubicBezTo>
                      <a:pt x="217" y="453"/>
                      <a:pt x="215" y="453"/>
                      <a:pt x="214" y="453"/>
                    </a:cubicBezTo>
                    <a:cubicBezTo>
                      <a:pt x="213" y="453"/>
                      <a:pt x="211" y="453"/>
                      <a:pt x="210" y="452"/>
                    </a:cubicBezTo>
                    <a:cubicBezTo>
                      <a:pt x="208" y="452"/>
                      <a:pt x="206" y="452"/>
                      <a:pt x="204" y="450"/>
                    </a:cubicBezTo>
                    <a:cubicBezTo>
                      <a:pt x="203" y="450"/>
                      <a:pt x="202" y="449"/>
                      <a:pt x="200" y="449"/>
                    </a:cubicBezTo>
                    <a:cubicBezTo>
                      <a:pt x="199" y="448"/>
                      <a:pt x="197" y="448"/>
                      <a:pt x="196" y="448"/>
                    </a:cubicBezTo>
                    <a:cubicBezTo>
                      <a:pt x="194" y="447"/>
                      <a:pt x="192" y="447"/>
                      <a:pt x="191" y="446"/>
                    </a:cubicBezTo>
                    <a:cubicBezTo>
                      <a:pt x="186" y="443"/>
                      <a:pt x="180" y="437"/>
                      <a:pt x="179" y="432"/>
                    </a:cubicBezTo>
                    <a:cubicBezTo>
                      <a:pt x="179" y="431"/>
                      <a:pt x="179" y="431"/>
                      <a:pt x="179" y="430"/>
                    </a:cubicBezTo>
                    <a:cubicBezTo>
                      <a:pt x="180" y="430"/>
                      <a:pt x="182" y="431"/>
                      <a:pt x="183" y="432"/>
                    </a:cubicBezTo>
                    <a:cubicBezTo>
                      <a:pt x="184" y="432"/>
                      <a:pt x="185" y="433"/>
                      <a:pt x="186" y="433"/>
                    </a:cubicBezTo>
                    <a:cubicBezTo>
                      <a:pt x="188" y="434"/>
                      <a:pt x="190" y="435"/>
                      <a:pt x="192" y="435"/>
                    </a:cubicBezTo>
                    <a:cubicBezTo>
                      <a:pt x="197" y="435"/>
                      <a:pt x="200" y="431"/>
                      <a:pt x="201" y="429"/>
                    </a:cubicBezTo>
                    <a:cubicBezTo>
                      <a:pt x="203" y="427"/>
                      <a:pt x="204" y="425"/>
                      <a:pt x="206" y="423"/>
                    </a:cubicBezTo>
                    <a:cubicBezTo>
                      <a:pt x="207" y="423"/>
                      <a:pt x="207" y="423"/>
                      <a:pt x="208" y="423"/>
                    </a:cubicBezTo>
                    <a:cubicBezTo>
                      <a:pt x="208" y="423"/>
                      <a:pt x="210" y="424"/>
                      <a:pt x="211" y="424"/>
                    </a:cubicBezTo>
                    <a:cubicBezTo>
                      <a:pt x="213" y="425"/>
                      <a:pt x="215" y="426"/>
                      <a:pt x="217" y="426"/>
                    </a:cubicBezTo>
                    <a:cubicBezTo>
                      <a:pt x="219" y="426"/>
                      <a:pt x="220" y="426"/>
                      <a:pt x="221" y="425"/>
                    </a:cubicBezTo>
                    <a:cubicBezTo>
                      <a:pt x="229" y="421"/>
                      <a:pt x="225" y="414"/>
                      <a:pt x="223" y="409"/>
                    </a:cubicBezTo>
                    <a:cubicBezTo>
                      <a:pt x="223" y="407"/>
                      <a:pt x="222" y="406"/>
                      <a:pt x="222" y="405"/>
                    </a:cubicBezTo>
                    <a:cubicBezTo>
                      <a:pt x="222" y="403"/>
                      <a:pt x="222" y="401"/>
                      <a:pt x="222" y="400"/>
                    </a:cubicBezTo>
                    <a:cubicBezTo>
                      <a:pt x="222" y="396"/>
                      <a:pt x="223" y="391"/>
                      <a:pt x="217" y="388"/>
                    </a:cubicBezTo>
                    <a:cubicBezTo>
                      <a:pt x="217" y="386"/>
                      <a:pt x="217" y="383"/>
                      <a:pt x="217" y="382"/>
                    </a:cubicBezTo>
                    <a:cubicBezTo>
                      <a:pt x="217" y="382"/>
                      <a:pt x="217" y="382"/>
                      <a:pt x="218" y="383"/>
                    </a:cubicBezTo>
                    <a:cubicBezTo>
                      <a:pt x="219" y="383"/>
                      <a:pt x="220" y="385"/>
                      <a:pt x="221" y="387"/>
                    </a:cubicBezTo>
                    <a:cubicBezTo>
                      <a:pt x="222" y="389"/>
                      <a:pt x="223" y="391"/>
                      <a:pt x="225" y="393"/>
                    </a:cubicBezTo>
                    <a:cubicBezTo>
                      <a:pt x="231" y="398"/>
                      <a:pt x="233" y="404"/>
                      <a:pt x="236" y="412"/>
                    </a:cubicBezTo>
                    <a:cubicBezTo>
                      <a:pt x="236" y="412"/>
                      <a:pt x="236" y="412"/>
                      <a:pt x="236" y="412"/>
                    </a:cubicBezTo>
                    <a:cubicBezTo>
                      <a:pt x="239" y="422"/>
                      <a:pt x="247" y="429"/>
                      <a:pt x="256" y="430"/>
                    </a:cubicBezTo>
                    <a:cubicBezTo>
                      <a:pt x="258" y="431"/>
                      <a:pt x="259" y="431"/>
                      <a:pt x="260" y="431"/>
                    </a:cubicBezTo>
                    <a:cubicBezTo>
                      <a:pt x="263" y="431"/>
                      <a:pt x="267" y="430"/>
                      <a:pt x="269" y="428"/>
                    </a:cubicBezTo>
                    <a:cubicBezTo>
                      <a:pt x="270" y="428"/>
                      <a:pt x="271" y="427"/>
                      <a:pt x="271" y="427"/>
                    </a:cubicBezTo>
                    <a:cubicBezTo>
                      <a:pt x="272" y="426"/>
                      <a:pt x="272" y="426"/>
                      <a:pt x="273" y="426"/>
                    </a:cubicBezTo>
                    <a:cubicBezTo>
                      <a:pt x="273" y="426"/>
                      <a:pt x="274" y="426"/>
                      <a:pt x="275" y="425"/>
                    </a:cubicBezTo>
                    <a:cubicBezTo>
                      <a:pt x="276" y="425"/>
                      <a:pt x="277" y="425"/>
                      <a:pt x="279" y="424"/>
                    </a:cubicBezTo>
                    <a:cubicBezTo>
                      <a:pt x="280" y="423"/>
                      <a:pt x="282" y="422"/>
                      <a:pt x="283" y="421"/>
                    </a:cubicBezTo>
                    <a:cubicBezTo>
                      <a:pt x="284" y="421"/>
                      <a:pt x="285" y="420"/>
                      <a:pt x="286" y="419"/>
                    </a:cubicBezTo>
                    <a:cubicBezTo>
                      <a:pt x="288" y="418"/>
                      <a:pt x="290" y="416"/>
                      <a:pt x="291" y="415"/>
                    </a:cubicBezTo>
                    <a:cubicBezTo>
                      <a:pt x="293" y="413"/>
                      <a:pt x="295" y="411"/>
                      <a:pt x="296" y="411"/>
                    </a:cubicBezTo>
                    <a:cubicBezTo>
                      <a:pt x="299" y="410"/>
                      <a:pt x="301" y="410"/>
                      <a:pt x="304" y="410"/>
                    </a:cubicBezTo>
                    <a:cubicBezTo>
                      <a:pt x="307" y="410"/>
                      <a:pt x="310" y="411"/>
                      <a:pt x="313" y="412"/>
                    </a:cubicBezTo>
                    <a:cubicBezTo>
                      <a:pt x="313" y="412"/>
                      <a:pt x="313" y="412"/>
                      <a:pt x="313" y="412"/>
                    </a:cubicBezTo>
                    <a:cubicBezTo>
                      <a:pt x="313" y="412"/>
                      <a:pt x="313" y="412"/>
                      <a:pt x="312" y="412"/>
                    </a:cubicBezTo>
                    <a:cubicBezTo>
                      <a:pt x="312" y="412"/>
                      <a:pt x="312" y="412"/>
                      <a:pt x="312" y="412"/>
                    </a:cubicBezTo>
                    <a:cubicBezTo>
                      <a:pt x="310" y="412"/>
                      <a:pt x="310" y="412"/>
                      <a:pt x="310" y="412"/>
                    </a:cubicBezTo>
                    <a:cubicBezTo>
                      <a:pt x="310" y="412"/>
                      <a:pt x="310" y="412"/>
                      <a:pt x="310" y="412"/>
                    </a:cubicBezTo>
                    <a:cubicBezTo>
                      <a:pt x="311" y="415"/>
                      <a:pt x="311" y="415"/>
                      <a:pt x="311" y="415"/>
                    </a:cubicBezTo>
                    <a:cubicBezTo>
                      <a:pt x="311" y="415"/>
                      <a:pt x="311" y="415"/>
                      <a:pt x="311" y="415"/>
                    </a:cubicBezTo>
                    <a:close/>
                    <a:moveTo>
                      <a:pt x="320" y="416"/>
                    </a:moveTo>
                    <a:cubicBezTo>
                      <a:pt x="319" y="416"/>
                      <a:pt x="319" y="416"/>
                      <a:pt x="319" y="416"/>
                    </a:cubicBezTo>
                    <a:cubicBezTo>
                      <a:pt x="318" y="416"/>
                      <a:pt x="318" y="415"/>
                      <a:pt x="317" y="415"/>
                    </a:cubicBezTo>
                    <a:cubicBezTo>
                      <a:pt x="316" y="414"/>
                      <a:pt x="314" y="413"/>
                      <a:pt x="313" y="412"/>
                    </a:cubicBezTo>
                    <a:cubicBezTo>
                      <a:pt x="315" y="413"/>
                      <a:pt x="318" y="415"/>
                      <a:pt x="320" y="416"/>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117" name="Freeform 60">
                <a:extLst>
                  <a:ext uri="{FF2B5EF4-FFF2-40B4-BE49-F238E27FC236}">
                    <a16:creationId xmlns:a16="http://schemas.microsoft.com/office/drawing/2014/main" id="{3034365A-2241-9679-2323-9168FB5EA796}"/>
                  </a:ext>
                </a:extLst>
              </p:cNvPr>
              <p:cNvSpPr>
                <a:spLocks/>
              </p:cNvSpPr>
              <p:nvPr/>
            </p:nvSpPr>
            <p:spPr bwMode="auto">
              <a:xfrm>
                <a:off x="17633712" y="11563484"/>
                <a:ext cx="346919" cy="148093"/>
              </a:xfrm>
              <a:custGeom>
                <a:avLst/>
                <a:gdLst>
                  <a:gd name="T0" fmla="*/ 290279 w 49"/>
                  <a:gd name="T1" fmla="*/ 25755 h 23"/>
                  <a:gd name="T2" fmla="*/ 290279 w 49"/>
                  <a:gd name="T3" fmla="*/ 25755 h 23"/>
                  <a:gd name="T4" fmla="*/ 254879 w 49"/>
                  <a:gd name="T5" fmla="*/ 0 h 23"/>
                  <a:gd name="T6" fmla="*/ 247799 w 49"/>
                  <a:gd name="T7" fmla="*/ 0 h 23"/>
                  <a:gd name="T8" fmla="*/ 212399 w 49"/>
                  <a:gd name="T9" fmla="*/ 12878 h 23"/>
                  <a:gd name="T10" fmla="*/ 212399 w 49"/>
                  <a:gd name="T11" fmla="*/ 12878 h 23"/>
                  <a:gd name="T12" fmla="*/ 176999 w 49"/>
                  <a:gd name="T13" fmla="*/ 0 h 23"/>
                  <a:gd name="T14" fmla="*/ 134520 w 49"/>
                  <a:gd name="T15" fmla="*/ 19316 h 23"/>
                  <a:gd name="T16" fmla="*/ 127440 w 49"/>
                  <a:gd name="T17" fmla="*/ 38633 h 23"/>
                  <a:gd name="T18" fmla="*/ 127440 w 49"/>
                  <a:gd name="T19" fmla="*/ 45072 h 23"/>
                  <a:gd name="T20" fmla="*/ 127440 w 49"/>
                  <a:gd name="T21" fmla="*/ 45072 h 23"/>
                  <a:gd name="T22" fmla="*/ 120360 w 49"/>
                  <a:gd name="T23" fmla="*/ 45072 h 23"/>
                  <a:gd name="T24" fmla="*/ 120360 w 49"/>
                  <a:gd name="T25" fmla="*/ 45072 h 23"/>
                  <a:gd name="T26" fmla="*/ 99120 w 49"/>
                  <a:gd name="T27" fmla="*/ 19316 h 23"/>
                  <a:gd name="T28" fmla="*/ 63720 w 49"/>
                  <a:gd name="T29" fmla="*/ 12878 h 23"/>
                  <a:gd name="T30" fmla="*/ 35400 w 49"/>
                  <a:gd name="T31" fmla="*/ 19316 h 23"/>
                  <a:gd name="T32" fmla="*/ 0 w 49"/>
                  <a:gd name="T33" fmla="*/ 51511 h 23"/>
                  <a:gd name="T34" fmla="*/ 14160 w 49"/>
                  <a:gd name="T35" fmla="*/ 83705 h 23"/>
                  <a:gd name="T36" fmla="*/ 70800 w 49"/>
                  <a:gd name="T37" fmla="*/ 96582 h 23"/>
                  <a:gd name="T38" fmla="*/ 106200 w 49"/>
                  <a:gd name="T39" fmla="*/ 90144 h 23"/>
                  <a:gd name="T40" fmla="*/ 106200 w 49"/>
                  <a:gd name="T41" fmla="*/ 90144 h 23"/>
                  <a:gd name="T42" fmla="*/ 148680 w 49"/>
                  <a:gd name="T43" fmla="*/ 115899 h 23"/>
                  <a:gd name="T44" fmla="*/ 205319 w 49"/>
                  <a:gd name="T45" fmla="*/ 135215 h 23"/>
                  <a:gd name="T46" fmla="*/ 254879 w 49"/>
                  <a:gd name="T47" fmla="*/ 148093 h 23"/>
                  <a:gd name="T48" fmla="*/ 297359 w 49"/>
                  <a:gd name="T49" fmla="*/ 135215 h 23"/>
                  <a:gd name="T50" fmla="*/ 346919 w 49"/>
                  <a:gd name="T51" fmla="*/ 64388 h 23"/>
                  <a:gd name="T52" fmla="*/ 290279 w 49"/>
                  <a:gd name="T53" fmla="*/ 25755 h 2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9" h="23">
                    <a:moveTo>
                      <a:pt x="41" y="4"/>
                    </a:moveTo>
                    <a:cubicBezTo>
                      <a:pt x="41" y="4"/>
                      <a:pt x="41" y="4"/>
                      <a:pt x="41" y="4"/>
                    </a:cubicBezTo>
                    <a:cubicBezTo>
                      <a:pt x="41" y="2"/>
                      <a:pt x="40" y="0"/>
                      <a:pt x="36" y="0"/>
                    </a:cubicBezTo>
                    <a:cubicBezTo>
                      <a:pt x="36" y="0"/>
                      <a:pt x="35" y="0"/>
                      <a:pt x="35" y="0"/>
                    </a:cubicBezTo>
                    <a:cubicBezTo>
                      <a:pt x="32" y="0"/>
                      <a:pt x="31" y="1"/>
                      <a:pt x="30" y="2"/>
                    </a:cubicBezTo>
                    <a:cubicBezTo>
                      <a:pt x="30" y="2"/>
                      <a:pt x="30" y="2"/>
                      <a:pt x="30" y="2"/>
                    </a:cubicBezTo>
                    <a:cubicBezTo>
                      <a:pt x="28" y="1"/>
                      <a:pt x="27" y="0"/>
                      <a:pt x="25" y="0"/>
                    </a:cubicBezTo>
                    <a:cubicBezTo>
                      <a:pt x="23" y="0"/>
                      <a:pt x="21" y="1"/>
                      <a:pt x="19" y="3"/>
                    </a:cubicBezTo>
                    <a:cubicBezTo>
                      <a:pt x="18" y="4"/>
                      <a:pt x="18" y="5"/>
                      <a:pt x="18" y="6"/>
                    </a:cubicBezTo>
                    <a:cubicBezTo>
                      <a:pt x="18" y="6"/>
                      <a:pt x="18" y="7"/>
                      <a:pt x="18" y="7"/>
                    </a:cubicBezTo>
                    <a:cubicBezTo>
                      <a:pt x="18" y="7"/>
                      <a:pt x="18" y="7"/>
                      <a:pt x="18" y="7"/>
                    </a:cubicBezTo>
                    <a:cubicBezTo>
                      <a:pt x="18" y="7"/>
                      <a:pt x="17" y="7"/>
                      <a:pt x="17" y="7"/>
                    </a:cubicBezTo>
                    <a:cubicBezTo>
                      <a:pt x="17" y="7"/>
                      <a:pt x="17" y="7"/>
                      <a:pt x="17" y="7"/>
                    </a:cubicBezTo>
                    <a:cubicBezTo>
                      <a:pt x="16" y="6"/>
                      <a:pt x="15" y="4"/>
                      <a:pt x="14" y="3"/>
                    </a:cubicBezTo>
                    <a:cubicBezTo>
                      <a:pt x="12" y="2"/>
                      <a:pt x="11" y="2"/>
                      <a:pt x="9" y="2"/>
                    </a:cubicBezTo>
                    <a:cubicBezTo>
                      <a:pt x="8" y="2"/>
                      <a:pt x="7" y="2"/>
                      <a:pt x="5" y="3"/>
                    </a:cubicBezTo>
                    <a:cubicBezTo>
                      <a:pt x="3" y="3"/>
                      <a:pt x="1" y="5"/>
                      <a:pt x="0" y="8"/>
                    </a:cubicBezTo>
                    <a:cubicBezTo>
                      <a:pt x="0" y="10"/>
                      <a:pt x="1" y="11"/>
                      <a:pt x="2" y="13"/>
                    </a:cubicBezTo>
                    <a:cubicBezTo>
                      <a:pt x="4" y="14"/>
                      <a:pt x="8" y="15"/>
                      <a:pt x="10" y="15"/>
                    </a:cubicBezTo>
                    <a:cubicBezTo>
                      <a:pt x="12" y="15"/>
                      <a:pt x="14" y="14"/>
                      <a:pt x="15" y="14"/>
                    </a:cubicBezTo>
                    <a:cubicBezTo>
                      <a:pt x="15" y="14"/>
                      <a:pt x="15" y="14"/>
                      <a:pt x="15" y="14"/>
                    </a:cubicBezTo>
                    <a:cubicBezTo>
                      <a:pt x="16" y="17"/>
                      <a:pt x="19" y="18"/>
                      <a:pt x="21" y="18"/>
                    </a:cubicBezTo>
                    <a:cubicBezTo>
                      <a:pt x="24" y="19"/>
                      <a:pt x="26" y="20"/>
                      <a:pt x="29" y="21"/>
                    </a:cubicBezTo>
                    <a:cubicBezTo>
                      <a:pt x="32" y="22"/>
                      <a:pt x="34" y="23"/>
                      <a:pt x="36" y="23"/>
                    </a:cubicBezTo>
                    <a:cubicBezTo>
                      <a:pt x="38" y="23"/>
                      <a:pt x="40" y="22"/>
                      <a:pt x="42" y="21"/>
                    </a:cubicBezTo>
                    <a:cubicBezTo>
                      <a:pt x="45" y="19"/>
                      <a:pt x="49" y="15"/>
                      <a:pt x="49" y="10"/>
                    </a:cubicBezTo>
                    <a:cubicBezTo>
                      <a:pt x="49" y="9"/>
                      <a:pt x="48" y="4"/>
                      <a:pt x="41" y="4"/>
                    </a:cubicBezTo>
                    <a:close/>
                  </a:path>
                </a:pathLst>
              </a:custGeom>
              <a:solidFill>
                <a:schemeClr val="accent4"/>
              </a:solid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118" name="Freeform 61">
                <a:extLst>
                  <a:ext uri="{FF2B5EF4-FFF2-40B4-BE49-F238E27FC236}">
                    <a16:creationId xmlns:a16="http://schemas.microsoft.com/office/drawing/2014/main" id="{4CE77D91-6AF2-CDC9-DEA5-F6827881E8F4}"/>
                  </a:ext>
                </a:extLst>
              </p:cNvPr>
              <p:cNvSpPr>
                <a:spLocks/>
              </p:cNvSpPr>
              <p:nvPr/>
            </p:nvSpPr>
            <p:spPr bwMode="auto">
              <a:xfrm>
                <a:off x="21113573" y="10473423"/>
                <a:ext cx="504366" cy="206359"/>
              </a:xfrm>
              <a:custGeom>
                <a:avLst/>
                <a:gdLst>
                  <a:gd name="T0" fmla="*/ 504366 w 71"/>
                  <a:gd name="T1" fmla="*/ 38692 h 32"/>
                  <a:gd name="T2" fmla="*/ 497262 w 71"/>
                  <a:gd name="T3" fmla="*/ 6449 h 32"/>
                  <a:gd name="T4" fmla="*/ 468847 w 71"/>
                  <a:gd name="T5" fmla="*/ 0 h 32"/>
                  <a:gd name="T6" fmla="*/ 397810 w 71"/>
                  <a:gd name="T7" fmla="*/ 32244 h 32"/>
                  <a:gd name="T8" fmla="*/ 326772 w 71"/>
                  <a:gd name="T9" fmla="*/ 83833 h 32"/>
                  <a:gd name="T10" fmla="*/ 291254 w 71"/>
                  <a:gd name="T11" fmla="*/ 96731 h 32"/>
                  <a:gd name="T12" fmla="*/ 255735 w 71"/>
                  <a:gd name="T13" fmla="*/ 109628 h 32"/>
                  <a:gd name="T14" fmla="*/ 241527 w 71"/>
                  <a:gd name="T15" fmla="*/ 103180 h 32"/>
                  <a:gd name="T16" fmla="*/ 234424 w 71"/>
                  <a:gd name="T17" fmla="*/ 103180 h 32"/>
                  <a:gd name="T18" fmla="*/ 206009 w 71"/>
                  <a:gd name="T19" fmla="*/ 90282 h 32"/>
                  <a:gd name="T20" fmla="*/ 170490 w 71"/>
                  <a:gd name="T21" fmla="*/ 103180 h 32"/>
                  <a:gd name="T22" fmla="*/ 163386 w 71"/>
                  <a:gd name="T23" fmla="*/ 116077 h 32"/>
                  <a:gd name="T24" fmla="*/ 163386 w 71"/>
                  <a:gd name="T25" fmla="*/ 116077 h 32"/>
                  <a:gd name="T26" fmla="*/ 134971 w 71"/>
                  <a:gd name="T27" fmla="*/ 90282 h 32"/>
                  <a:gd name="T28" fmla="*/ 113660 w 71"/>
                  <a:gd name="T29" fmla="*/ 77385 h 32"/>
                  <a:gd name="T30" fmla="*/ 99452 w 71"/>
                  <a:gd name="T31" fmla="*/ 70936 h 32"/>
                  <a:gd name="T32" fmla="*/ 106556 w 71"/>
                  <a:gd name="T33" fmla="*/ 64487 h 32"/>
                  <a:gd name="T34" fmla="*/ 99452 w 71"/>
                  <a:gd name="T35" fmla="*/ 32244 h 32"/>
                  <a:gd name="T36" fmla="*/ 71037 w 71"/>
                  <a:gd name="T37" fmla="*/ 12897 h 32"/>
                  <a:gd name="T38" fmla="*/ 35519 w 71"/>
                  <a:gd name="T39" fmla="*/ 32244 h 32"/>
                  <a:gd name="T40" fmla="*/ 14207 w 71"/>
                  <a:gd name="T41" fmla="*/ 77385 h 32"/>
                  <a:gd name="T42" fmla="*/ 21311 w 71"/>
                  <a:gd name="T43" fmla="*/ 141872 h 32"/>
                  <a:gd name="T44" fmla="*/ 56830 w 71"/>
                  <a:gd name="T45" fmla="*/ 161218 h 32"/>
                  <a:gd name="T46" fmla="*/ 71037 w 71"/>
                  <a:gd name="T47" fmla="*/ 161218 h 32"/>
                  <a:gd name="T48" fmla="*/ 78141 w 71"/>
                  <a:gd name="T49" fmla="*/ 161218 h 32"/>
                  <a:gd name="T50" fmla="*/ 78141 w 71"/>
                  <a:gd name="T51" fmla="*/ 161218 h 32"/>
                  <a:gd name="T52" fmla="*/ 85245 w 71"/>
                  <a:gd name="T53" fmla="*/ 167667 h 32"/>
                  <a:gd name="T54" fmla="*/ 106556 w 71"/>
                  <a:gd name="T55" fmla="*/ 193462 h 32"/>
                  <a:gd name="T56" fmla="*/ 127867 w 71"/>
                  <a:gd name="T57" fmla="*/ 193462 h 32"/>
                  <a:gd name="T58" fmla="*/ 156282 w 71"/>
                  <a:gd name="T59" fmla="*/ 180564 h 32"/>
                  <a:gd name="T60" fmla="*/ 177594 w 71"/>
                  <a:gd name="T61" fmla="*/ 180564 h 32"/>
                  <a:gd name="T62" fmla="*/ 191801 w 71"/>
                  <a:gd name="T63" fmla="*/ 180564 h 32"/>
                  <a:gd name="T64" fmla="*/ 220216 w 71"/>
                  <a:gd name="T65" fmla="*/ 187013 h 32"/>
                  <a:gd name="T66" fmla="*/ 234424 w 71"/>
                  <a:gd name="T67" fmla="*/ 180564 h 32"/>
                  <a:gd name="T68" fmla="*/ 241527 w 71"/>
                  <a:gd name="T69" fmla="*/ 180564 h 32"/>
                  <a:gd name="T70" fmla="*/ 262839 w 71"/>
                  <a:gd name="T71" fmla="*/ 180564 h 32"/>
                  <a:gd name="T72" fmla="*/ 269942 w 71"/>
                  <a:gd name="T73" fmla="*/ 180564 h 32"/>
                  <a:gd name="T74" fmla="*/ 284150 w 71"/>
                  <a:gd name="T75" fmla="*/ 180564 h 32"/>
                  <a:gd name="T76" fmla="*/ 312565 w 71"/>
                  <a:gd name="T77" fmla="*/ 180564 h 32"/>
                  <a:gd name="T78" fmla="*/ 333876 w 71"/>
                  <a:gd name="T79" fmla="*/ 174115 h 32"/>
                  <a:gd name="T80" fmla="*/ 362291 w 71"/>
                  <a:gd name="T81" fmla="*/ 187013 h 32"/>
                  <a:gd name="T82" fmla="*/ 412017 w 71"/>
                  <a:gd name="T83" fmla="*/ 206359 h 32"/>
                  <a:gd name="T84" fmla="*/ 447536 w 71"/>
                  <a:gd name="T85" fmla="*/ 174115 h 32"/>
                  <a:gd name="T86" fmla="*/ 468847 w 71"/>
                  <a:gd name="T87" fmla="*/ 161218 h 32"/>
                  <a:gd name="T88" fmla="*/ 468847 w 71"/>
                  <a:gd name="T89" fmla="*/ 122526 h 32"/>
                  <a:gd name="T90" fmla="*/ 447536 w 71"/>
                  <a:gd name="T91" fmla="*/ 103180 h 32"/>
                  <a:gd name="T92" fmla="*/ 504366 w 71"/>
                  <a:gd name="T93" fmla="*/ 38692 h 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1" h="32">
                    <a:moveTo>
                      <a:pt x="71" y="6"/>
                    </a:moveTo>
                    <a:cubicBezTo>
                      <a:pt x="71" y="4"/>
                      <a:pt x="71" y="2"/>
                      <a:pt x="70" y="1"/>
                    </a:cubicBezTo>
                    <a:cubicBezTo>
                      <a:pt x="69" y="0"/>
                      <a:pt x="68" y="0"/>
                      <a:pt x="66" y="0"/>
                    </a:cubicBezTo>
                    <a:cubicBezTo>
                      <a:pt x="62" y="0"/>
                      <a:pt x="56" y="5"/>
                      <a:pt x="56" y="5"/>
                    </a:cubicBezTo>
                    <a:cubicBezTo>
                      <a:pt x="53" y="8"/>
                      <a:pt x="50" y="11"/>
                      <a:pt x="46" y="13"/>
                    </a:cubicBezTo>
                    <a:cubicBezTo>
                      <a:pt x="44" y="13"/>
                      <a:pt x="42" y="14"/>
                      <a:pt x="41" y="15"/>
                    </a:cubicBezTo>
                    <a:cubicBezTo>
                      <a:pt x="39" y="16"/>
                      <a:pt x="37" y="17"/>
                      <a:pt x="36" y="17"/>
                    </a:cubicBezTo>
                    <a:cubicBezTo>
                      <a:pt x="35" y="17"/>
                      <a:pt x="35" y="17"/>
                      <a:pt x="34" y="16"/>
                    </a:cubicBezTo>
                    <a:cubicBezTo>
                      <a:pt x="34" y="16"/>
                      <a:pt x="33" y="16"/>
                      <a:pt x="33" y="16"/>
                    </a:cubicBezTo>
                    <a:cubicBezTo>
                      <a:pt x="32" y="15"/>
                      <a:pt x="30" y="14"/>
                      <a:pt x="29" y="14"/>
                    </a:cubicBezTo>
                    <a:cubicBezTo>
                      <a:pt x="27" y="14"/>
                      <a:pt x="26" y="15"/>
                      <a:pt x="24" y="16"/>
                    </a:cubicBezTo>
                    <a:cubicBezTo>
                      <a:pt x="24" y="17"/>
                      <a:pt x="23" y="17"/>
                      <a:pt x="23" y="18"/>
                    </a:cubicBezTo>
                    <a:cubicBezTo>
                      <a:pt x="23" y="18"/>
                      <a:pt x="23" y="18"/>
                      <a:pt x="23" y="18"/>
                    </a:cubicBezTo>
                    <a:cubicBezTo>
                      <a:pt x="22" y="16"/>
                      <a:pt x="21" y="15"/>
                      <a:pt x="19" y="14"/>
                    </a:cubicBezTo>
                    <a:cubicBezTo>
                      <a:pt x="18" y="13"/>
                      <a:pt x="17" y="13"/>
                      <a:pt x="16" y="12"/>
                    </a:cubicBezTo>
                    <a:cubicBezTo>
                      <a:pt x="16" y="12"/>
                      <a:pt x="15" y="11"/>
                      <a:pt x="14" y="11"/>
                    </a:cubicBezTo>
                    <a:cubicBezTo>
                      <a:pt x="14" y="11"/>
                      <a:pt x="14" y="10"/>
                      <a:pt x="15" y="10"/>
                    </a:cubicBezTo>
                    <a:cubicBezTo>
                      <a:pt x="15" y="9"/>
                      <a:pt x="15" y="7"/>
                      <a:pt x="14" y="5"/>
                    </a:cubicBezTo>
                    <a:cubicBezTo>
                      <a:pt x="14" y="3"/>
                      <a:pt x="12" y="2"/>
                      <a:pt x="10" y="2"/>
                    </a:cubicBezTo>
                    <a:cubicBezTo>
                      <a:pt x="8" y="2"/>
                      <a:pt x="7" y="3"/>
                      <a:pt x="5" y="5"/>
                    </a:cubicBezTo>
                    <a:cubicBezTo>
                      <a:pt x="4" y="7"/>
                      <a:pt x="3" y="9"/>
                      <a:pt x="2" y="12"/>
                    </a:cubicBezTo>
                    <a:cubicBezTo>
                      <a:pt x="2" y="13"/>
                      <a:pt x="0" y="18"/>
                      <a:pt x="3" y="22"/>
                    </a:cubicBezTo>
                    <a:cubicBezTo>
                      <a:pt x="4" y="24"/>
                      <a:pt x="6" y="25"/>
                      <a:pt x="8" y="25"/>
                    </a:cubicBezTo>
                    <a:cubicBezTo>
                      <a:pt x="8" y="25"/>
                      <a:pt x="9" y="25"/>
                      <a:pt x="10" y="25"/>
                    </a:cubicBezTo>
                    <a:cubicBezTo>
                      <a:pt x="10" y="25"/>
                      <a:pt x="10" y="25"/>
                      <a:pt x="11" y="25"/>
                    </a:cubicBezTo>
                    <a:cubicBezTo>
                      <a:pt x="11" y="25"/>
                      <a:pt x="11" y="25"/>
                      <a:pt x="11" y="25"/>
                    </a:cubicBezTo>
                    <a:cubicBezTo>
                      <a:pt x="11" y="25"/>
                      <a:pt x="12" y="25"/>
                      <a:pt x="12" y="26"/>
                    </a:cubicBezTo>
                    <a:cubicBezTo>
                      <a:pt x="12" y="27"/>
                      <a:pt x="13" y="29"/>
                      <a:pt x="15" y="30"/>
                    </a:cubicBezTo>
                    <a:cubicBezTo>
                      <a:pt x="16" y="30"/>
                      <a:pt x="17" y="30"/>
                      <a:pt x="18" y="30"/>
                    </a:cubicBezTo>
                    <a:cubicBezTo>
                      <a:pt x="19" y="30"/>
                      <a:pt x="21" y="29"/>
                      <a:pt x="22" y="28"/>
                    </a:cubicBezTo>
                    <a:cubicBezTo>
                      <a:pt x="23" y="28"/>
                      <a:pt x="24" y="28"/>
                      <a:pt x="25" y="28"/>
                    </a:cubicBezTo>
                    <a:cubicBezTo>
                      <a:pt x="25" y="28"/>
                      <a:pt x="26" y="28"/>
                      <a:pt x="27" y="28"/>
                    </a:cubicBezTo>
                    <a:cubicBezTo>
                      <a:pt x="28" y="28"/>
                      <a:pt x="29" y="29"/>
                      <a:pt x="31" y="29"/>
                    </a:cubicBezTo>
                    <a:cubicBezTo>
                      <a:pt x="32" y="29"/>
                      <a:pt x="32" y="29"/>
                      <a:pt x="33" y="28"/>
                    </a:cubicBezTo>
                    <a:cubicBezTo>
                      <a:pt x="34" y="28"/>
                      <a:pt x="34" y="28"/>
                      <a:pt x="34" y="28"/>
                    </a:cubicBezTo>
                    <a:cubicBezTo>
                      <a:pt x="35" y="28"/>
                      <a:pt x="36" y="28"/>
                      <a:pt x="37" y="28"/>
                    </a:cubicBezTo>
                    <a:cubicBezTo>
                      <a:pt x="37" y="28"/>
                      <a:pt x="38" y="28"/>
                      <a:pt x="38" y="28"/>
                    </a:cubicBezTo>
                    <a:cubicBezTo>
                      <a:pt x="39" y="28"/>
                      <a:pt x="40" y="28"/>
                      <a:pt x="40" y="28"/>
                    </a:cubicBezTo>
                    <a:cubicBezTo>
                      <a:pt x="42" y="28"/>
                      <a:pt x="43" y="28"/>
                      <a:pt x="44" y="28"/>
                    </a:cubicBezTo>
                    <a:cubicBezTo>
                      <a:pt x="45" y="28"/>
                      <a:pt x="46" y="27"/>
                      <a:pt x="47" y="27"/>
                    </a:cubicBezTo>
                    <a:cubicBezTo>
                      <a:pt x="48" y="27"/>
                      <a:pt x="50" y="28"/>
                      <a:pt x="51" y="29"/>
                    </a:cubicBezTo>
                    <a:cubicBezTo>
                      <a:pt x="53" y="30"/>
                      <a:pt x="56" y="32"/>
                      <a:pt x="58" y="32"/>
                    </a:cubicBezTo>
                    <a:cubicBezTo>
                      <a:pt x="59" y="32"/>
                      <a:pt x="62" y="31"/>
                      <a:pt x="63" y="27"/>
                    </a:cubicBezTo>
                    <a:cubicBezTo>
                      <a:pt x="64" y="27"/>
                      <a:pt x="65" y="26"/>
                      <a:pt x="66" y="25"/>
                    </a:cubicBezTo>
                    <a:cubicBezTo>
                      <a:pt x="67" y="23"/>
                      <a:pt x="67" y="21"/>
                      <a:pt x="66" y="19"/>
                    </a:cubicBezTo>
                    <a:cubicBezTo>
                      <a:pt x="65" y="18"/>
                      <a:pt x="64" y="17"/>
                      <a:pt x="63" y="16"/>
                    </a:cubicBezTo>
                    <a:cubicBezTo>
                      <a:pt x="67" y="13"/>
                      <a:pt x="71" y="9"/>
                      <a:pt x="71" y="6"/>
                    </a:cubicBezTo>
                    <a:close/>
                  </a:path>
                </a:pathLst>
              </a:custGeom>
              <a:solidFill>
                <a:schemeClr val="accent4"/>
              </a:solid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119" name="Freeform 62">
                <a:extLst>
                  <a:ext uri="{FF2B5EF4-FFF2-40B4-BE49-F238E27FC236}">
                    <a16:creationId xmlns:a16="http://schemas.microsoft.com/office/drawing/2014/main" id="{5A01498A-1ACF-94BD-411B-7178A00D6D5F}"/>
                  </a:ext>
                </a:extLst>
              </p:cNvPr>
              <p:cNvSpPr>
                <a:spLocks/>
              </p:cNvSpPr>
              <p:nvPr/>
            </p:nvSpPr>
            <p:spPr bwMode="auto">
              <a:xfrm>
                <a:off x="15365398" y="8905096"/>
                <a:ext cx="4040268" cy="3748448"/>
              </a:xfrm>
              <a:custGeom>
                <a:avLst/>
                <a:gdLst>
                  <a:gd name="T0" fmla="*/ 3962298 w 570"/>
                  <a:gd name="T1" fmla="*/ 2541977 h 581"/>
                  <a:gd name="T2" fmla="*/ 3728388 w 570"/>
                  <a:gd name="T3" fmla="*/ 2612946 h 581"/>
                  <a:gd name="T4" fmla="*/ 3480301 w 570"/>
                  <a:gd name="T5" fmla="*/ 2548429 h 581"/>
                  <a:gd name="T6" fmla="*/ 3118803 w 570"/>
                  <a:gd name="T7" fmla="*/ 2483911 h 581"/>
                  <a:gd name="T8" fmla="*/ 2906158 w 570"/>
                  <a:gd name="T9" fmla="*/ 2193584 h 581"/>
                  <a:gd name="T10" fmla="*/ 2721865 w 570"/>
                  <a:gd name="T11" fmla="*/ 1251633 h 581"/>
                  <a:gd name="T12" fmla="*/ 2693512 w 570"/>
                  <a:gd name="T13" fmla="*/ 1277440 h 581"/>
                  <a:gd name="T14" fmla="*/ 2509219 w 570"/>
                  <a:gd name="T15" fmla="*/ 1135502 h 581"/>
                  <a:gd name="T16" fmla="*/ 2388720 w 570"/>
                  <a:gd name="T17" fmla="*/ 1064533 h 581"/>
                  <a:gd name="T18" fmla="*/ 2254044 w 570"/>
                  <a:gd name="T19" fmla="*/ 916144 h 581"/>
                  <a:gd name="T20" fmla="*/ 2239868 w 570"/>
                  <a:gd name="T21" fmla="*/ 851627 h 581"/>
                  <a:gd name="T22" fmla="*/ 2232780 w 570"/>
                  <a:gd name="T23" fmla="*/ 741948 h 581"/>
                  <a:gd name="T24" fmla="*/ 2197339 w 570"/>
                  <a:gd name="T25" fmla="*/ 612913 h 581"/>
                  <a:gd name="T26" fmla="*/ 2190251 w 570"/>
                  <a:gd name="T27" fmla="*/ 470975 h 581"/>
                  <a:gd name="T28" fmla="*/ 2098104 w 570"/>
                  <a:gd name="T29" fmla="*/ 348393 h 581"/>
                  <a:gd name="T30" fmla="*/ 1998869 w 570"/>
                  <a:gd name="T31" fmla="*/ 348393 h 581"/>
                  <a:gd name="T32" fmla="*/ 1906723 w 570"/>
                  <a:gd name="T33" fmla="*/ 329038 h 581"/>
                  <a:gd name="T34" fmla="*/ 1743695 w 570"/>
                  <a:gd name="T35" fmla="*/ 361296 h 581"/>
                  <a:gd name="T36" fmla="*/ 1686989 w 570"/>
                  <a:gd name="T37" fmla="*/ 329038 h 581"/>
                  <a:gd name="T38" fmla="*/ 1601931 w 570"/>
                  <a:gd name="T39" fmla="*/ 270972 h 581"/>
                  <a:gd name="T40" fmla="*/ 1474343 w 570"/>
                  <a:gd name="T41" fmla="*/ 232262 h 581"/>
                  <a:gd name="T42" fmla="*/ 1368021 w 570"/>
                  <a:gd name="T43" fmla="*/ 193552 h 581"/>
                  <a:gd name="T44" fmla="*/ 1254610 w 570"/>
                  <a:gd name="T45" fmla="*/ 83872 h 581"/>
                  <a:gd name="T46" fmla="*/ 1141199 w 570"/>
                  <a:gd name="T47" fmla="*/ 6452 h 581"/>
                  <a:gd name="T48" fmla="*/ 0 w 570"/>
                  <a:gd name="T49" fmla="*/ 1858095 h 581"/>
                  <a:gd name="T50" fmla="*/ 42529 w 570"/>
                  <a:gd name="T51" fmla="*/ 1916160 h 581"/>
                  <a:gd name="T52" fmla="*/ 333145 w 570"/>
                  <a:gd name="T53" fmla="*/ 2077453 h 581"/>
                  <a:gd name="T54" fmla="*/ 489085 w 570"/>
                  <a:gd name="T55" fmla="*/ 2174229 h 581"/>
                  <a:gd name="T56" fmla="*/ 616672 w 570"/>
                  <a:gd name="T57" fmla="*/ 2232294 h 581"/>
                  <a:gd name="T58" fmla="*/ 857671 w 570"/>
                  <a:gd name="T59" fmla="*/ 2225843 h 581"/>
                  <a:gd name="T60" fmla="*/ 1134110 w 570"/>
                  <a:gd name="T61" fmla="*/ 2141970 h 581"/>
                  <a:gd name="T62" fmla="*/ 1290050 w 570"/>
                  <a:gd name="T63" fmla="*/ 2000032 h 581"/>
                  <a:gd name="T64" fmla="*/ 1474343 w 570"/>
                  <a:gd name="T65" fmla="*/ 2038743 h 581"/>
                  <a:gd name="T66" fmla="*/ 1609019 w 570"/>
                  <a:gd name="T67" fmla="*/ 2096808 h 581"/>
                  <a:gd name="T68" fmla="*/ 1722430 w 570"/>
                  <a:gd name="T69" fmla="*/ 2245198 h 581"/>
                  <a:gd name="T70" fmla="*/ 1885458 w 570"/>
                  <a:gd name="T71" fmla="*/ 2232294 h 581"/>
                  <a:gd name="T72" fmla="*/ 1949252 w 570"/>
                  <a:gd name="T73" fmla="*/ 2387136 h 581"/>
                  <a:gd name="T74" fmla="*/ 1998869 w 570"/>
                  <a:gd name="T75" fmla="*/ 2509718 h 581"/>
                  <a:gd name="T76" fmla="*/ 2317838 w 570"/>
                  <a:gd name="T77" fmla="*/ 2664559 h 581"/>
                  <a:gd name="T78" fmla="*/ 2728953 w 570"/>
                  <a:gd name="T79" fmla="*/ 2696818 h 581"/>
                  <a:gd name="T80" fmla="*/ 2785658 w 570"/>
                  <a:gd name="T81" fmla="*/ 2716173 h 581"/>
                  <a:gd name="T82" fmla="*/ 2941599 w 570"/>
                  <a:gd name="T83" fmla="*/ 2890370 h 581"/>
                  <a:gd name="T84" fmla="*/ 2934510 w 570"/>
                  <a:gd name="T85" fmla="*/ 2967790 h 581"/>
                  <a:gd name="T86" fmla="*/ 2821099 w 570"/>
                  <a:gd name="T87" fmla="*/ 2954887 h 581"/>
                  <a:gd name="T88" fmla="*/ 2721865 w 570"/>
                  <a:gd name="T89" fmla="*/ 2883918 h 581"/>
                  <a:gd name="T90" fmla="*/ 2587189 w 570"/>
                  <a:gd name="T91" fmla="*/ 2845208 h 581"/>
                  <a:gd name="T92" fmla="*/ 2650983 w 570"/>
                  <a:gd name="T93" fmla="*/ 3038759 h 581"/>
                  <a:gd name="T94" fmla="*/ 2622630 w 570"/>
                  <a:gd name="T95" fmla="*/ 3193600 h 581"/>
                  <a:gd name="T96" fmla="*/ 2551748 w 570"/>
                  <a:gd name="T97" fmla="*/ 3419410 h 581"/>
                  <a:gd name="T98" fmla="*/ 2573013 w 570"/>
                  <a:gd name="T99" fmla="*/ 3554896 h 581"/>
                  <a:gd name="T100" fmla="*/ 2409984 w 570"/>
                  <a:gd name="T101" fmla="*/ 3722641 h 581"/>
                  <a:gd name="T102" fmla="*/ 2736041 w 570"/>
                  <a:gd name="T103" fmla="*/ 3580703 h 581"/>
                  <a:gd name="T104" fmla="*/ 2899069 w 570"/>
                  <a:gd name="T105" fmla="*/ 3529090 h 581"/>
                  <a:gd name="T106" fmla="*/ 3111715 w 570"/>
                  <a:gd name="T107" fmla="*/ 3451669 h 581"/>
                  <a:gd name="T108" fmla="*/ 3239303 w 570"/>
                  <a:gd name="T109" fmla="*/ 3303279 h 581"/>
                  <a:gd name="T110" fmla="*/ 3125892 w 570"/>
                  <a:gd name="T111" fmla="*/ 3238762 h 581"/>
                  <a:gd name="T112" fmla="*/ 3487389 w 570"/>
                  <a:gd name="T113" fmla="*/ 3077469 h 581"/>
                  <a:gd name="T114" fmla="*/ 3692947 w 570"/>
                  <a:gd name="T115" fmla="*/ 2967790 h 581"/>
                  <a:gd name="T116" fmla="*/ 4040268 w 570"/>
                  <a:gd name="T117" fmla="*/ 2683915 h 5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70" h="581">
                    <a:moveTo>
                      <a:pt x="569" y="413"/>
                    </a:moveTo>
                    <a:cubicBezTo>
                      <a:pt x="568" y="411"/>
                      <a:pt x="568" y="410"/>
                      <a:pt x="567" y="408"/>
                    </a:cubicBezTo>
                    <a:cubicBezTo>
                      <a:pt x="567" y="408"/>
                      <a:pt x="566" y="405"/>
                      <a:pt x="566" y="404"/>
                    </a:cubicBezTo>
                    <a:cubicBezTo>
                      <a:pt x="565" y="399"/>
                      <a:pt x="563" y="396"/>
                      <a:pt x="561" y="395"/>
                    </a:cubicBezTo>
                    <a:cubicBezTo>
                      <a:pt x="560" y="394"/>
                      <a:pt x="560" y="394"/>
                      <a:pt x="559" y="394"/>
                    </a:cubicBezTo>
                    <a:cubicBezTo>
                      <a:pt x="556" y="394"/>
                      <a:pt x="553" y="395"/>
                      <a:pt x="550" y="397"/>
                    </a:cubicBezTo>
                    <a:cubicBezTo>
                      <a:pt x="547" y="397"/>
                      <a:pt x="544" y="398"/>
                      <a:pt x="542" y="399"/>
                    </a:cubicBezTo>
                    <a:cubicBezTo>
                      <a:pt x="537" y="400"/>
                      <a:pt x="533" y="401"/>
                      <a:pt x="529" y="403"/>
                    </a:cubicBezTo>
                    <a:cubicBezTo>
                      <a:pt x="528" y="404"/>
                      <a:pt x="527" y="405"/>
                      <a:pt x="526" y="405"/>
                    </a:cubicBezTo>
                    <a:cubicBezTo>
                      <a:pt x="526" y="405"/>
                      <a:pt x="526" y="405"/>
                      <a:pt x="526" y="405"/>
                    </a:cubicBezTo>
                    <a:cubicBezTo>
                      <a:pt x="523" y="407"/>
                      <a:pt x="521" y="408"/>
                      <a:pt x="518" y="408"/>
                    </a:cubicBezTo>
                    <a:cubicBezTo>
                      <a:pt x="516" y="408"/>
                      <a:pt x="514" y="407"/>
                      <a:pt x="511" y="406"/>
                    </a:cubicBezTo>
                    <a:cubicBezTo>
                      <a:pt x="508" y="405"/>
                      <a:pt x="506" y="403"/>
                      <a:pt x="504" y="401"/>
                    </a:cubicBezTo>
                    <a:cubicBezTo>
                      <a:pt x="500" y="398"/>
                      <a:pt x="496" y="395"/>
                      <a:pt x="492" y="395"/>
                    </a:cubicBezTo>
                    <a:cubicBezTo>
                      <a:pt x="491" y="395"/>
                      <a:pt x="491" y="395"/>
                      <a:pt x="491" y="395"/>
                    </a:cubicBezTo>
                    <a:cubicBezTo>
                      <a:pt x="487" y="395"/>
                      <a:pt x="481" y="397"/>
                      <a:pt x="476" y="398"/>
                    </a:cubicBezTo>
                    <a:cubicBezTo>
                      <a:pt x="473" y="398"/>
                      <a:pt x="470" y="399"/>
                      <a:pt x="468" y="399"/>
                    </a:cubicBezTo>
                    <a:cubicBezTo>
                      <a:pt x="466" y="400"/>
                      <a:pt x="464" y="400"/>
                      <a:pt x="462" y="400"/>
                    </a:cubicBezTo>
                    <a:cubicBezTo>
                      <a:pt x="451" y="400"/>
                      <a:pt x="447" y="394"/>
                      <a:pt x="441" y="386"/>
                    </a:cubicBezTo>
                    <a:cubicBezTo>
                      <a:pt x="440" y="385"/>
                      <a:pt x="440" y="385"/>
                      <a:pt x="440" y="385"/>
                    </a:cubicBezTo>
                    <a:cubicBezTo>
                      <a:pt x="439" y="383"/>
                      <a:pt x="438" y="382"/>
                      <a:pt x="436" y="380"/>
                    </a:cubicBezTo>
                    <a:cubicBezTo>
                      <a:pt x="434" y="377"/>
                      <a:pt x="432" y="375"/>
                      <a:pt x="430" y="373"/>
                    </a:cubicBezTo>
                    <a:cubicBezTo>
                      <a:pt x="427" y="371"/>
                      <a:pt x="425" y="369"/>
                      <a:pt x="423" y="366"/>
                    </a:cubicBezTo>
                    <a:cubicBezTo>
                      <a:pt x="422" y="365"/>
                      <a:pt x="421" y="364"/>
                      <a:pt x="420" y="363"/>
                    </a:cubicBezTo>
                    <a:cubicBezTo>
                      <a:pt x="415" y="355"/>
                      <a:pt x="411" y="351"/>
                      <a:pt x="410" y="340"/>
                    </a:cubicBezTo>
                    <a:cubicBezTo>
                      <a:pt x="410" y="336"/>
                      <a:pt x="410" y="332"/>
                      <a:pt x="409" y="328"/>
                    </a:cubicBezTo>
                    <a:cubicBezTo>
                      <a:pt x="409" y="327"/>
                      <a:pt x="408" y="325"/>
                      <a:pt x="408" y="324"/>
                    </a:cubicBezTo>
                    <a:cubicBezTo>
                      <a:pt x="401" y="278"/>
                      <a:pt x="395" y="232"/>
                      <a:pt x="390" y="194"/>
                    </a:cubicBezTo>
                    <a:cubicBezTo>
                      <a:pt x="384" y="194"/>
                      <a:pt x="384" y="194"/>
                      <a:pt x="384" y="194"/>
                    </a:cubicBezTo>
                    <a:cubicBezTo>
                      <a:pt x="384" y="194"/>
                      <a:pt x="384" y="194"/>
                      <a:pt x="384" y="194"/>
                    </a:cubicBezTo>
                    <a:cubicBezTo>
                      <a:pt x="384" y="195"/>
                      <a:pt x="384" y="195"/>
                      <a:pt x="384" y="196"/>
                    </a:cubicBezTo>
                    <a:cubicBezTo>
                      <a:pt x="384" y="197"/>
                      <a:pt x="384" y="197"/>
                      <a:pt x="384" y="197"/>
                    </a:cubicBezTo>
                    <a:cubicBezTo>
                      <a:pt x="384" y="198"/>
                      <a:pt x="383" y="200"/>
                      <a:pt x="383" y="201"/>
                    </a:cubicBezTo>
                    <a:cubicBezTo>
                      <a:pt x="382" y="200"/>
                      <a:pt x="382" y="200"/>
                      <a:pt x="381" y="199"/>
                    </a:cubicBezTo>
                    <a:cubicBezTo>
                      <a:pt x="380" y="199"/>
                      <a:pt x="380" y="198"/>
                      <a:pt x="380" y="198"/>
                    </a:cubicBezTo>
                    <a:cubicBezTo>
                      <a:pt x="377" y="196"/>
                      <a:pt x="374" y="195"/>
                      <a:pt x="371" y="195"/>
                    </a:cubicBezTo>
                    <a:cubicBezTo>
                      <a:pt x="369" y="195"/>
                      <a:pt x="368" y="195"/>
                      <a:pt x="366" y="196"/>
                    </a:cubicBezTo>
                    <a:cubicBezTo>
                      <a:pt x="366" y="195"/>
                      <a:pt x="366" y="195"/>
                      <a:pt x="366" y="195"/>
                    </a:cubicBezTo>
                    <a:cubicBezTo>
                      <a:pt x="367" y="192"/>
                      <a:pt x="367" y="189"/>
                      <a:pt x="364" y="185"/>
                    </a:cubicBezTo>
                    <a:cubicBezTo>
                      <a:pt x="362" y="181"/>
                      <a:pt x="358" y="178"/>
                      <a:pt x="354" y="176"/>
                    </a:cubicBezTo>
                    <a:cubicBezTo>
                      <a:pt x="350" y="173"/>
                      <a:pt x="345" y="170"/>
                      <a:pt x="341" y="168"/>
                    </a:cubicBezTo>
                    <a:cubicBezTo>
                      <a:pt x="340" y="167"/>
                      <a:pt x="340" y="167"/>
                      <a:pt x="340" y="167"/>
                    </a:cubicBezTo>
                    <a:cubicBezTo>
                      <a:pt x="339" y="167"/>
                      <a:pt x="338" y="166"/>
                      <a:pt x="337" y="166"/>
                    </a:cubicBezTo>
                    <a:cubicBezTo>
                      <a:pt x="337" y="166"/>
                      <a:pt x="336" y="166"/>
                      <a:pt x="336" y="166"/>
                    </a:cubicBezTo>
                    <a:cubicBezTo>
                      <a:pt x="336" y="166"/>
                      <a:pt x="337" y="165"/>
                      <a:pt x="337" y="165"/>
                    </a:cubicBezTo>
                    <a:cubicBezTo>
                      <a:pt x="339" y="158"/>
                      <a:pt x="332" y="153"/>
                      <a:pt x="327" y="149"/>
                    </a:cubicBezTo>
                    <a:cubicBezTo>
                      <a:pt x="326" y="148"/>
                      <a:pt x="325" y="148"/>
                      <a:pt x="325" y="147"/>
                    </a:cubicBezTo>
                    <a:cubicBezTo>
                      <a:pt x="324" y="146"/>
                      <a:pt x="322" y="145"/>
                      <a:pt x="321" y="144"/>
                    </a:cubicBezTo>
                    <a:cubicBezTo>
                      <a:pt x="320" y="144"/>
                      <a:pt x="320" y="144"/>
                      <a:pt x="320" y="144"/>
                    </a:cubicBezTo>
                    <a:cubicBezTo>
                      <a:pt x="320" y="143"/>
                      <a:pt x="319" y="143"/>
                      <a:pt x="318" y="142"/>
                    </a:cubicBezTo>
                    <a:cubicBezTo>
                      <a:pt x="318" y="142"/>
                      <a:pt x="317" y="142"/>
                      <a:pt x="317" y="141"/>
                    </a:cubicBezTo>
                    <a:cubicBezTo>
                      <a:pt x="317" y="141"/>
                      <a:pt x="317" y="140"/>
                      <a:pt x="316" y="140"/>
                    </a:cubicBezTo>
                    <a:cubicBezTo>
                      <a:pt x="316" y="138"/>
                      <a:pt x="316" y="138"/>
                      <a:pt x="316" y="138"/>
                    </a:cubicBezTo>
                    <a:cubicBezTo>
                      <a:pt x="316" y="136"/>
                      <a:pt x="316" y="135"/>
                      <a:pt x="316" y="133"/>
                    </a:cubicBezTo>
                    <a:cubicBezTo>
                      <a:pt x="316" y="133"/>
                      <a:pt x="316" y="133"/>
                      <a:pt x="316" y="132"/>
                    </a:cubicBezTo>
                    <a:cubicBezTo>
                      <a:pt x="316" y="131"/>
                      <a:pt x="317" y="131"/>
                      <a:pt x="317" y="130"/>
                    </a:cubicBezTo>
                    <a:cubicBezTo>
                      <a:pt x="318" y="127"/>
                      <a:pt x="318" y="123"/>
                      <a:pt x="317" y="120"/>
                    </a:cubicBezTo>
                    <a:cubicBezTo>
                      <a:pt x="317" y="120"/>
                      <a:pt x="316" y="119"/>
                      <a:pt x="316" y="119"/>
                    </a:cubicBezTo>
                    <a:cubicBezTo>
                      <a:pt x="316" y="118"/>
                      <a:pt x="316" y="118"/>
                      <a:pt x="316" y="118"/>
                    </a:cubicBezTo>
                    <a:cubicBezTo>
                      <a:pt x="315" y="117"/>
                      <a:pt x="315" y="116"/>
                      <a:pt x="315" y="115"/>
                    </a:cubicBezTo>
                    <a:cubicBezTo>
                      <a:pt x="315" y="115"/>
                      <a:pt x="315" y="115"/>
                      <a:pt x="315" y="115"/>
                    </a:cubicBezTo>
                    <a:cubicBezTo>
                      <a:pt x="315" y="113"/>
                      <a:pt x="315" y="111"/>
                      <a:pt x="315" y="109"/>
                    </a:cubicBezTo>
                    <a:cubicBezTo>
                      <a:pt x="315" y="108"/>
                      <a:pt x="315" y="106"/>
                      <a:pt x="315" y="104"/>
                    </a:cubicBezTo>
                    <a:cubicBezTo>
                      <a:pt x="315" y="102"/>
                      <a:pt x="315" y="100"/>
                      <a:pt x="314" y="98"/>
                    </a:cubicBezTo>
                    <a:cubicBezTo>
                      <a:pt x="313" y="96"/>
                      <a:pt x="311" y="95"/>
                      <a:pt x="310" y="95"/>
                    </a:cubicBezTo>
                    <a:cubicBezTo>
                      <a:pt x="309" y="95"/>
                      <a:pt x="309" y="95"/>
                      <a:pt x="309" y="95"/>
                    </a:cubicBezTo>
                    <a:cubicBezTo>
                      <a:pt x="307" y="94"/>
                      <a:pt x="307" y="89"/>
                      <a:pt x="307" y="87"/>
                    </a:cubicBezTo>
                    <a:cubicBezTo>
                      <a:pt x="307" y="85"/>
                      <a:pt x="307" y="84"/>
                      <a:pt x="307" y="84"/>
                    </a:cubicBezTo>
                    <a:cubicBezTo>
                      <a:pt x="307" y="82"/>
                      <a:pt x="308" y="79"/>
                      <a:pt x="308" y="77"/>
                    </a:cubicBezTo>
                    <a:cubicBezTo>
                      <a:pt x="309" y="76"/>
                      <a:pt x="309" y="74"/>
                      <a:pt x="309" y="73"/>
                    </a:cubicBezTo>
                    <a:cubicBezTo>
                      <a:pt x="310" y="70"/>
                      <a:pt x="309" y="68"/>
                      <a:pt x="309" y="67"/>
                    </a:cubicBezTo>
                    <a:cubicBezTo>
                      <a:pt x="308" y="66"/>
                      <a:pt x="308" y="65"/>
                      <a:pt x="308" y="64"/>
                    </a:cubicBezTo>
                    <a:cubicBezTo>
                      <a:pt x="308" y="64"/>
                      <a:pt x="308" y="64"/>
                      <a:pt x="308" y="64"/>
                    </a:cubicBezTo>
                    <a:cubicBezTo>
                      <a:pt x="308" y="62"/>
                      <a:pt x="307" y="59"/>
                      <a:pt x="305" y="57"/>
                    </a:cubicBezTo>
                    <a:cubicBezTo>
                      <a:pt x="302" y="55"/>
                      <a:pt x="299" y="54"/>
                      <a:pt x="296" y="54"/>
                    </a:cubicBezTo>
                    <a:cubicBezTo>
                      <a:pt x="295" y="54"/>
                      <a:pt x="294" y="54"/>
                      <a:pt x="292" y="55"/>
                    </a:cubicBezTo>
                    <a:cubicBezTo>
                      <a:pt x="292" y="55"/>
                      <a:pt x="291" y="55"/>
                      <a:pt x="291" y="55"/>
                    </a:cubicBezTo>
                    <a:cubicBezTo>
                      <a:pt x="289" y="55"/>
                      <a:pt x="288" y="55"/>
                      <a:pt x="287" y="54"/>
                    </a:cubicBezTo>
                    <a:cubicBezTo>
                      <a:pt x="286" y="54"/>
                      <a:pt x="286" y="54"/>
                      <a:pt x="285" y="54"/>
                    </a:cubicBezTo>
                    <a:cubicBezTo>
                      <a:pt x="284" y="54"/>
                      <a:pt x="283" y="54"/>
                      <a:pt x="282" y="54"/>
                    </a:cubicBezTo>
                    <a:cubicBezTo>
                      <a:pt x="281" y="54"/>
                      <a:pt x="280" y="54"/>
                      <a:pt x="279" y="54"/>
                    </a:cubicBezTo>
                    <a:cubicBezTo>
                      <a:pt x="278" y="54"/>
                      <a:pt x="276" y="54"/>
                      <a:pt x="276" y="54"/>
                    </a:cubicBezTo>
                    <a:cubicBezTo>
                      <a:pt x="275" y="54"/>
                      <a:pt x="275" y="54"/>
                      <a:pt x="275" y="53"/>
                    </a:cubicBezTo>
                    <a:cubicBezTo>
                      <a:pt x="274" y="53"/>
                      <a:pt x="273" y="52"/>
                      <a:pt x="272" y="52"/>
                    </a:cubicBezTo>
                    <a:cubicBezTo>
                      <a:pt x="271" y="51"/>
                      <a:pt x="270" y="51"/>
                      <a:pt x="269" y="51"/>
                    </a:cubicBezTo>
                    <a:cubicBezTo>
                      <a:pt x="267" y="51"/>
                      <a:pt x="266" y="51"/>
                      <a:pt x="265" y="52"/>
                    </a:cubicBezTo>
                    <a:cubicBezTo>
                      <a:pt x="262" y="52"/>
                      <a:pt x="259" y="53"/>
                      <a:pt x="256" y="54"/>
                    </a:cubicBezTo>
                    <a:cubicBezTo>
                      <a:pt x="254" y="55"/>
                      <a:pt x="252" y="55"/>
                      <a:pt x="250" y="56"/>
                    </a:cubicBezTo>
                    <a:cubicBezTo>
                      <a:pt x="249" y="56"/>
                      <a:pt x="247" y="56"/>
                      <a:pt x="246" y="56"/>
                    </a:cubicBezTo>
                    <a:cubicBezTo>
                      <a:pt x="246" y="56"/>
                      <a:pt x="246" y="56"/>
                      <a:pt x="246" y="56"/>
                    </a:cubicBezTo>
                    <a:cubicBezTo>
                      <a:pt x="246" y="56"/>
                      <a:pt x="246" y="56"/>
                      <a:pt x="246" y="56"/>
                    </a:cubicBezTo>
                    <a:cubicBezTo>
                      <a:pt x="245" y="56"/>
                      <a:pt x="245" y="56"/>
                      <a:pt x="245" y="56"/>
                    </a:cubicBezTo>
                    <a:cubicBezTo>
                      <a:pt x="245" y="55"/>
                      <a:pt x="244" y="54"/>
                      <a:pt x="243" y="53"/>
                    </a:cubicBezTo>
                    <a:cubicBezTo>
                      <a:pt x="242" y="53"/>
                      <a:pt x="241" y="52"/>
                      <a:pt x="239" y="52"/>
                    </a:cubicBezTo>
                    <a:cubicBezTo>
                      <a:pt x="239" y="51"/>
                      <a:pt x="239" y="51"/>
                      <a:pt x="238" y="51"/>
                    </a:cubicBezTo>
                    <a:cubicBezTo>
                      <a:pt x="238" y="51"/>
                      <a:pt x="238" y="51"/>
                      <a:pt x="237" y="51"/>
                    </a:cubicBezTo>
                    <a:cubicBezTo>
                      <a:pt x="237" y="51"/>
                      <a:pt x="237" y="51"/>
                      <a:pt x="237" y="51"/>
                    </a:cubicBezTo>
                    <a:cubicBezTo>
                      <a:pt x="237" y="50"/>
                      <a:pt x="237" y="48"/>
                      <a:pt x="235" y="46"/>
                    </a:cubicBezTo>
                    <a:cubicBezTo>
                      <a:pt x="233" y="45"/>
                      <a:pt x="230" y="43"/>
                      <a:pt x="227" y="42"/>
                    </a:cubicBezTo>
                    <a:cubicBezTo>
                      <a:pt x="227" y="42"/>
                      <a:pt x="226" y="42"/>
                      <a:pt x="226" y="42"/>
                    </a:cubicBezTo>
                    <a:cubicBezTo>
                      <a:pt x="225" y="41"/>
                      <a:pt x="225" y="41"/>
                      <a:pt x="224" y="41"/>
                    </a:cubicBezTo>
                    <a:cubicBezTo>
                      <a:pt x="224" y="41"/>
                      <a:pt x="224" y="41"/>
                      <a:pt x="224" y="41"/>
                    </a:cubicBezTo>
                    <a:cubicBezTo>
                      <a:pt x="223" y="40"/>
                      <a:pt x="222" y="39"/>
                      <a:pt x="221" y="39"/>
                    </a:cubicBezTo>
                    <a:cubicBezTo>
                      <a:pt x="217" y="38"/>
                      <a:pt x="213" y="37"/>
                      <a:pt x="209" y="36"/>
                    </a:cubicBezTo>
                    <a:cubicBezTo>
                      <a:pt x="208" y="36"/>
                      <a:pt x="208" y="36"/>
                      <a:pt x="208" y="36"/>
                    </a:cubicBezTo>
                    <a:cubicBezTo>
                      <a:pt x="207" y="35"/>
                      <a:pt x="207" y="35"/>
                      <a:pt x="207" y="35"/>
                    </a:cubicBezTo>
                    <a:cubicBezTo>
                      <a:pt x="205" y="34"/>
                      <a:pt x="204" y="33"/>
                      <a:pt x="201" y="32"/>
                    </a:cubicBezTo>
                    <a:cubicBezTo>
                      <a:pt x="200" y="31"/>
                      <a:pt x="199" y="31"/>
                      <a:pt x="198" y="31"/>
                    </a:cubicBezTo>
                    <a:cubicBezTo>
                      <a:pt x="197" y="31"/>
                      <a:pt x="196" y="31"/>
                      <a:pt x="196" y="31"/>
                    </a:cubicBezTo>
                    <a:cubicBezTo>
                      <a:pt x="195" y="31"/>
                      <a:pt x="194" y="31"/>
                      <a:pt x="193" y="30"/>
                    </a:cubicBezTo>
                    <a:cubicBezTo>
                      <a:pt x="192" y="30"/>
                      <a:pt x="192" y="29"/>
                      <a:pt x="191" y="29"/>
                    </a:cubicBezTo>
                    <a:cubicBezTo>
                      <a:pt x="190" y="29"/>
                      <a:pt x="190" y="29"/>
                      <a:pt x="190" y="29"/>
                    </a:cubicBezTo>
                    <a:cubicBezTo>
                      <a:pt x="190" y="28"/>
                      <a:pt x="187" y="27"/>
                      <a:pt x="187" y="26"/>
                    </a:cubicBezTo>
                    <a:cubicBezTo>
                      <a:pt x="186" y="24"/>
                      <a:pt x="185" y="22"/>
                      <a:pt x="184" y="19"/>
                    </a:cubicBezTo>
                    <a:cubicBezTo>
                      <a:pt x="182" y="17"/>
                      <a:pt x="180" y="15"/>
                      <a:pt x="177" y="13"/>
                    </a:cubicBezTo>
                    <a:cubicBezTo>
                      <a:pt x="177" y="13"/>
                      <a:pt x="176" y="12"/>
                      <a:pt x="175" y="12"/>
                    </a:cubicBezTo>
                    <a:cubicBezTo>
                      <a:pt x="174" y="12"/>
                      <a:pt x="173" y="11"/>
                      <a:pt x="172" y="11"/>
                    </a:cubicBezTo>
                    <a:cubicBezTo>
                      <a:pt x="172" y="10"/>
                      <a:pt x="171" y="9"/>
                      <a:pt x="170" y="8"/>
                    </a:cubicBezTo>
                    <a:cubicBezTo>
                      <a:pt x="169" y="7"/>
                      <a:pt x="167" y="6"/>
                      <a:pt x="166" y="5"/>
                    </a:cubicBezTo>
                    <a:cubicBezTo>
                      <a:pt x="165" y="4"/>
                      <a:pt x="163" y="2"/>
                      <a:pt x="161" y="1"/>
                    </a:cubicBezTo>
                    <a:cubicBezTo>
                      <a:pt x="159" y="0"/>
                      <a:pt x="159" y="0"/>
                      <a:pt x="159" y="0"/>
                    </a:cubicBezTo>
                    <a:cubicBezTo>
                      <a:pt x="157" y="2"/>
                      <a:pt x="157" y="2"/>
                      <a:pt x="157" y="2"/>
                    </a:cubicBezTo>
                    <a:cubicBezTo>
                      <a:pt x="137" y="23"/>
                      <a:pt x="37" y="133"/>
                      <a:pt x="12" y="151"/>
                    </a:cubicBezTo>
                    <a:cubicBezTo>
                      <a:pt x="11" y="152"/>
                      <a:pt x="11" y="152"/>
                      <a:pt x="11" y="152"/>
                    </a:cubicBezTo>
                    <a:cubicBezTo>
                      <a:pt x="0" y="288"/>
                      <a:pt x="0" y="288"/>
                      <a:pt x="0" y="288"/>
                    </a:cubicBezTo>
                    <a:cubicBezTo>
                      <a:pt x="3" y="289"/>
                      <a:pt x="3" y="289"/>
                      <a:pt x="3" y="289"/>
                    </a:cubicBezTo>
                    <a:cubicBezTo>
                      <a:pt x="4" y="289"/>
                      <a:pt x="4" y="289"/>
                      <a:pt x="5" y="289"/>
                    </a:cubicBezTo>
                    <a:cubicBezTo>
                      <a:pt x="5" y="289"/>
                      <a:pt x="6" y="289"/>
                      <a:pt x="6" y="292"/>
                    </a:cubicBezTo>
                    <a:cubicBezTo>
                      <a:pt x="6" y="292"/>
                      <a:pt x="6" y="293"/>
                      <a:pt x="6" y="293"/>
                    </a:cubicBezTo>
                    <a:cubicBezTo>
                      <a:pt x="6" y="295"/>
                      <a:pt x="6" y="296"/>
                      <a:pt x="6" y="297"/>
                    </a:cubicBezTo>
                    <a:cubicBezTo>
                      <a:pt x="7" y="298"/>
                      <a:pt x="7" y="300"/>
                      <a:pt x="7" y="301"/>
                    </a:cubicBezTo>
                    <a:cubicBezTo>
                      <a:pt x="7" y="307"/>
                      <a:pt x="7" y="315"/>
                      <a:pt x="15" y="319"/>
                    </a:cubicBezTo>
                    <a:cubicBezTo>
                      <a:pt x="22" y="322"/>
                      <a:pt x="30" y="324"/>
                      <a:pt x="38" y="324"/>
                    </a:cubicBezTo>
                    <a:cubicBezTo>
                      <a:pt x="38" y="324"/>
                      <a:pt x="39" y="324"/>
                      <a:pt x="40" y="324"/>
                    </a:cubicBezTo>
                    <a:cubicBezTo>
                      <a:pt x="42" y="324"/>
                      <a:pt x="45" y="323"/>
                      <a:pt x="47" y="322"/>
                    </a:cubicBezTo>
                    <a:cubicBezTo>
                      <a:pt x="49" y="321"/>
                      <a:pt x="50" y="320"/>
                      <a:pt x="52" y="320"/>
                    </a:cubicBezTo>
                    <a:cubicBezTo>
                      <a:pt x="53" y="320"/>
                      <a:pt x="54" y="320"/>
                      <a:pt x="54" y="321"/>
                    </a:cubicBezTo>
                    <a:cubicBezTo>
                      <a:pt x="57" y="322"/>
                      <a:pt x="62" y="327"/>
                      <a:pt x="64" y="331"/>
                    </a:cubicBezTo>
                    <a:cubicBezTo>
                      <a:pt x="64" y="331"/>
                      <a:pt x="64" y="331"/>
                      <a:pt x="64" y="331"/>
                    </a:cubicBezTo>
                    <a:cubicBezTo>
                      <a:pt x="64" y="333"/>
                      <a:pt x="65" y="335"/>
                      <a:pt x="69" y="337"/>
                    </a:cubicBezTo>
                    <a:cubicBezTo>
                      <a:pt x="69" y="337"/>
                      <a:pt x="70" y="337"/>
                      <a:pt x="70" y="337"/>
                    </a:cubicBezTo>
                    <a:cubicBezTo>
                      <a:pt x="72" y="337"/>
                      <a:pt x="73" y="337"/>
                      <a:pt x="74" y="336"/>
                    </a:cubicBezTo>
                    <a:cubicBezTo>
                      <a:pt x="75" y="336"/>
                      <a:pt x="76" y="335"/>
                      <a:pt x="77" y="335"/>
                    </a:cubicBezTo>
                    <a:cubicBezTo>
                      <a:pt x="78" y="336"/>
                      <a:pt x="80" y="337"/>
                      <a:pt x="82" y="340"/>
                    </a:cubicBezTo>
                    <a:cubicBezTo>
                      <a:pt x="83" y="342"/>
                      <a:pt x="85" y="344"/>
                      <a:pt x="87" y="346"/>
                    </a:cubicBezTo>
                    <a:cubicBezTo>
                      <a:pt x="89" y="347"/>
                      <a:pt x="91" y="348"/>
                      <a:pt x="93" y="348"/>
                    </a:cubicBezTo>
                    <a:cubicBezTo>
                      <a:pt x="98" y="348"/>
                      <a:pt x="101" y="345"/>
                      <a:pt x="104" y="343"/>
                    </a:cubicBezTo>
                    <a:cubicBezTo>
                      <a:pt x="107" y="342"/>
                      <a:pt x="108" y="341"/>
                      <a:pt x="110" y="341"/>
                    </a:cubicBezTo>
                    <a:cubicBezTo>
                      <a:pt x="111" y="341"/>
                      <a:pt x="113" y="342"/>
                      <a:pt x="115" y="342"/>
                    </a:cubicBezTo>
                    <a:cubicBezTo>
                      <a:pt x="116" y="343"/>
                      <a:pt x="118" y="344"/>
                      <a:pt x="121" y="345"/>
                    </a:cubicBezTo>
                    <a:cubicBezTo>
                      <a:pt x="127" y="348"/>
                      <a:pt x="136" y="352"/>
                      <a:pt x="142" y="352"/>
                    </a:cubicBezTo>
                    <a:cubicBezTo>
                      <a:pt x="148" y="352"/>
                      <a:pt x="150" y="349"/>
                      <a:pt x="152" y="347"/>
                    </a:cubicBezTo>
                    <a:cubicBezTo>
                      <a:pt x="153" y="345"/>
                      <a:pt x="154" y="342"/>
                      <a:pt x="154" y="339"/>
                    </a:cubicBezTo>
                    <a:cubicBezTo>
                      <a:pt x="155" y="336"/>
                      <a:pt x="155" y="334"/>
                      <a:pt x="157" y="333"/>
                    </a:cubicBezTo>
                    <a:cubicBezTo>
                      <a:pt x="158" y="333"/>
                      <a:pt x="159" y="332"/>
                      <a:pt x="160" y="332"/>
                    </a:cubicBezTo>
                    <a:cubicBezTo>
                      <a:pt x="161" y="331"/>
                      <a:pt x="163" y="330"/>
                      <a:pt x="165" y="329"/>
                    </a:cubicBezTo>
                    <a:cubicBezTo>
                      <a:pt x="166" y="328"/>
                      <a:pt x="166" y="328"/>
                      <a:pt x="166" y="328"/>
                    </a:cubicBezTo>
                    <a:cubicBezTo>
                      <a:pt x="168" y="326"/>
                      <a:pt x="170" y="324"/>
                      <a:pt x="172" y="322"/>
                    </a:cubicBezTo>
                    <a:cubicBezTo>
                      <a:pt x="173" y="321"/>
                      <a:pt x="173" y="319"/>
                      <a:pt x="174" y="318"/>
                    </a:cubicBezTo>
                    <a:cubicBezTo>
                      <a:pt x="177" y="313"/>
                      <a:pt x="179" y="310"/>
                      <a:pt x="182" y="310"/>
                    </a:cubicBezTo>
                    <a:cubicBezTo>
                      <a:pt x="183" y="310"/>
                      <a:pt x="184" y="311"/>
                      <a:pt x="186" y="311"/>
                    </a:cubicBezTo>
                    <a:cubicBezTo>
                      <a:pt x="187" y="312"/>
                      <a:pt x="188" y="313"/>
                      <a:pt x="189" y="313"/>
                    </a:cubicBezTo>
                    <a:cubicBezTo>
                      <a:pt x="193" y="314"/>
                      <a:pt x="197" y="315"/>
                      <a:pt x="201" y="316"/>
                    </a:cubicBezTo>
                    <a:cubicBezTo>
                      <a:pt x="202" y="316"/>
                      <a:pt x="202" y="316"/>
                      <a:pt x="202" y="316"/>
                    </a:cubicBezTo>
                    <a:cubicBezTo>
                      <a:pt x="204" y="316"/>
                      <a:pt x="206" y="316"/>
                      <a:pt x="208" y="316"/>
                    </a:cubicBezTo>
                    <a:cubicBezTo>
                      <a:pt x="209" y="316"/>
                      <a:pt x="210" y="316"/>
                      <a:pt x="212" y="316"/>
                    </a:cubicBezTo>
                    <a:cubicBezTo>
                      <a:pt x="213" y="316"/>
                      <a:pt x="214" y="316"/>
                      <a:pt x="215" y="316"/>
                    </a:cubicBezTo>
                    <a:cubicBezTo>
                      <a:pt x="216" y="316"/>
                      <a:pt x="218" y="316"/>
                      <a:pt x="219" y="316"/>
                    </a:cubicBezTo>
                    <a:cubicBezTo>
                      <a:pt x="223" y="317"/>
                      <a:pt x="224" y="319"/>
                      <a:pt x="227" y="325"/>
                    </a:cubicBezTo>
                    <a:cubicBezTo>
                      <a:pt x="227" y="325"/>
                      <a:pt x="227" y="325"/>
                      <a:pt x="227" y="325"/>
                    </a:cubicBezTo>
                    <a:cubicBezTo>
                      <a:pt x="227" y="326"/>
                      <a:pt x="227" y="327"/>
                      <a:pt x="227" y="328"/>
                    </a:cubicBezTo>
                    <a:cubicBezTo>
                      <a:pt x="228" y="329"/>
                      <a:pt x="228" y="330"/>
                      <a:pt x="228" y="332"/>
                    </a:cubicBezTo>
                    <a:cubicBezTo>
                      <a:pt x="229" y="333"/>
                      <a:pt x="230" y="334"/>
                      <a:pt x="231" y="336"/>
                    </a:cubicBezTo>
                    <a:cubicBezTo>
                      <a:pt x="231" y="336"/>
                      <a:pt x="232" y="337"/>
                      <a:pt x="232" y="337"/>
                    </a:cubicBezTo>
                    <a:cubicBezTo>
                      <a:pt x="235" y="341"/>
                      <a:pt x="238" y="346"/>
                      <a:pt x="243" y="348"/>
                    </a:cubicBezTo>
                    <a:cubicBezTo>
                      <a:pt x="245" y="349"/>
                      <a:pt x="247" y="349"/>
                      <a:pt x="250" y="349"/>
                    </a:cubicBezTo>
                    <a:cubicBezTo>
                      <a:pt x="252" y="349"/>
                      <a:pt x="254" y="349"/>
                      <a:pt x="257" y="348"/>
                    </a:cubicBezTo>
                    <a:cubicBezTo>
                      <a:pt x="258" y="348"/>
                      <a:pt x="258" y="348"/>
                      <a:pt x="259" y="347"/>
                    </a:cubicBezTo>
                    <a:cubicBezTo>
                      <a:pt x="261" y="346"/>
                      <a:pt x="264" y="345"/>
                      <a:pt x="265" y="345"/>
                    </a:cubicBezTo>
                    <a:cubicBezTo>
                      <a:pt x="265" y="345"/>
                      <a:pt x="266" y="345"/>
                      <a:pt x="266" y="346"/>
                    </a:cubicBezTo>
                    <a:cubicBezTo>
                      <a:pt x="266" y="346"/>
                      <a:pt x="266" y="346"/>
                      <a:pt x="266" y="346"/>
                    </a:cubicBezTo>
                    <a:cubicBezTo>
                      <a:pt x="265" y="347"/>
                      <a:pt x="265" y="347"/>
                      <a:pt x="265" y="348"/>
                    </a:cubicBezTo>
                    <a:cubicBezTo>
                      <a:pt x="263" y="353"/>
                      <a:pt x="264" y="358"/>
                      <a:pt x="266" y="363"/>
                    </a:cubicBezTo>
                    <a:cubicBezTo>
                      <a:pt x="267" y="366"/>
                      <a:pt x="270" y="367"/>
                      <a:pt x="272" y="368"/>
                    </a:cubicBezTo>
                    <a:cubicBezTo>
                      <a:pt x="274" y="369"/>
                      <a:pt x="275" y="369"/>
                      <a:pt x="275" y="370"/>
                    </a:cubicBezTo>
                    <a:cubicBezTo>
                      <a:pt x="275" y="371"/>
                      <a:pt x="275" y="371"/>
                      <a:pt x="274" y="373"/>
                    </a:cubicBezTo>
                    <a:cubicBezTo>
                      <a:pt x="272" y="375"/>
                      <a:pt x="270" y="378"/>
                      <a:pt x="272" y="382"/>
                    </a:cubicBezTo>
                    <a:cubicBezTo>
                      <a:pt x="273" y="386"/>
                      <a:pt x="277" y="386"/>
                      <a:pt x="279" y="387"/>
                    </a:cubicBezTo>
                    <a:cubicBezTo>
                      <a:pt x="280" y="387"/>
                      <a:pt x="282" y="387"/>
                      <a:pt x="282" y="387"/>
                    </a:cubicBezTo>
                    <a:cubicBezTo>
                      <a:pt x="282" y="387"/>
                      <a:pt x="282" y="388"/>
                      <a:pt x="282" y="389"/>
                    </a:cubicBezTo>
                    <a:cubicBezTo>
                      <a:pt x="282" y="390"/>
                      <a:pt x="281" y="391"/>
                      <a:pt x="281" y="392"/>
                    </a:cubicBezTo>
                    <a:cubicBezTo>
                      <a:pt x="282" y="398"/>
                      <a:pt x="285" y="403"/>
                      <a:pt x="292" y="406"/>
                    </a:cubicBezTo>
                    <a:cubicBezTo>
                      <a:pt x="302" y="410"/>
                      <a:pt x="312" y="411"/>
                      <a:pt x="322" y="413"/>
                    </a:cubicBezTo>
                    <a:cubicBezTo>
                      <a:pt x="325" y="413"/>
                      <a:pt x="325" y="413"/>
                      <a:pt x="325" y="413"/>
                    </a:cubicBezTo>
                    <a:cubicBezTo>
                      <a:pt x="325" y="413"/>
                      <a:pt x="326" y="413"/>
                      <a:pt x="327" y="413"/>
                    </a:cubicBezTo>
                    <a:cubicBezTo>
                      <a:pt x="331" y="413"/>
                      <a:pt x="335" y="412"/>
                      <a:pt x="339" y="411"/>
                    </a:cubicBezTo>
                    <a:cubicBezTo>
                      <a:pt x="342" y="409"/>
                      <a:pt x="345" y="408"/>
                      <a:pt x="348" y="408"/>
                    </a:cubicBezTo>
                    <a:cubicBezTo>
                      <a:pt x="349" y="408"/>
                      <a:pt x="349" y="408"/>
                      <a:pt x="350" y="408"/>
                    </a:cubicBezTo>
                    <a:cubicBezTo>
                      <a:pt x="355" y="409"/>
                      <a:pt x="361" y="411"/>
                      <a:pt x="366" y="413"/>
                    </a:cubicBezTo>
                    <a:cubicBezTo>
                      <a:pt x="372" y="416"/>
                      <a:pt x="378" y="418"/>
                      <a:pt x="385" y="418"/>
                    </a:cubicBezTo>
                    <a:cubicBezTo>
                      <a:pt x="385" y="418"/>
                      <a:pt x="386" y="418"/>
                      <a:pt x="387" y="418"/>
                    </a:cubicBezTo>
                    <a:cubicBezTo>
                      <a:pt x="388" y="418"/>
                      <a:pt x="389" y="417"/>
                      <a:pt x="390" y="417"/>
                    </a:cubicBezTo>
                    <a:cubicBezTo>
                      <a:pt x="391" y="417"/>
                      <a:pt x="391" y="417"/>
                      <a:pt x="391" y="417"/>
                    </a:cubicBezTo>
                    <a:cubicBezTo>
                      <a:pt x="391" y="417"/>
                      <a:pt x="391" y="417"/>
                      <a:pt x="392" y="417"/>
                    </a:cubicBezTo>
                    <a:cubicBezTo>
                      <a:pt x="392" y="418"/>
                      <a:pt x="393" y="419"/>
                      <a:pt x="393" y="421"/>
                    </a:cubicBezTo>
                    <a:cubicBezTo>
                      <a:pt x="393" y="422"/>
                      <a:pt x="393" y="425"/>
                      <a:pt x="394" y="426"/>
                    </a:cubicBezTo>
                    <a:cubicBezTo>
                      <a:pt x="396" y="428"/>
                      <a:pt x="399" y="433"/>
                      <a:pt x="403" y="435"/>
                    </a:cubicBezTo>
                    <a:cubicBezTo>
                      <a:pt x="405" y="436"/>
                      <a:pt x="406" y="437"/>
                      <a:pt x="408" y="437"/>
                    </a:cubicBezTo>
                    <a:cubicBezTo>
                      <a:pt x="410" y="437"/>
                      <a:pt x="411" y="438"/>
                      <a:pt x="412" y="439"/>
                    </a:cubicBezTo>
                    <a:cubicBezTo>
                      <a:pt x="414" y="441"/>
                      <a:pt x="416" y="445"/>
                      <a:pt x="415" y="448"/>
                    </a:cubicBezTo>
                    <a:cubicBezTo>
                      <a:pt x="415" y="448"/>
                      <a:pt x="415" y="448"/>
                      <a:pt x="415" y="448"/>
                    </a:cubicBezTo>
                    <a:cubicBezTo>
                      <a:pt x="414" y="448"/>
                      <a:pt x="411" y="449"/>
                      <a:pt x="410" y="452"/>
                    </a:cubicBezTo>
                    <a:cubicBezTo>
                      <a:pt x="409" y="455"/>
                      <a:pt x="411" y="457"/>
                      <a:pt x="413" y="458"/>
                    </a:cubicBezTo>
                    <a:cubicBezTo>
                      <a:pt x="413" y="458"/>
                      <a:pt x="413" y="459"/>
                      <a:pt x="413" y="459"/>
                    </a:cubicBezTo>
                    <a:cubicBezTo>
                      <a:pt x="413" y="459"/>
                      <a:pt x="414" y="460"/>
                      <a:pt x="414" y="460"/>
                    </a:cubicBezTo>
                    <a:cubicBezTo>
                      <a:pt x="414" y="460"/>
                      <a:pt x="414" y="461"/>
                      <a:pt x="414" y="461"/>
                    </a:cubicBezTo>
                    <a:cubicBezTo>
                      <a:pt x="414" y="461"/>
                      <a:pt x="414" y="461"/>
                      <a:pt x="414" y="462"/>
                    </a:cubicBezTo>
                    <a:cubicBezTo>
                      <a:pt x="414" y="464"/>
                      <a:pt x="414" y="464"/>
                      <a:pt x="413" y="464"/>
                    </a:cubicBezTo>
                    <a:cubicBezTo>
                      <a:pt x="412" y="464"/>
                      <a:pt x="409" y="462"/>
                      <a:pt x="407" y="461"/>
                    </a:cubicBezTo>
                    <a:cubicBezTo>
                      <a:pt x="404" y="460"/>
                      <a:pt x="401" y="458"/>
                      <a:pt x="398" y="458"/>
                    </a:cubicBezTo>
                    <a:cubicBezTo>
                      <a:pt x="396" y="458"/>
                      <a:pt x="396" y="458"/>
                      <a:pt x="396" y="458"/>
                    </a:cubicBezTo>
                    <a:cubicBezTo>
                      <a:pt x="394" y="458"/>
                      <a:pt x="393" y="458"/>
                      <a:pt x="393" y="457"/>
                    </a:cubicBezTo>
                    <a:cubicBezTo>
                      <a:pt x="392" y="456"/>
                      <a:pt x="391" y="455"/>
                      <a:pt x="391" y="454"/>
                    </a:cubicBezTo>
                    <a:cubicBezTo>
                      <a:pt x="390" y="452"/>
                      <a:pt x="388" y="450"/>
                      <a:pt x="386" y="448"/>
                    </a:cubicBezTo>
                    <a:cubicBezTo>
                      <a:pt x="385" y="448"/>
                      <a:pt x="385" y="447"/>
                      <a:pt x="384" y="447"/>
                    </a:cubicBezTo>
                    <a:cubicBezTo>
                      <a:pt x="383" y="446"/>
                      <a:pt x="383" y="446"/>
                      <a:pt x="383" y="445"/>
                    </a:cubicBezTo>
                    <a:cubicBezTo>
                      <a:pt x="382" y="445"/>
                      <a:pt x="382" y="445"/>
                      <a:pt x="382" y="444"/>
                    </a:cubicBezTo>
                    <a:cubicBezTo>
                      <a:pt x="382" y="443"/>
                      <a:pt x="382" y="442"/>
                      <a:pt x="381" y="440"/>
                    </a:cubicBezTo>
                    <a:cubicBezTo>
                      <a:pt x="380" y="438"/>
                      <a:pt x="377" y="437"/>
                      <a:pt x="374" y="437"/>
                    </a:cubicBezTo>
                    <a:cubicBezTo>
                      <a:pt x="371" y="437"/>
                      <a:pt x="367" y="438"/>
                      <a:pt x="365" y="441"/>
                    </a:cubicBezTo>
                    <a:cubicBezTo>
                      <a:pt x="364" y="443"/>
                      <a:pt x="364" y="445"/>
                      <a:pt x="364" y="447"/>
                    </a:cubicBezTo>
                    <a:cubicBezTo>
                      <a:pt x="365" y="450"/>
                      <a:pt x="368" y="451"/>
                      <a:pt x="370" y="452"/>
                    </a:cubicBezTo>
                    <a:cubicBezTo>
                      <a:pt x="371" y="453"/>
                      <a:pt x="372" y="454"/>
                      <a:pt x="372" y="454"/>
                    </a:cubicBezTo>
                    <a:cubicBezTo>
                      <a:pt x="375" y="457"/>
                      <a:pt x="380" y="464"/>
                      <a:pt x="376" y="468"/>
                    </a:cubicBezTo>
                    <a:cubicBezTo>
                      <a:pt x="376" y="469"/>
                      <a:pt x="375" y="470"/>
                      <a:pt x="374" y="471"/>
                    </a:cubicBezTo>
                    <a:cubicBezTo>
                      <a:pt x="371" y="473"/>
                      <a:pt x="368" y="475"/>
                      <a:pt x="368" y="479"/>
                    </a:cubicBezTo>
                    <a:cubicBezTo>
                      <a:pt x="367" y="481"/>
                      <a:pt x="368" y="483"/>
                      <a:pt x="368" y="485"/>
                    </a:cubicBezTo>
                    <a:cubicBezTo>
                      <a:pt x="368" y="485"/>
                      <a:pt x="369" y="486"/>
                      <a:pt x="369" y="486"/>
                    </a:cubicBezTo>
                    <a:cubicBezTo>
                      <a:pt x="369" y="488"/>
                      <a:pt x="369" y="490"/>
                      <a:pt x="370" y="491"/>
                    </a:cubicBezTo>
                    <a:cubicBezTo>
                      <a:pt x="370" y="492"/>
                      <a:pt x="370" y="494"/>
                      <a:pt x="370" y="495"/>
                    </a:cubicBezTo>
                    <a:cubicBezTo>
                      <a:pt x="371" y="498"/>
                      <a:pt x="371" y="502"/>
                      <a:pt x="371" y="506"/>
                    </a:cubicBezTo>
                    <a:cubicBezTo>
                      <a:pt x="371" y="508"/>
                      <a:pt x="371" y="508"/>
                      <a:pt x="371" y="508"/>
                    </a:cubicBezTo>
                    <a:cubicBezTo>
                      <a:pt x="372" y="513"/>
                      <a:pt x="370" y="519"/>
                      <a:pt x="367" y="524"/>
                    </a:cubicBezTo>
                    <a:cubicBezTo>
                      <a:pt x="366" y="525"/>
                      <a:pt x="365" y="528"/>
                      <a:pt x="364" y="529"/>
                    </a:cubicBezTo>
                    <a:cubicBezTo>
                      <a:pt x="362" y="529"/>
                      <a:pt x="361" y="530"/>
                      <a:pt x="360" y="530"/>
                    </a:cubicBezTo>
                    <a:cubicBezTo>
                      <a:pt x="357" y="531"/>
                      <a:pt x="354" y="532"/>
                      <a:pt x="351" y="536"/>
                    </a:cubicBezTo>
                    <a:cubicBezTo>
                      <a:pt x="349" y="540"/>
                      <a:pt x="345" y="548"/>
                      <a:pt x="349" y="553"/>
                    </a:cubicBezTo>
                    <a:cubicBezTo>
                      <a:pt x="351" y="554"/>
                      <a:pt x="352" y="555"/>
                      <a:pt x="354" y="555"/>
                    </a:cubicBezTo>
                    <a:cubicBezTo>
                      <a:pt x="356" y="555"/>
                      <a:pt x="358" y="554"/>
                      <a:pt x="360" y="553"/>
                    </a:cubicBezTo>
                    <a:cubicBezTo>
                      <a:pt x="361" y="552"/>
                      <a:pt x="363" y="551"/>
                      <a:pt x="363" y="551"/>
                    </a:cubicBezTo>
                    <a:cubicBezTo>
                      <a:pt x="363" y="551"/>
                      <a:pt x="363" y="551"/>
                      <a:pt x="363" y="551"/>
                    </a:cubicBezTo>
                    <a:cubicBezTo>
                      <a:pt x="363" y="554"/>
                      <a:pt x="356" y="560"/>
                      <a:pt x="354" y="561"/>
                    </a:cubicBezTo>
                    <a:cubicBezTo>
                      <a:pt x="353" y="561"/>
                      <a:pt x="352" y="561"/>
                      <a:pt x="351" y="561"/>
                    </a:cubicBezTo>
                    <a:cubicBezTo>
                      <a:pt x="349" y="562"/>
                      <a:pt x="346" y="562"/>
                      <a:pt x="344" y="564"/>
                    </a:cubicBezTo>
                    <a:cubicBezTo>
                      <a:pt x="340" y="567"/>
                      <a:pt x="338" y="573"/>
                      <a:pt x="340" y="577"/>
                    </a:cubicBezTo>
                    <a:cubicBezTo>
                      <a:pt x="341" y="580"/>
                      <a:pt x="343" y="581"/>
                      <a:pt x="347" y="581"/>
                    </a:cubicBezTo>
                    <a:cubicBezTo>
                      <a:pt x="348" y="581"/>
                      <a:pt x="349" y="581"/>
                      <a:pt x="350" y="581"/>
                    </a:cubicBezTo>
                    <a:cubicBezTo>
                      <a:pt x="357" y="579"/>
                      <a:pt x="366" y="574"/>
                      <a:pt x="373" y="568"/>
                    </a:cubicBezTo>
                    <a:cubicBezTo>
                      <a:pt x="374" y="566"/>
                      <a:pt x="376" y="564"/>
                      <a:pt x="378" y="563"/>
                    </a:cubicBezTo>
                    <a:cubicBezTo>
                      <a:pt x="381" y="560"/>
                      <a:pt x="383" y="557"/>
                      <a:pt x="386" y="555"/>
                    </a:cubicBezTo>
                    <a:cubicBezTo>
                      <a:pt x="387" y="553"/>
                      <a:pt x="389" y="552"/>
                      <a:pt x="390" y="550"/>
                    </a:cubicBezTo>
                    <a:cubicBezTo>
                      <a:pt x="393" y="547"/>
                      <a:pt x="395" y="545"/>
                      <a:pt x="399" y="544"/>
                    </a:cubicBezTo>
                    <a:cubicBezTo>
                      <a:pt x="399" y="543"/>
                      <a:pt x="400" y="543"/>
                      <a:pt x="401" y="543"/>
                    </a:cubicBezTo>
                    <a:cubicBezTo>
                      <a:pt x="402" y="543"/>
                      <a:pt x="403" y="544"/>
                      <a:pt x="405" y="545"/>
                    </a:cubicBezTo>
                    <a:cubicBezTo>
                      <a:pt x="406" y="546"/>
                      <a:pt x="407" y="547"/>
                      <a:pt x="409" y="547"/>
                    </a:cubicBezTo>
                    <a:cubicBezTo>
                      <a:pt x="410" y="548"/>
                      <a:pt x="411" y="548"/>
                      <a:pt x="412" y="548"/>
                    </a:cubicBezTo>
                    <a:cubicBezTo>
                      <a:pt x="416" y="548"/>
                      <a:pt x="419" y="545"/>
                      <a:pt x="421" y="543"/>
                    </a:cubicBezTo>
                    <a:cubicBezTo>
                      <a:pt x="422" y="542"/>
                      <a:pt x="423" y="541"/>
                      <a:pt x="423" y="541"/>
                    </a:cubicBezTo>
                    <a:cubicBezTo>
                      <a:pt x="425" y="539"/>
                      <a:pt x="428" y="538"/>
                      <a:pt x="431" y="538"/>
                    </a:cubicBezTo>
                    <a:cubicBezTo>
                      <a:pt x="433" y="537"/>
                      <a:pt x="436" y="536"/>
                      <a:pt x="439" y="535"/>
                    </a:cubicBezTo>
                    <a:cubicBezTo>
                      <a:pt x="440" y="534"/>
                      <a:pt x="442" y="533"/>
                      <a:pt x="444" y="533"/>
                    </a:cubicBezTo>
                    <a:cubicBezTo>
                      <a:pt x="448" y="531"/>
                      <a:pt x="453" y="530"/>
                      <a:pt x="456" y="526"/>
                    </a:cubicBezTo>
                    <a:cubicBezTo>
                      <a:pt x="457" y="524"/>
                      <a:pt x="458" y="523"/>
                      <a:pt x="458" y="522"/>
                    </a:cubicBezTo>
                    <a:cubicBezTo>
                      <a:pt x="458" y="522"/>
                      <a:pt x="458" y="521"/>
                      <a:pt x="458" y="521"/>
                    </a:cubicBezTo>
                    <a:cubicBezTo>
                      <a:pt x="458" y="518"/>
                      <a:pt x="459" y="515"/>
                      <a:pt x="457" y="512"/>
                    </a:cubicBezTo>
                    <a:cubicBezTo>
                      <a:pt x="456" y="511"/>
                      <a:pt x="454" y="510"/>
                      <a:pt x="452" y="510"/>
                    </a:cubicBezTo>
                    <a:cubicBezTo>
                      <a:pt x="450" y="510"/>
                      <a:pt x="448" y="510"/>
                      <a:pt x="446" y="511"/>
                    </a:cubicBezTo>
                    <a:cubicBezTo>
                      <a:pt x="444" y="511"/>
                      <a:pt x="442" y="511"/>
                      <a:pt x="440" y="511"/>
                    </a:cubicBezTo>
                    <a:cubicBezTo>
                      <a:pt x="438" y="511"/>
                      <a:pt x="437" y="511"/>
                      <a:pt x="437" y="510"/>
                    </a:cubicBezTo>
                    <a:cubicBezTo>
                      <a:pt x="435" y="508"/>
                      <a:pt x="437" y="506"/>
                      <a:pt x="441" y="502"/>
                    </a:cubicBezTo>
                    <a:cubicBezTo>
                      <a:pt x="442" y="501"/>
                      <a:pt x="442" y="500"/>
                      <a:pt x="443" y="500"/>
                    </a:cubicBezTo>
                    <a:cubicBezTo>
                      <a:pt x="450" y="492"/>
                      <a:pt x="455" y="488"/>
                      <a:pt x="464" y="485"/>
                    </a:cubicBezTo>
                    <a:cubicBezTo>
                      <a:pt x="466" y="484"/>
                      <a:pt x="469" y="482"/>
                      <a:pt x="472" y="481"/>
                    </a:cubicBezTo>
                    <a:cubicBezTo>
                      <a:pt x="476" y="478"/>
                      <a:pt x="481" y="475"/>
                      <a:pt x="485" y="475"/>
                    </a:cubicBezTo>
                    <a:cubicBezTo>
                      <a:pt x="487" y="475"/>
                      <a:pt x="490" y="476"/>
                      <a:pt x="492" y="477"/>
                    </a:cubicBezTo>
                    <a:cubicBezTo>
                      <a:pt x="495" y="479"/>
                      <a:pt x="499" y="480"/>
                      <a:pt x="502" y="480"/>
                    </a:cubicBezTo>
                    <a:cubicBezTo>
                      <a:pt x="505" y="480"/>
                      <a:pt x="507" y="479"/>
                      <a:pt x="509" y="477"/>
                    </a:cubicBezTo>
                    <a:cubicBezTo>
                      <a:pt x="513" y="475"/>
                      <a:pt x="513" y="472"/>
                      <a:pt x="513" y="469"/>
                    </a:cubicBezTo>
                    <a:cubicBezTo>
                      <a:pt x="514" y="468"/>
                      <a:pt x="514" y="466"/>
                      <a:pt x="515" y="465"/>
                    </a:cubicBezTo>
                    <a:cubicBezTo>
                      <a:pt x="516" y="463"/>
                      <a:pt x="519" y="461"/>
                      <a:pt x="521" y="460"/>
                    </a:cubicBezTo>
                    <a:cubicBezTo>
                      <a:pt x="524" y="458"/>
                      <a:pt x="527" y="456"/>
                      <a:pt x="529" y="454"/>
                    </a:cubicBezTo>
                    <a:cubicBezTo>
                      <a:pt x="531" y="451"/>
                      <a:pt x="534" y="448"/>
                      <a:pt x="536" y="445"/>
                    </a:cubicBezTo>
                    <a:cubicBezTo>
                      <a:pt x="537" y="443"/>
                      <a:pt x="539" y="441"/>
                      <a:pt x="540" y="439"/>
                    </a:cubicBezTo>
                    <a:cubicBezTo>
                      <a:pt x="548" y="429"/>
                      <a:pt x="556" y="420"/>
                      <a:pt x="567" y="417"/>
                    </a:cubicBezTo>
                    <a:cubicBezTo>
                      <a:pt x="570" y="416"/>
                      <a:pt x="570" y="416"/>
                      <a:pt x="570" y="416"/>
                    </a:cubicBezTo>
                    <a:lnTo>
                      <a:pt x="569" y="413"/>
                    </a:lnTo>
                    <a:close/>
                  </a:path>
                </a:pathLst>
              </a:custGeom>
              <a:solidFill>
                <a:schemeClr val="accent4"/>
              </a:solid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120" name="Freeform 63">
                <a:extLst>
                  <a:ext uri="{FF2B5EF4-FFF2-40B4-BE49-F238E27FC236}">
                    <a16:creationId xmlns:a16="http://schemas.microsoft.com/office/drawing/2014/main" id="{EA5C85ED-FB01-7E37-EDA2-04B9B4D1E599}"/>
                  </a:ext>
                </a:extLst>
              </p:cNvPr>
              <p:cNvSpPr>
                <a:spLocks/>
              </p:cNvSpPr>
              <p:nvPr/>
            </p:nvSpPr>
            <p:spPr bwMode="auto">
              <a:xfrm>
                <a:off x="17791160" y="7273647"/>
                <a:ext cx="3981559" cy="4316542"/>
              </a:xfrm>
              <a:custGeom>
                <a:avLst/>
                <a:gdLst>
                  <a:gd name="T0" fmla="*/ 2826765 w 562"/>
                  <a:gd name="T1" fmla="*/ 1903408 h 669"/>
                  <a:gd name="T2" fmla="*/ 2791342 w 562"/>
                  <a:gd name="T3" fmla="*/ 2180854 h 669"/>
                  <a:gd name="T4" fmla="*/ 2479619 w 562"/>
                  <a:gd name="T5" fmla="*/ 2148593 h 669"/>
                  <a:gd name="T6" fmla="*/ 2330841 w 562"/>
                  <a:gd name="T7" fmla="*/ 2026000 h 669"/>
                  <a:gd name="T8" fmla="*/ 2111218 w 562"/>
                  <a:gd name="T9" fmla="*/ 1864695 h 669"/>
                  <a:gd name="T10" fmla="*/ 2075795 w 562"/>
                  <a:gd name="T11" fmla="*/ 1600153 h 669"/>
                  <a:gd name="T12" fmla="*/ 2111218 w 562"/>
                  <a:gd name="T13" fmla="*/ 1471108 h 669"/>
                  <a:gd name="T14" fmla="*/ 2600057 w 562"/>
                  <a:gd name="T15" fmla="*/ 1348516 h 669"/>
                  <a:gd name="T16" fmla="*/ 2330841 w 562"/>
                  <a:gd name="T17" fmla="*/ 1077522 h 669"/>
                  <a:gd name="T18" fmla="*/ 2089964 w 562"/>
                  <a:gd name="T19" fmla="*/ 483917 h 669"/>
                  <a:gd name="T20" fmla="*/ 1955356 w 562"/>
                  <a:gd name="T21" fmla="*/ 387134 h 669"/>
                  <a:gd name="T22" fmla="*/ 1820749 w 562"/>
                  <a:gd name="T23" fmla="*/ 212924 h 669"/>
                  <a:gd name="T24" fmla="*/ 1834918 w 562"/>
                  <a:gd name="T25" fmla="*/ 419395 h 669"/>
                  <a:gd name="T26" fmla="*/ 1820749 w 562"/>
                  <a:gd name="T27" fmla="*/ 580701 h 669"/>
                  <a:gd name="T28" fmla="*/ 1749902 w 562"/>
                  <a:gd name="T29" fmla="*/ 703293 h 669"/>
                  <a:gd name="T30" fmla="*/ 1608210 w 562"/>
                  <a:gd name="T31" fmla="*/ 729102 h 669"/>
                  <a:gd name="T32" fmla="*/ 1416925 w 562"/>
                  <a:gd name="T33" fmla="*/ 683936 h 669"/>
                  <a:gd name="T34" fmla="*/ 1317740 w 562"/>
                  <a:gd name="T35" fmla="*/ 561344 h 669"/>
                  <a:gd name="T36" fmla="*/ 1225640 w 562"/>
                  <a:gd name="T37" fmla="*/ 341968 h 669"/>
                  <a:gd name="T38" fmla="*/ 1091032 w 562"/>
                  <a:gd name="T39" fmla="*/ 206471 h 669"/>
                  <a:gd name="T40" fmla="*/ 956424 w 562"/>
                  <a:gd name="T41" fmla="*/ 225828 h 669"/>
                  <a:gd name="T42" fmla="*/ 765139 w 562"/>
                  <a:gd name="T43" fmla="*/ 90331 h 669"/>
                  <a:gd name="T44" fmla="*/ 538431 w 562"/>
                  <a:gd name="T45" fmla="*/ 6452 h 669"/>
                  <a:gd name="T46" fmla="*/ 410908 w 562"/>
                  <a:gd name="T47" fmla="*/ 96783 h 669"/>
                  <a:gd name="T48" fmla="*/ 276300 w 562"/>
                  <a:gd name="T49" fmla="*/ 83879 h 669"/>
                  <a:gd name="T50" fmla="*/ 77931 w 562"/>
                  <a:gd name="T51" fmla="*/ 316159 h 669"/>
                  <a:gd name="T52" fmla="*/ 85015 w 562"/>
                  <a:gd name="T53" fmla="*/ 509726 h 669"/>
                  <a:gd name="T54" fmla="*/ 184200 w 562"/>
                  <a:gd name="T55" fmla="*/ 658127 h 669"/>
                  <a:gd name="T56" fmla="*/ 212539 w 562"/>
                  <a:gd name="T57" fmla="*/ 767815 h 669"/>
                  <a:gd name="T58" fmla="*/ 340062 w 562"/>
                  <a:gd name="T59" fmla="*/ 1187210 h 669"/>
                  <a:gd name="T60" fmla="*/ 517178 w 562"/>
                  <a:gd name="T61" fmla="*/ 1490465 h 669"/>
                  <a:gd name="T62" fmla="*/ 609278 w 562"/>
                  <a:gd name="T63" fmla="*/ 1613058 h 669"/>
                  <a:gd name="T64" fmla="*/ 432162 w 562"/>
                  <a:gd name="T65" fmla="*/ 1825981 h 669"/>
                  <a:gd name="T66" fmla="*/ 177116 w 562"/>
                  <a:gd name="T67" fmla="*/ 2122784 h 669"/>
                  <a:gd name="T68" fmla="*/ 283385 w 562"/>
                  <a:gd name="T69" fmla="*/ 2238924 h 669"/>
                  <a:gd name="T70" fmla="*/ 417993 w 562"/>
                  <a:gd name="T71" fmla="*/ 2600249 h 669"/>
                  <a:gd name="T72" fmla="*/ 325893 w 562"/>
                  <a:gd name="T73" fmla="*/ 2787363 h 669"/>
                  <a:gd name="T74" fmla="*/ 701378 w 562"/>
                  <a:gd name="T75" fmla="*/ 4122975 h 669"/>
                  <a:gd name="T76" fmla="*/ 1296486 w 562"/>
                  <a:gd name="T77" fmla="*/ 4245567 h 669"/>
                  <a:gd name="T78" fmla="*/ 1601125 w 562"/>
                  <a:gd name="T79" fmla="*/ 4264924 h 669"/>
                  <a:gd name="T80" fmla="*/ 2026203 w 562"/>
                  <a:gd name="T81" fmla="*/ 4226211 h 669"/>
                  <a:gd name="T82" fmla="*/ 2337926 w 562"/>
                  <a:gd name="T83" fmla="*/ 3955217 h 669"/>
                  <a:gd name="T84" fmla="*/ 2401688 w 562"/>
                  <a:gd name="T85" fmla="*/ 3522918 h 669"/>
                  <a:gd name="T86" fmla="*/ 2543380 w 562"/>
                  <a:gd name="T87" fmla="*/ 3284185 h 669"/>
                  <a:gd name="T88" fmla="*/ 2933035 w 562"/>
                  <a:gd name="T89" fmla="*/ 3122879 h 669"/>
                  <a:gd name="T90" fmla="*/ 3131404 w 562"/>
                  <a:gd name="T91" fmla="*/ 3019644 h 669"/>
                  <a:gd name="T92" fmla="*/ 3159743 w 562"/>
                  <a:gd name="T93" fmla="*/ 2813172 h 669"/>
                  <a:gd name="T94" fmla="*/ 2189149 w 562"/>
                  <a:gd name="T95" fmla="*/ 3626153 h 669"/>
                  <a:gd name="T96" fmla="*/ 2182064 w 562"/>
                  <a:gd name="T97" fmla="*/ 3574536 h 669"/>
                  <a:gd name="T98" fmla="*/ 2252911 w 562"/>
                  <a:gd name="T99" fmla="*/ 3432586 h 669"/>
                  <a:gd name="T100" fmla="*/ 2479619 w 562"/>
                  <a:gd name="T101" fmla="*/ 2948669 h 669"/>
                  <a:gd name="T102" fmla="*/ 2635480 w 562"/>
                  <a:gd name="T103" fmla="*/ 2651867 h 669"/>
                  <a:gd name="T104" fmla="*/ 2918865 w 562"/>
                  <a:gd name="T105" fmla="*/ 2516370 h 669"/>
                  <a:gd name="T106" fmla="*/ 3081812 w 562"/>
                  <a:gd name="T107" fmla="*/ 2471204 h 669"/>
                  <a:gd name="T108" fmla="*/ 3251843 w 562"/>
                  <a:gd name="T109" fmla="*/ 2406682 h 669"/>
                  <a:gd name="T110" fmla="*/ 3379366 w 562"/>
                  <a:gd name="T111" fmla="*/ 2355064 h 669"/>
                  <a:gd name="T112" fmla="*/ 3591905 w 562"/>
                  <a:gd name="T113" fmla="*/ 2264733 h 669"/>
                  <a:gd name="T114" fmla="*/ 3769020 w 562"/>
                  <a:gd name="T115" fmla="*/ 2006644 h 669"/>
                  <a:gd name="T116" fmla="*/ 3875290 w 562"/>
                  <a:gd name="T117" fmla="*/ 1813077 h 66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62" h="669">
                    <a:moveTo>
                      <a:pt x="551" y="246"/>
                    </a:moveTo>
                    <a:cubicBezTo>
                      <a:pt x="549" y="248"/>
                      <a:pt x="549" y="248"/>
                      <a:pt x="549" y="248"/>
                    </a:cubicBezTo>
                    <a:cubicBezTo>
                      <a:pt x="538" y="253"/>
                      <a:pt x="526" y="259"/>
                      <a:pt x="515" y="265"/>
                    </a:cubicBezTo>
                    <a:cubicBezTo>
                      <a:pt x="513" y="266"/>
                      <a:pt x="513" y="266"/>
                      <a:pt x="513" y="266"/>
                    </a:cubicBezTo>
                    <a:cubicBezTo>
                      <a:pt x="488" y="279"/>
                      <a:pt x="461" y="292"/>
                      <a:pt x="435" y="306"/>
                    </a:cubicBezTo>
                    <a:cubicBezTo>
                      <a:pt x="430" y="308"/>
                      <a:pt x="425" y="310"/>
                      <a:pt x="421" y="313"/>
                    </a:cubicBezTo>
                    <a:cubicBezTo>
                      <a:pt x="418" y="314"/>
                      <a:pt x="416" y="314"/>
                      <a:pt x="414" y="314"/>
                    </a:cubicBezTo>
                    <a:cubicBezTo>
                      <a:pt x="409" y="314"/>
                      <a:pt x="406" y="312"/>
                      <a:pt x="401" y="308"/>
                    </a:cubicBezTo>
                    <a:cubicBezTo>
                      <a:pt x="397" y="303"/>
                      <a:pt x="398" y="299"/>
                      <a:pt x="399" y="295"/>
                    </a:cubicBezTo>
                    <a:cubicBezTo>
                      <a:pt x="399" y="291"/>
                      <a:pt x="400" y="288"/>
                      <a:pt x="397" y="284"/>
                    </a:cubicBezTo>
                    <a:cubicBezTo>
                      <a:pt x="395" y="281"/>
                      <a:pt x="393" y="280"/>
                      <a:pt x="391" y="280"/>
                    </a:cubicBezTo>
                    <a:cubicBezTo>
                      <a:pt x="390" y="280"/>
                      <a:pt x="390" y="280"/>
                      <a:pt x="389" y="280"/>
                    </a:cubicBezTo>
                    <a:cubicBezTo>
                      <a:pt x="386" y="281"/>
                      <a:pt x="383" y="287"/>
                      <a:pt x="383" y="292"/>
                    </a:cubicBezTo>
                    <a:cubicBezTo>
                      <a:pt x="383" y="297"/>
                      <a:pt x="386" y="300"/>
                      <a:pt x="389" y="303"/>
                    </a:cubicBezTo>
                    <a:cubicBezTo>
                      <a:pt x="391" y="306"/>
                      <a:pt x="392" y="308"/>
                      <a:pt x="394" y="311"/>
                    </a:cubicBezTo>
                    <a:cubicBezTo>
                      <a:pt x="396" y="317"/>
                      <a:pt x="396" y="325"/>
                      <a:pt x="395" y="333"/>
                    </a:cubicBezTo>
                    <a:cubicBezTo>
                      <a:pt x="395" y="334"/>
                      <a:pt x="395" y="336"/>
                      <a:pt x="395" y="337"/>
                    </a:cubicBezTo>
                    <a:cubicBezTo>
                      <a:pt x="395" y="338"/>
                      <a:pt x="395" y="338"/>
                      <a:pt x="394" y="338"/>
                    </a:cubicBezTo>
                    <a:cubicBezTo>
                      <a:pt x="394" y="338"/>
                      <a:pt x="394" y="338"/>
                      <a:pt x="394" y="338"/>
                    </a:cubicBezTo>
                    <a:cubicBezTo>
                      <a:pt x="392" y="338"/>
                      <a:pt x="387" y="335"/>
                      <a:pt x="379" y="329"/>
                    </a:cubicBezTo>
                    <a:cubicBezTo>
                      <a:pt x="378" y="328"/>
                      <a:pt x="378" y="328"/>
                      <a:pt x="378" y="328"/>
                    </a:cubicBezTo>
                    <a:cubicBezTo>
                      <a:pt x="376" y="327"/>
                      <a:pt x="375" y="326"/>
                      <a:pt x="373" y="326"/>
                    </a:cubicBezTo>
                    <a:cubicBezTo>
                      <a:pt x="371" y="326"/>
                      <a:pt x="369" y="327"/>
                      <a:pt x="367" y="329"/>
                    </a:cubicBezTo>
                    <a:cubicBezTo>
                      <a:pt x="365" y="330"/>
                      <a:pt x="365" y="330"/>
                      <a:pt x="365" y="330"/>
                    </a:cubicBezTo>
                    <a:cubicBezTo>
                      <a:pt x="360" y="333"/>
                      <a:pt x="358" y="333"/>
                      <a:pt x="355" y="333"/>
                    </a:cubicBezTo>
                    <a:cubicBezTo>
                      <a:pt x="354" y="333"/>
                      <a:pt x="353" y="333"/>
                      <a:pt x="352" y="333"/>
                    </a:cubicBezTo>
                    <a:cubicBezTo>
                      <a:pt x="350" y="333"/>
                      <a:pt x="350" y="333"/>
                      <a:pt x="350" y="333"/>
                    </a:cubicBezTo>
                    <a:cubicBezTo>
                      <a:pt x="344" y="333"/>
                      <a:pt x="344" y="333"/>
                      <a:pt x="341" y="328"/>
                    </a:cubicBezTo>
                    <a:cubicBezTo>
                      <a:pt x="341" y="327"/>
                      <a:pt x="341" y="327"/>
                      <a:pt x="341" y="327"/>
                    </a:cubicBezTo>
                    <a:cubicBezTo>
                      <a:pt x="340" y="325"/>
                      <a:pt x="339" y="323"/>
                      <a:pt x="339" y="320"/>
                    </a:cubicBezTo>
                    <a:cubicBezTo>
                      <a:pt x="338" y="315"/>
                      <a:pt x="337" y="313"/>
                      <a:pt x="336" y="311"/>
                    </a:cubicBezTo>
                    <a:cubicBezTo>
                      <a:pt x="335" y="311"/>
                      <a:pt x="335" y="310"/>
                      <a:pt x="335" y="310"/>
                    </a:cubicBezTo>
                    <a:cubicBezTo>
                      <a:pt x="332" y="308"/>
                      <a:pt x="332" y="308"/>
                      <a:pt x="332" y="308"/>
                    </a:cubicBezTo>
                    <a:cubicBezTo>
                      <a:pt x="330" y="312"/>
                      <a:pt x="330" y="312"/>
                      <a:pt x="330" y="312"/>
                    </a:cubicBezTo>
                    <a:cubicBezTo>
                      <a:pt x="330" y="312"/>
                      <a:pt x="330" y="313"/>
                      <a:pt x="330" y="313"/>
                    </a:cubicBezTo>
                    <a:cubicBezTo>
                      <a:pt x="329" y="314"/>
                      <a:pt x="329" y="314"/>
                      <a:pt x="329" y="314"/>
                    </a:cubicBezTo>
                    <a:cubicBezTo>
                      <a:pt x="329" y="316"/>
                      <a:pt x="328" y="318"/>
                      <a:pt x="327" y="318"/>
                    </a:cubicBezTo>
                    <a:cubicBezTo>
                      <a:pt x="327" y="318"/>
                      <a:pt x="326" y="318"/>
                      <a:pt x="326" y="318"/>
                    </a:cubicBezTo>
                    <a:cubicBezTo>
                      <a:pt x="325" y="318"/>
                      <a:pt x="325" y="318"/>
                      <a:pt x="324" y="318"/>
                    </a:cubicBezTo>
                    <a:cubicBezTo>
                      <a:pt x="321" y="316"/>
                      <a:pt x="320" y="310"/>
                      <a:pt x="319" y="307"/>
                    </a:cubicBezTo>
                    <a:cubicBezTo>
                      <a:pt x="319" y="307"/>
                      <a:pt x="319" y="307"/>
                      <a:pt x="319" y="307"/>
                    </a:cubicBezTo>
                    <a:cubicBezTo>
                      <a:pt x="319" y="305"/>
                      <a:pt x="318" y="304"/>
                      <a:pt x="318" y="303"/>
                    </a:cubicBezTo>
                    <a:cubicBezTo>
                      <a:pt x="317" y="299"/>
                      <a:pt x="317" y="296"/>
                      <a:pt x="313" y="294"/>
                    </a:cubicBezTo>
                    <a:cubicBezTo>
                      <a:pt x="311" y="293"/>
                      <a:pt x="309" y="293"/>
                      <a:pt x="307" y="292"/>
                    </a:cubicBezTo>
                    <a:cubicBezTo>
                      <a:pt x="304" y="292"/>
                      <a:pt x="301" y="292"/>
                      <a:pt x="298" y="289"/>
                    </a:cubicBezTo>
                    <a:cubicBezTo>
                      <a:pt x="297" y="288"/>
                      <a:pt x="297" y="286"/>
                      <a:pt x="297" y="285"/>
                    </a:cubicBezTo>
                    <a:cubicBezTo>
                      <a:pt x="297" y="283"/>
                      <a:pt x="297" y="282"/>
                      <a:pt x="296" y="281"/>
                    </a:cubicBezTo>
                    <a:cubicBezTo>
                      <a:pt x="295" y="279"/>
                      <a:pt x="294" y="279"/>
                      <a:pt x="292" y="278"/>
                    </a:cubicBezTo>
                    <a:cubicBezTo>
                      <a:pt x="291" y="278"/>
                      <a:pt x="289" y="277"/>
                      <a:pt x="288" y="276"/>
                    </a:cubicBezTo>
                    <a:cubicBezTo>
                      <a:pt x="287" y="274"/>
                      <a:pt x="285" y="266"/>
                      <a:pt x="284" y="258"/>
                    </a:cubicBezTo>
                    <a:cubicBezTo>
                      <a:pt x="284" y="258"/>
                      <a:pt x="284" y="258"/>
                      <a:pt x="284" y="258"/>
                    </a:cubicBezTo>
                    <a:cubicBezTo>
                      <a:pt x="286" y="255"/>
                      <a:pt x="288" y="253"/>
                      <a:pt x="292" y="252"/>
                    </a:cubicBezTo>
                    <a:cubicBezTo>
                      <a:pt x="294" y="251"/>
                      <a:pt x="294" y="251"/>
                      <a:pt x="294" y="251"/>
                    </a:cubicBezTo>
                    <a:cubicBezTo>
                      <a:pt x="293" y="248"/>
                      <a:pt x="293" y="248"/>
                      <a:pt x="293" y="248"/>
                    </a:cubicBezTo>
                    <a:cubicBezTo>
                      <a:pt x="293" y="247"/>
                      <a:pt x="292" y="246"/>
                      <a:pt x="290" y="244"/>
                    </a:cubicBezTo>
                    <a:cubicBezTo>
                      <a:pt x="287" y="242"/>
                      <a:pt x="285" y="240"/>
                      <a:pt x="286" y="237"/>
                    </a:cubicBezTo>
                    <a:cubicBezTo>
                      <a:pt x="286" y="237"/>
                      <a:pt x="287" y="237"/>
                      <a:pt x="287" y="237"/>
                    </a:cubicBezTo>
                    <a:cubicBezTo>
                      <a:pt x="289" y="237"/>
                      <a:pt x="290" y="238"/>
                      <a:pt x="292" y="239"/>
                    </a:cubicBezTo>
                    <a:cubicBezTo>
                      <a:pt x="294" y="240"/>
                      <a:pt x="295" y="240"/>
                      <a:pt x="296" y="240"/>
                    </a:cubicBezTo>
                    <a:cubicBezTo>
                      <a:pt x="297" y="240"/>
                      <a:pt x="297" y="240"/>
                      <a:pt x="297" y="240"/>
                    </a:cubicBezTo>
                    <a:cubicBezTo>
                      <a:pt x="299" y="240"/>
                      <a:pt x="299" y="240"/>
                      <a:pt x="299" y="240"/>
                    </a:cubicBezTo>
                    <a:cubicBezTo>
                      <a:pt x="299" y="238"/>
                      <a:pt x="299" y="238"/>
                      <a:pt x="299" y="238"/>
                    </a:cubicBezTo>
                    <a:cubicBezTo>
                      <a:pt x="300" y="236"/>
                      <a:pt x="299" y="233"/>
                      <a:pt x="298" y="228"/>
                    </a:cubicBezTo>
                    <a:cubicBezTo>
                      <a:pt x="298" y="227"/>
                      <a:pt x="298" y="226"/>
                      <a:pt x="298" y="225"/>
                    </a:cubicBezTo>
                    <a:cubicBezTo>
                      <a:pt x="301" y="226"/>
                      <a:pt x="304" y="227"/>
                      <a:pt x="307" y="228"/>
                    </a:cubicBezTo>
                    <a:cubicBezTo>
                      <a:pt x="312" y="230"/>
                      <a:pt x="316" y="233"/>
                      <a:pt x="322" y="233"/>
                    </a:cubicBezTo>
                    <a:cubicBezTo>
                      <a:pt x="328" y="233"/>
                      <a:pt x="333" y="230"/>
                      <a:pt x="338" y="228"/>
                    </a:cubicBezTo>
                    <a:cubicBezTo>
                      <a:pt x="342" y="227"/>
                      <a:pt x="345" y="225"/>
                      <a:pt x="348" y="225"/>
                    </a:cubicBezTo>
                    <a:cubicBezTo>
                      <a:pt x="350" y="224"/>
                      <a:pt x="352" y="224"/>
                      <a:pt x="354" y="224"/>
                    </a:cubicBezTo>
                    <a:cubicBezTo>
                      <a:pt x="358" y="224"/>
                      <a:pt x="358" y="224"/>
                      <a:pt x="358" y="224"/>
                    </a:cubicBezTo>
                    <a:cubicBezTo>
                      <a:pt x="363" y="224"/>
                      <a:pt x="369" y="224"/>
                      <a:pt x="370" y="216"/>
                    </a:cubicBezTo>
                    <a:cubicBezTo>
                      <a:pt x="370" y="213"/>
                      <a:pt x="368" y="211"/>
                      <a:pt x="367" y="209"/>
                    </a:cubicBezTo>
                    <a:cubicBezTo>
                      <a:pt x="366" y="208"/>
                      <a:pt x="365" y="207"/>
                      <a:pt x="364" y="205"/>
                    </a:cubicBezTo>
                    <a:cubicBezTo>
                      <a:pt x="363" y="202"/>
                      <a:pt x="363" y="200"/>
                      <a:pt x="364" y="198"/>
                    </a:cubicBezTo>
                    <a:cubicBezTo>
                      <a:pt x="364" y="196"/>
                      <a:pt x="364" y="195"/>
                      <a:pt x="364" y="193"/>
                    </a:cubicBezTo>
                    <a:cubicBezTo>
                      <a:pt x="364" y="187"/>
                      <a:pt x="360" y="186"/>
                      <a:pt x="356" y="184"/>
                    </a:cubicBezTo>
                    <a:cubicBezTo>
                      <a:pt x="354" y="183"/>
                      <a:pt x="352" y="182"/>
                      <a:pt x="350" y="181"/>
                    </a:cubicBezTo>
                    <a:cubicBezTo>
                      <a:pt x="349" y="179"/>
                      <a:pt x="348" y="178"/>
                      <a:pt x="347" y="177"/>
                    </a:cubicBezTo>
                    <a:cubicBezTo>
                      <a:pt x="346" y="175"/>
                      <a:pt x="345" y="174"/>
                      <a:pt x="343" y="173"/>
                    </a:cubicBezTo>
                    <a:cubicBezTo>
                      <a:pt x="341" y="172"/>
                      <a:pt x="339" y="172"/>
                      <a:pt x="338" y="172"/>
                    </a:cubicBezTo>
                    <a:cubicBezTo>
                      <a:pt x="335" y="171"/>
                      <a:pt x="332" y="171"/>
                      <a:pt x="329" y="167"/>
                    </a:cubicBezTo>
                    <a:cubicBezTo>
                      <a:pt x="328" y="163"/>
                      <a:pt x="327" y="158"/>
                      <a:pt x="327" y="153"/>
                    </a:cubicBezTo>
                    <a:cubicBezTo>
                      <a:pt x="327" y="149"/>
                      <a:pt x="327" y="146"/>
                      <a:pt x="326" y="144"/>
                    </a:cubicBezTo>
                    <a:cubicBezTo>
                      <a:pt x="325" y="139"/>
                      <a:pt x="325" y="135"/>
                      <a:pt x="325" y="131"/>
                    </a:cubicBezTo>
                    <a:cubicBezTo>
                      <a:pt x="325" y="128"/>
                      <a:pt x="325" y="125"/>
                      <a:pt x="324" y="122"/>
                    </a:cubicBezTo>
                    <a:cubicBezTo>
                      <a:pt x="323" y="115"/>
                      <a:pt x="322" y="114"/>
                      <a:pt x="316" y="113"/>
                    </a:cubicBezTo>
                    <a:cubicBezTo>
                      <a:pt x="314" y="112"/>
                      <a:pt x="312" y="112"/>
                      <a:pt x="309" y="110"/>
                    </a:cubicBezTo>
                    <a:cubicBezTo>
                      <a:pt x="303" y="107"/>
                      <a:pt x="303" y="101"/>
                      <a:pt x="304" y="93"/>
                    </a:cubicBezTo>
                    <a:cubicBezTo>
                      <a:pt x="305" y="85"/>
                      <a:pt x="306" y="78"/>
                      <a:pt x="298" y="76"/>
                    </a:cubicBezTo>
                    <a:cubicBezTo>
                      <a:pt x="297" y="75"/>
                      <a:pt x="296" y="75"/>
                      <a:pt x="295" y="75"/>
                    </a:cubicBezTo>
                    <a:cubicBezTo>
                      <a:pt x="293" y="75"/>
                      <a:pt x="291" y="76"/>
                      <a:pt x="289" y="76"/>
                    </a:cubicBezTo>
                    <a:cubicBezTo>
                      <a:pt x="288" y="76"/>
                      <a:pt x="287" y="77"/>
                      <a:pt x="285" y="77"/>
                    </a:cubicBezTo>
                    <a:cubicBezTo>
                      <a:pt x="284" y="77"/>
                      <a:pt x="282" y="76"/>
                      <a:pt x="280" y="72"/>
                    </a:cubicBezTo>
                    <a:cubicBezTo>
                      <a:pt x="280" y="71"/>
                      <a:pt x="280" y="69"/>
                      <a:pt x="281" y="67"/>
                    </a:cubicBezTo>
                    <a:cubicBezTo>
                      <a:pt x="282" y="65"/>
                      <a:pt x="282" y="64"/>
                      <a:pt x="282" y="63"/>
                    </a:cubicBezTo>
                    <a:cubicBezTo>
                      <a:pt x="281" y="63"/>
                      <a:pt x="281" y="63"/>
                      <a:pt x="281" y="63"/>
                    </a:cubicBezTo>
                    <a:cubicBezTo>
                      <a:pt x="281" y="62"/>
                      <a:pt x="281" y="62"/>
                      <a:pt x="281" y="62"/>
                    </a:cubicBezTo>
                    <a:cubicBezTo>
                      <a:pt x="281" y="61"/>
                      <a:pt x="280" y="60"/>
                      <a:pt x="277" y="60"/>
                    </a:cubicBezTo>
                    <a:cubicBezTo>
                      <a:pt x="277" y="60"/>
                      <a:pt x="276" y="60"/>
                      <a:pt x="276" y="60"/>
                    </a:cubicBezTo>
                    <a:cubicBezTo>
                      <a:pt x="275" y="60"/>
                      <a:pt x="275" y="60"/>
                      <a:pt x="274" y="60"/>
                    </a:cubicBezTo>
                    <a:cubicBezTo>
                      <a:pt x="273" y="60"/>
                      <a:pt x="272" y="60"/>
                      <a:pt x="271" y="59"/>
                    </a:cubicBezTo>
                    <a:cubicBezTo>
                      <a:pt x="269" y="57"/>
                      <a:pt x="268" y="50"/>
                      <a:pt x="267" y="45"/>
                    </a:cubicBezTo>
                    <a:cubicBezTo>
                      <a:pt x="266" y="42"/>
                      <a:pt x="266" y="39"/>
                      <a:pt x="265" y="37"/>
                    </a:cubicBezTo>
                    <a:cubicBezTo>
                      <a:pt x="264" y="34"/>
                      <a:pt x="263" y="31"/>
                      <a:pt x="263" y="28"/>
                    </a:cubicBezTo>
                    <a:cubicBezTo>
                      <a:pt x="262" y="24"/>
                      <a:pt x="262" y="24"/>
                      <a:pt x="262" y="24"/>
                    </a:cubicBezTo>
                    <a:cubicBezTo>
                      <a:pt x="256" y="25"/>
                      <a:pt x="256" y="25"/>
                      <a:pt x="256" y="25"/>
                    </a:cubicBezTo>
                    <a:cubicBezTo>
                      <a:pt x="256" y="25"/>
                      <a:pt x="256" y="25"/>
                      <a:pt x="256" y="26"/>
                    </a:cubicBezTo>
                    <a:cubicBezTo>
                      <a:pt x="255" y="28"/>
                      <a:pt x="256" y="30"/>
                      <a:pt x="257" y="33"/>
                    </a:cubicBezTo>
                    <a:cubicBezTo>
                      <a:pt x="257" y="33"/>
                      <a:pt x="257" y="34"/>
                      <a:pt x="258" y="36"/>
                    </a:cubicBezTo>
                    <a:cubicBezTo>
                      <a:pt x="258" y="36"/>
                      <a:pt x="258" y="37"/>
                      <a:pt x="258" y="38"/>
                    </a:cubicBezTo>
                    <a:cubicBezTo>
                      <a:pt x="258" y="39"/>
                      <a:pt x="259" y="40"/>
                      <a:pt x="259" y="41"/>
                    </a:cubicBezTo>
                    <a:cubicBezTo>
                      <a:pt x="259" y="43"/>
                      <a:pt x="259" y="44"/>
                      <a:pt x="259" y="46"/>
                    </a:cubicBezTo>
                    <a:cubicBezTo>
                      <a:pt x="259" y="47"/>
                      <a:pt x="258" y="47"/>
                      <a:pt x="257" y="48"/>
                    </a:cubicBezTo>
                    <a:cubicBezTo>
                      <a:pt x="257" y="49"/>
                      <a:pt x="256" y="49"/>
                      <a:pt x="256" y="50"/>
                    </a:cubicBezTo>
                    <a:cubicBezTo>
                      <a:pt x="254" y="52"/>
                      <a:pt x="253" y="55"/>
                      <a:pt x="254" y="59"/>
                    </a:cubicBezTo>
                    <a:cubicBezTo>
                      <a:pt x="254" y="62"/>
                      <a:pt x="257" y="63"/>
                      <a:pt x="258" y="65"/>
                    </a:cubicBezTo>
                    <a:cubicBezTo>
                      <a:pt x="259" y="65"/>
                      <a:pt x="259" y="65"/>
                      <a:pt x="259" y="65"/>
                    </a:cubicBezTo>
                    <a:cubicBezTo>
                      <a:pt x="260" y="66"/>
                      <a:pt x="260" y="67"/>
                      <a:pt x="260" y="70"/>
                    </a:cubicBezTo>
                    <a:cubicBezTo>
                      <a:pt x="260" y="71"/>
                      <a:pt x="260" y="72"/>
                      <a:pt x="260" y="73"/>
                    </a:cubicBezTo>
                    <a:cubicBezTo>
                      <a:pt x="260" y="74"/>
                      <a:pt x="260" y="74"/>
                      <a:pt x="260" y="74"/>
                    </a:cubicBezTo>
                    <a:cubicBezTo>
                      <a:pt x="260" y="76"/>
                      <a:pt x="260" y="78"/>
                      <a:pt x="262" y="80"/>
                    </a:cubicBezTo>
                    <a:cubicBezTo>
                      <a:pt x="262" y="80"/>
                      <a:pt x="262" y="80"/>
                      <a:pt x="262" y="80"/>
                    </a:cubicBezTo>
                    <a:cubicBezTo>
                      <a:pt x="262" y="81"/>
                      <a:pt x="262" y="82"/>
                      <a:pt x="261" y="83"/>
                    </a:cubicBezTo>
                    <a:cubicBezTo>
                      <a:pt x="260" y="84"/>
                      <a:pt x="259" y="85"/>
                      <a:pt x="259" y="86"/>
                    </a:cubicBezTo>
                    <a:cubicBezTo>
                      <a:pt x="259" y="86"/>
                      <a:pt x="259" y="87"/>
                      <a:pt x="258" y="87"/>
                    </a:cubicBezTo>
                    <a:cubicBezTo>
                      <a:pt x="258" y="88"/>
                      <a:pt x="257" y="89"/>
                      <a:pt x="257" y="90"/>
                    </a:cubicBezTo>
                    <a:cubicBezTo>
                      <a:pt x="257" y="90"/>
                      <a:pt x="257" y="91"/>
                      <a:pt x="257" y="91"/>
                    </a:cubicBezTo>
                    <a:cubicBezTo>
                      <a:pt x="257" y="91"/>
                      <a:pt x="256" y="91"/>
                      <a:pt x="256" y="91"/>
                    </a:cubicBezTo>
                    <a:cubicBezTo>
                      <a:pt x="256" y="91"/>
                      <a:pt x="255" y="91"/>
                      <a:pt x="255" y="91"/>
                    </a:cubicBezTo>
                    <a:cubicBezTo>
                      <a:pt x="253" y="91"/>
                      <a:pt x="251" y="91"/>
                      <a:pt x="250" y="92"/>
                    </a:cubicBezTo>
                    <a:cubicBezTo>
                      <a:pt x="248" y="95"/>
                      <a:pt x="248" y="100"/>
                      <a:pt x="248" y="103"/>
                    </a:cubicBezTo>
                    <a:cubicBezTo>
                      <a:pt x="248" y="104"/>
                      <a:pt x="248" y="104"/>
                      <a:pt x="248" y="104"/>
                    </a:cubicBezTo>
                    <a:cubicBezTo>
                      <a:pt x="249" y="105"/>
                      <a:pt x="249" y="106"/>
                      <a:pt x="249" y="108"/>
                    </a:cubicBezTo>
                    <a:cubicBezTo>
                      <a:pt x="248" y="108"/>
                      <a:pt x="248" y="108"/>
                      <a:pt x="248" y="108"/>
                    </a:cubicBezTo>
                    <a:cubicBezTo>
                      <a:pt x="248" y="108"/>
                      <a:pt x="248" y="109"/>
                      <a:pt x="247" y="109"/>
                    </a:cubicBezTo>
                    <a:cubicBezTo>
                      <a:pt x="245" y="109"/>
                      <a:pt x="244" y="110"/>
                      <a:pt x="243" y="111"/>
                    </a:cubicBezTo>
                    <a:cubicBezTo>
                      <a:pt x="241" y="113"/>
                      <a:pt x="240" y="115"/>
                      <a:pt x="239" y="117"/>
                    </a:cubicBezTo>
                    <a:cubicBezTo>
                      <a:pt x="239" y="118"/>
                      <a:pt x="239" y="118"/>
                      <a:pt x="239" y="119"/>
                    </a:cubicBezTo>
                    <a:cubicBezTo>
                      <a:pt x="239" y="119"/>
                      <a:pt x="239" y="120"/>
                      <a:pt x="239" y="120"/>
                    </a:cubicBezTo>
                    <a:cubicBezTo>
                      <a:pt x="238" y="120"/>
                      <a:pt x="238" y="120"/>
                      <a:pt x="237" y="120"/>
                    </a:cubicBezTo>
                    <a:cubicBezTo>
                      <a:pt x="237" y="120"/>
                      <a:pt x="237" y="120"/>
                      <a:pt x="236" y="120"/>
                    </a:cubicBezTo>
                    <a:cubicBezTo>
                      <a:pt x="236" y="120"/>
                      <a:pt x="235" y="119"/>
                      <a:pt x="234" y="118"/>
                    </a:cubicBezTo>
                    <a:cubicBezTo>
                      <a:pt x="234" y="117"/>
                      <a:pt x="234" y="117"/>
                      <a:pt x="234" y="117"/>
                    </a:cubicBezTo>
                    <a:cubicBezTo>
                      <a:pt x="232" y="115"/>
                      <a:pt x="230" y="113"/>
                      <a:pt x="227" y="113"/>
                    </a:cubicBezTo>
                    <a:cubicBezTo>
                      <a:pt x="226" y="112"/>
                      <a:pt x="225" y="112"/>
                      <a:pt x="224" y="112"/>
                    </a:cubicBezTo>
                    <a:cubicBezTo>
                      <a:pt x="223" y="112"/>
                      <a:pt x="223" y="112"/>
                      <a:pt x="223" y="112"/>
                    </a:cubicBezTo>
                    <a:cubicBezTo>
                      <a:pt x="222" y="112"/>
                      <a:pt x="221" y="112"/>
                      <a:pt x="220" y="111"/>
                    </a:cubicBezTo>
                    <a:cubicBezTo>
                      <a:pt x="220" y="111"/>
                      <a:pt x="220" y="110"/>
                      <a:pt x="219" y="110"/>
                    </a:cubicBezTo>
                    <a:cubicBezTo>
                      <a:pt x="219" y="108"/>
                      <a:pt x="218" y="107"/>
                      <a:pt x="216" y="106"/>
                    </a:cubicBezTo>
                    <a:cubicBezTo>
                      <a:pt x="214" y="104"/>
                      <a:pt x="212" y="104"/>
                      <a:pt x="210" y="104"/>
                    </a:cubicBezTo>
                    <a:cubicBezTo>
                      <a:pt x="210" y="104"/>
                      <a:pt x="209" y="104"/>
                      <a:pt x="208" y="104"/>
                    </a:cubicBezTo>
                    <a:cubicBezTo>
                      <a:pt x="208" y="104"/>
                      <a:pt x="207" y="104"/>
                      <a:pt x="206" y="104"/>
                    </a:cubicBezTo>
                    <a:cubicBezTo>
                      <a:pt x="204" y="104"/>
                      <a:pt x="202" y="104"/>
                      <a:pt x="200" y="106"/>
                    </a:cubicBezTo>
                    <a:cubicBezTo>
                      <a:pt x="199" y="106"/>
                      <a:pt x="197" y="107"/>
                      <a:pt x="196" y="108"/>
                    </a:cubicBezTo>
                    <a:cubicBezTo>
                      <a:pt x="197" y="106"/>
                      <a:pt x="197" y="105"/>
                      <a:pt x="197" y="103"/>
                    </a:cubicBezTo>
                    <a:cubicBezTo>
                      <a:pt x="197" y="103"/>
                      <a:pt x="197" y="102"/>
                      <a:pt x="198" y="101"/>
                    </a:cubicBezTo>
                    <a:cubicBezTo>
                      <a:pt x="198" y="101"/>
                      <a:pt x="198" y="101"/>
                      <a:pt x="198" y="101"/>
                    </a:cubicBezTo>
                    <a:cubicBezTo>
                      <a:pt x="198" y="99"/>
                      <a:pt x="199" y="95"/>
                      <a:pt x="196" y="93"/>
                    </a:cubicBezTo>
                    <a:cubicBezTo>
                      <a:pt x="195" y="92"/>
                      <a:pt x="194" y="91"/>
                      <a:pt x="192" y="91"/>
                    </a:cubicBezTo>
                    <a:cubicBezTo>
                      <a:pt x="191" y="91"/>
                      <a:pt x="190" y="92"/>
                      <a:pt x="189" y="92"/>
                    </a:cubicBezTo>
                    <a:cubicBezTo>
                      <a:pt x="188" y="92"/>
                      <a:pt x="187" y="93"/>
                      <a:pt x="187" y="93"/>
                    </a:cubicBezTo>
                    <a:cubicBezTo>
                      <a:pt x="187" y="92"/>
                      <a:pt x="186" y="91"/>
                      <a:pt x="186" y="87"/>
                    </a:cubicBezTo>
                    <a:cubicBezTo>
                      <a:pt x="186" y="81"/>
                      <a:pt x="184" y="79"/>
                      <a:pt x="182" y="75"/>
                    </a:cubicBezTo>
                    <a:cubicBezTo>
                      <a:pt x="181" y="73"/>
                      <a:pt x="181" y="72"/>
                      <a:pt x="181" y="70"/>
                    </a:cubicBezTo>
                    <a:cubicBezTo>
                      <a:pt x="181" y="66"/>
                      <a:pt x="180" y="63"/>
                      <a:pt x="177" y="61"/>
                    </a:cubicBezTo>
                    <a:cubicBezTo>
                      <a:pt x="176" y="59"/>
                      <a:pt x="176" y="59"/>
                      <a:pt x="176" y="59"/>
                    </a:cubicBezTo>
                    <a:cubicBezTo>
                      <a:pt x="175" y="59"/>
                      <a:pt x="175" y="58"/>
                      <a:pt x="174" y="57"/>
                    </a:cubicBezTo>
                    <a:cubicBezTo>
                      <a:pt x="173" y="57"/>
                      <a:pt x="173" y="57"/>
                      <a:pt x="173" y="57"/>
                    </a:cubicBezTo>
                    <a:cubicBezTo>
                      <a:pt x="173" y="56"/>
                      <a:pt x="172" y="56"/>
                      <a:pt x="172" y="56"/>
                    </a:cubicBezTo>
                    <a:cubicBezTo>
                      <a:pt x="172" y="55"/>
                      <a:pt x="172" y="55"/>
                      <a:pt x="172" y="55"/>
                    </a:cubicBezTo>
                    <a:cubicBezTo>
                      <a:pt x="172" y="54"/>
                      <a:pt x="173" y="54"/>
                      <a:pt x="173" y="53"/>
                    </a:cubicBezTo>
                    <a:cubicBezTo>
                      <a:pt x="173" y="53"/>
                      <a:pt x="172" y="52"/>
                      <a:pt x="172" y="51"/>
                    </a:cubicBezTo>
                    <a:cubicBezTo>
                      <a:pt x="172" y="49"/>
                      <a:pt x="172" y="48"/>
                      <a:pt x="173" y="46"/>
                    </a:cubicBezTo>
                    <a:cubicBezTo>
                      <a:pt x="173" y="45"/>
                      <a:pt x="173" y="45"/>
                      <a:pt x="174" y="44"/>
                    </a:cubicBezTo>
                    <a:cubicBezTo>
                      <a:pt x="175" y="41"/>
                      <a:pt x="177" y="35"/>
                      <a:pt x="172" y="33"/>
                    </a:cubicBezTo>
                    <a:cubicBezTo>
                      <a:pt x="170" y="32"/>
                      <a:pt x="169" y="32"/>
                      <a:pt x="168" y="32"/>
                    </a:cubicBezTo>
                    <a:cubicBezTo>
                      <a:pt x="165" y="32"/>
                      <a:pt x="164" y="35"/>
                      <a:pt x="163" y="36"/>
                    </a:cubicBezTo>
                    <a:cubicBezTo>
                      <a:pt x="163" y="37"/>
                      <a:pt x="162" y="38"/>
                      <a:pt x="162" y="38"/>
                    </a:cubicBezTo>
                    <a:cubicBezTo>
                      <a:pt x="162" y="38"/>
                      <a:pt x="161" y="37"/>
                      <a:pt x="160" y="36"/>
                    </a:cubicBezTo>
                    <a:cubicBezTo>
                      <a:pt x="159" y="34"/>
                      <a:pt x="157" y="32"/>
                      <a:pt x="154" y="32"/>
                    </a:cubicBezTo>
                    <a:cubicBezTo>
                      <a:pt x="153" y="32"/>
                      <a:pt x="153" y="32"/>
                      <a:pt x="152" y="32"/>
                    </a:cubicBezTo>
                    <a:cubicBezTo>
                      <a:pt x="150" y="32"/>
                      <a:pt x="149" y="34"/>
                      <a:pt x="148" y="34"/>
                    </a:cubicBezTo>
                    <a:cubicBezTo>
                      <a:pt x="148" y="35"/>
                      <a:pt x="148" y="35"/>
                      <a:pt x="148" y="35"/>
                    </a:cubicBezTo>
                    <a:cubicBezTo>
                      <a:pt x="147" y="35"/>
                      <a:pt x="147" y="35"/>
                      <a:pt x="145" y="35"/>
                    </a:cubicBezTo>
                    <a:cubicBezTo>
                      <a:pt x="145" y="35"/>
                      <a:pt x="144" y="35"/>
                      <a:pt x="144" y="35"/>
                    </a:cubicBezTo>
                    <a:cubicBezTo>
                      <a:pt x="143" y="35"/>
                      <a:pt x="142" y="35"/>
                      <a:pt x="142" y="35"/>
                    </a:cubicBezTo>
                    <a:cubicBezTo>
                      <a:pt x="138" y="35"/>
                      <a:pt x="138" y="35"/>
                      <a:pt x="138" y="35"/>
                    </a:cubicBezTo>
                    <a:cubicBezTo>
                      <a:pt x="137" y="35"/>
                      <a:pt x="137" y="35"/>
                      <a:pt x="136" y="35"/>
                    </a:cubicBezTo>
                    <a:cubicBezTo>
                      <a:pt x="135" y="35"/>
                      <a:pt x="135" y="35"/>
                      <a:pt x="135" y="35"/>
                    </a:cubicBezTo>
                    <a:cubicBezTo>
                      <a:pt x="133" y="35"/>
                      <a:pt x="132" y="35"/>
                      <a:pt x="131" y="34"/>
                    </a:cubicBezTo>
                    <a:cubicBezTo>
                      <a:pt x="129" y="34"/>
                      <a:pt x="126" y="31"/>
                      <a:pt x="126" y="28"/>
                    </a:cubicBezTo>
                    <a:cubicBezTo>
                      <a:pt x="126" y="27"/>
                      <a:pt x="126" y="27"/>
                      <a:pt x="126" y="27"/>
                    </a:cubicBezTo>
                    <a:cubicBezTo>
                      <a:pt x="126" y="25"/>
                      <a:pt x="126" y="23"/>
                      <a:pt x="124" y="21"/>
                    </a:cubicBezTo>
                    <a:cubicBezTo>
                      <a:pt x="122" y="19"/>
                      <a:pt x="119" y="18"/>
                      <a:pt x="116" y="18"/>
                    </a:cubicBezTo>
                    <a:cubicBezTo>
                      <a:pt x="116" y="17"/>
                      <a:pt x="116" y="17"/>
                      <a:pt x="116" y="17"/>
                    </a:cubicBezTo>
                    <a:cubicBezTo>
                      <a:pt x="115" y="17"/>
                      <a:pt x="115" y="17"/>
                      <a:pt x="114" y="17"/>
                    </a:cubicBezTo>
                    <a:cubicBezTo>
                      <a:pt x="114" y="16"/>
                      <a:pt x="114" y="16"/>
                      <a:pt x="114" y="16"/>
                    </a:cubicBezTo>
                    <a:cubicBezTo>
                      <a:pt x="112" y="14"/>
                      <a:pt x="110" y="14"/>
                      <a:pt x="108" y="14"/>
                    </a:cubicBezTo>
                    <a:cubicBezTo>
                      <a:pt x="108" y="14"/>
                      <a:pt x="107" y="14"/>
                      <a:pt x="107" y="14"/>
                    </a:cubicBezTo>
                    <a:cubicBezTo>
                      <a:pt x="107" y="14"/>
                      <a:pt x="106" y="14"/>
                      <a:pt x="106" y="13"/>
                    </a:cubicBezTo>
                    <a:cubicBezTo>
                      <a:pt x="105" y="12"/>
                      <a:pt x="104" y="11"/>
                      <a:pt x="103" y="10"/>
                    </a:cubicBezTo>
                    <a:cubicBezTo>
                      <a:pt x="101" y="9"/>
                      <a:pt x="100" y="9"/>
                      <a:pt x="98" y="8"/>
                    </a:cubicBezTo>
                    <a:cubicBezTo>
                      <a:pt x="98" y="8"/>
                      <a:pt x="97" y="8"/>
                      <a:pt x="96" y="7"/>
                    </a:cubicBezTo>
                    <a:cubicBezTo>
                      <a:pt x="96" y="7"/>
                      <a:pt x="95" y="6"/>
                      <a:pt x="94" y="6"/>
                    </a:cubicBezTo>
                    <a:cubicBezTo>
                      <a:pt x="94" y="5"/>
                      <a:pt x="93" y="5"/>
                      <a:pt x="93" y="5"/>
                    </a:cubicBezTo>
                    <a:cubicBezTo>
                      <a:pt x="88" y="2"/>
                      <a:pt x="85" y="0"/>
                      <a:pt x="81" y="0"/>
                    </a:cubicBezTo>
                    <a:cubicBezTo>
                      <a:pt x="80" y="0"/>
                      <a:pt x="78" y="1"/>
                      <a:pt x="76" y="1"/>
                    </a:cubicBezTo>
                    <a:cubicBezTo>
                      <a:pt x="74" y="3"/>
                      <a:pt x="72" y="4"/>
                      <a:pt x="70" y="6"/>
                    </a:cubicBezTo>
                    <a:cubicBezTo>
                      <a:pt x="69" y="7"/>
                      <a:pt x="68" y="8"/>
                      <a:pt x="67" y="9"/>
                    </a:cubicBezTo>
                    <a:cubicBezTo>
                      <a:pt x="66" y="9"/>
                      <a:pt x="66" y="9"/>
                      <a:pt x="66" y="9"/>
                    </a:cubicBezTo>
                    <a:cubicBezTo>
                      <a:pt x="65" y="10"/>
                      <a:pt x="64" y="10"/>
                      <a:pt x="63" y="12"/>
                    </a:cubicBezTo>
                    <a:cubicBezTo>
                      <a:pt x="63" y="12"/>
                      <a:pt x="62" y="13"/>
                      <a:pt x="62" y="13"/>
                    </a:cubicBezTo>
                    <a:cubicBezTo>
                      <a:pt x="62" y="14"/>
                      <a:pt x="61" y="15"/>
                      <a:pt x="61" y="15"/>
                    </a:cubicBezTo>
                    <a:cubicBezTo>
                      <a:pt x="61" y="15"/>
                      <a:pt x="60" y="15"/>
                      <a:pt x="60" y="15"/>
                    </a:cubicBezTo>
                    <a:cubicBezTo>
                      <a:pt x="59" y="15"/>
                      <a:pt x="59" y="15"/>
                      <a:pt x="58" y="15"/>
                    </a:cubicBezTo>
                    <a:cubicBezTo>
                      <a:pt x="58" y="15"/>
                      <a:pt x="58" y="15"/>
                      <a:pt x="58" y="15"/>
                    </a:cubicBezTo>
                    <a:cubicBezTo>
                      <a:pt x="57" y="15"/>
                      <a:pt x="57" y="15"/>
                      <a:pt x="56" y="16"/>
                    </a:cubicBezTo>
                    <a:cubicBezTo>
                      <a:pt x="56" y="15"/>
                      <a:pt x="56" y="15"/>
                      <a:pt x="56" y="15"/>
                    </a:cubicBezTo>
                    <a:cubicBezTo>
                      <a:pt x="55" y="15"/>
                      <a:pt x="55" y="15"/>
                      <a:pt x="54" y="15"/>
                    </a:cubicBezTo>
                    <a:cubicBezTo>
                      <a:pt x="53" y="14"/>
                      <a:pt x="51" y="14"/>
                      <a:pt x="49" y="14"/>
                    </a:cubicBezTo>
                    <a:cubicBezTo>
                      <a:pt x="49" y="14"/>
                      <a:pt x="49" y="14"/>
                      <a:pt x="49" y="14"/>
                    </a:cubicBezTo>
                    <a:cubicBezTo>
                      <a:pt x="48" y="14"/>
                      <a:pt x="48" y="14"/>
                      <a:pt x="47" y="14"/>
                    </a:cubicBezTo>
                    <a:cubicBezTo>
                      <a:pt x="46" y="14"/>
                      <a:pt x="45" y="14"/>
                      <a:pt x="45" y="14"/>
                    </a:cubicBezTo>
                    <a:cubicBezTo>
                      <a:pt x="44" y="14"/>
                      <a:pt x="43" y="14"/>
                      <a:pt x="42" y="14"/>
                    </a:cubicBezTo>
                    <a:cubicBezTo>
                      <a:pt x="41" y="14"/>
                      <a:pt x="40" y="13"/>
                      <a:pt x="39" y="13"/>
                    </a:cubicBezTo>
                    <a:cubicBezTo>
                      <a:pt x="38" y="12"/>
                      <a:pt x="36" y="12"/>
                      <a:pt x="35" y="11"/>
                    </a:cubicBezTo>
                    <a:cubicBezTo>
                      <a:pt x="31" y="10"/>
                      <a:pt x="27" y="9"/>
                      <a:pt x="22" y="9"/>
                    </a:cubicBezTo>
                    <a:cubicBezTo>
                      <a:pt x="20" y="9"/>
                      <a:pt x="19" y="9"/>
                      <a:pt x="17" y="9"/>
                    </a:cubicBezTo>
                    <a:cubicBezTo>
                      <a:pt x="12" y="10"/>
                      <a:pt x="8" y="12"/>
                      <a:pt x="5" y="16"/>
                    </a:cubicBezTo>
                    <a:cubicBezTo>
                      <a:pt x="3" y="18"/>
                      <a:pt x="2" y="20"/>
                      <a:pt x="2" y="23"/>
                    </a:cubicBezTo>
                    <a:cubicBezTo>
                      <a:pt x="2" y="23"/>
                      <a:pt x="1" y="24"/>
                      <a:pt x="1" y="24"/>
                    </a:cubicBezTo>
                    <a:cubicBezTo>
                      <a:pt x="1" y="26"/>
                      <a:pt x="0" y="28"/>
                      <a:pt x="0" y="30"/>
                    </a:cubicBezTo>
                    <a:cubicBezTo>
                      <a:pt x="1" y="34"/>
                      <a:pt x="3" y="39"/>
                      <a:pt x="4" y="42"/>
                    </a:cubicBezTo>
                    <a:cubicBezTo>
                      <a:pt x="6" y="45"/>
                      <a:pt x="9" y="48"/>
                      <a:pt x="11" y="49"/>
                    </a:cubicBezTo>
                    <a:cubicBezTo>
                      <a:pt x="12" y="49"/>
                      <a:pt x="12" y="49"/>
                      <a:pt x="12" y="49"/>
                    </a:cubicBezTo>
                    <a:cubicBezTo>
                      <a:pt x="14" y="51"/>
                      <a:pt x="15" y="52"/>
                      <a:pt x="15" y="53"/>
                    </a:cubicBezTo>
                    <a:cubicBezTo>
                      <a:pt x="15" y="54"/>
                      <a:pt x="14" y="54"/>
                      <a:pt x="14" y="55"/>
                    </a:cubicBezTo>
                    <a:cubicBezTo>
                      <a:pt x="14" y="56"/>
                      <a:pt x="13" y="57"/>
                      <a:pt x="13" y="58"/>
                    </a:cubicBezTo>
                    <a:cubicBezTo>
                      <a:pt x="13" y="60"/>
                      <a:pt x="14" y="63"/>
                      <a:pt x="15" y="65"/>
                    </a:cubicBezTo>
                    <a:cubicBezTo>
                      <a:pt x="16" y="65"/>
                      <a:pt x="16" y="65"/>
                      <a:pt x="16" y="65"/>
                    </a:cubicBezTo>
                    <a:cubicBezTo>
                      <a:pt x="16" y="66"/>
                      <a:pt x="15" y="66"/>
                      <a:pt x="15" y="67"/>
                    </a:cubicBezTo>
                    <a:cubicBezTo>
                      <a:pt x="15" y="67"/>
                      <a:pt x="14" y="68"/>
                      <a:pt x="14" y="69"/>
                    </a:cubicBezTo>
                    <a:cubicBezTo>
                      <a:pt x="12" y="71"/>
                      <a:pt x="9" y="75"/>
                      <a:pt x="12" y="79"/>
                    </a:cubicBezTo>
                    <a:cubicBezTo>
                      <a:pt x="13" y="81"/>
                      <a:pt x="14" y="83"/>
                      <a:pt x="17" y="84"/>
                    </a:cubicBezTo>
                    <a:cubicBezTo>
                      <a:pt x="18" y="84"/>
                      <a:pt x="18" y="84"/>
                      <a:pt x="19" y="84"/>
                    </a:cubicBezTo>
                    <a:cubicBezTo>
                      <a:pt x="19" y="84"/>
                      <a:pt x="19" y="84"/>
                      <a:pt x="19" y="84"/>
                    </a:cubicBezTo>
                    <a:cubicBezTo>
                      <a:pt x="19" y="85"/>
                      <a:pt x="19" y="85"/>
                      <a:pt x="19" y="85"/>
                    </a:cubicBezTo>
                    <a:cubicBezTo>
                      <a:pt x="19" y="86"/>
                      <a:pt x="19" y="87"/>
                      <a:pt x="20" y="88"/>
                    </a:cubicBezTo>
                    <a:cubicBezTo>
                      <a:pt x="20" y="89"/>
                      <a:pt x="20" y="90"/>
                      <a:pt x="20" y="92"/>
                    </a:cubicBezTo>
                    <a:cubicBezTo>
                      <a:pt x="20" y="93"/>
                      <a:pt x="20" y="95"/>
                      <a:pt x="21" y="97"/>
                    </a:cubicBezTo>
                    <a:cubicBezTo>
                      <a:pt x="22" y="99"/>
                      <a:pt x="23" y="100"/>
                      <a:pt x="25" y="101"/>
                    </a:cubicBezTo>
                    <a:cubicBezTo>
                      <a:pt x="25" y="101"/>
                      <a:pt x="26" y="102"/>
                      <a:pt x="26" y="102"/>
                    </a:cubicBezTo>
                    <a:cubicBezTo>
                      <a:pt x="26" y="102"/>
                      <a:pt x="26" y="103"/>
                      <a:pt x="26" y="104"/>
                    </a:cubicBezTo>
                    <a:cubicBezTo>
                      <a:pt x="26" y="105"/>
                      <a:pt x="26" y="105"/>
                      <a:pt x="26" y="105"/>
                    </a:cubicBezTo>
                    <a:cubicBezTo>
                      <a:pt x="26" y="106"/>
                      <a:pt x="27" y="109"/>
                      <a:pt x="29" y="110"/>
                    </a:cubicBezTo>
                    <a:cubicBezTo>
                      <a:pt x="29" y="110"/>
                      <a:pt x="30" y="111"/>
                      <a:pt x="30" y="111"/>
                    </a:cubicBezTo>
                    <a:cubicBezTo>
                      <a:pt x="30" y="111"/>
                      <a:pt x="31" y="111"/>
                      <a:pt x="31" y="111"/>
                    </a:cubicBezTo>
                    <a:cubicBezTo>
                      <a:pt x="31" y="111"/>
                      <a:pt x="31" y="111"/>
                      <a:pt x="31" y="111"/>
                    </a:cubicBezTo>
                    <a:cubicBezTo>
                      <a:pt x="31" y="112"/>
                      <a:pt x="31" y="113"/>
                      <a:pt x="31" y="114"/>
                    </a:cubicBezTo>
                    <a:cubicBezTo>
                      <a:pt x="31" y="115"/>
                      <a:pt x="31" y="115"/>
                      <a:pt x="31" y="115"/>
                    </a:cubicBezTo>
                    <a:cubicBezTo>
                      <a:pt x="32" y="116"/>
                      <a:pt x="31" y="117"/>
                      <a:pt x="30" y="119"/>
                    </a:cubicBezTo>
                    <a:cubicBezTo>
                      <a:pt x="28" y="122"/>
                      <a:pt x="27" y="125"/>
                      <a:pt x="27" y="128"/>
                    </a:cubicBezTo>
                    <a:cubicBezTo>
                      <a:pt x="27" y="130"/>
                      <a:pt x="27" y="131"/>
                      <a:pt x="26" y="132"/>
                    </a:cubicBezTo>
                    <a:cubicBezTo>
                      <a:pt x="26" y="135"/>
                      <a:pt x="26" y="135"/>
                      <a:pt x="26" y="135"/>
                    </a:cubicBezTo>
                    <a:cubicBezTo>
                      <a:pt x="26" y="136"/>
                      <a:pt x="25" y="138"/>
                      <a:pt x="24" y="139"/>
                    </a:cubicBezTo>
                    <a:cubicBezTo>
                      <a:pt x="24" y="140"/>
                      <a:pt x="24" y="140"/>
                      <a:pt x="24" y="140"/>
                    </a:cubicBezTo>
                    <a:cubicBezTo>
                      <a:pt x="21" y="146"/>
                      <a:pt x="12" y="160"/>
                      <a:pt x="23" y="168"/>
                    </a:cubicBezTo>
                    <a:cubicBezTo>
                      <a:pt x="27" y="171"/>
                      <a:pt x="31" y="173"/>
                      <a:pt x="35" y="176"/>
                    </a:cubicBezTo>
                    <a:cubicBezTo>
                      <a:pt x="38" y="178"/>
                      <a:pt x="42" y="180"/>
                      <a:pt x="45" y="182"/>
                    </a:cubicBezTo>
                    <a:cubicBezTo>
                      <a:pt x="46" y="183"/>
                      <a:pt x="47" y="184"/>
                      <a:pt x="48" y="184"/>
                    </a:cubicBezTo>
                    <a:cubicBezTo>
                      <a:pt x="49" y="185"/>
                      <a:pt x="50" y="185"/>
                      <a:pt x="51" y="186"/>
                    </a:cubicBezTo>
                    <a:cubicBezTo>
                      <a:pt x="53" y="187"/>
                      <a:pt x="54" y="189"/>
                      <a:pt x="55" y="190"/>
                    </a:cubicBezTo>
                    <a:cubicBezTo>
                      <a:pt x="56" y="191"/>
                      <a:pt x="57" y="192"/>
                      <a:pt x="58" y="194"/>
                    </a:cubicBezTo>
                    <a:cubicBezTo>
                      <a:pt x="59" y="195"/>
                      <a:pt x="59" y="195"/>
                      <a:pt x="59" y="195"/>
                    </a:cubicBezTo>
                    <a:cubicBezTo>
                      <a:pt x="62" y="199"/>
                      <a:pt x="64" y="202"/>
                      <a:pt x="65" y="206"/>
                    </a:cubicBezTo>
                    <a:cubicBezTo>
                      <a:pt x="66" y="211"/>
                      <a:pt x="68" y="214"/>
                      <a:pt x="70" y="217"/>
                    </a:cubicBezTo>
                    <a:cubicBezTo>
                      <a:pt x="71" y="219"/>
                      <a:pt x="71" y="219"/>
                      <a:pt x="71" y="219"/>
                    </a:cubicBezTo>
                    <a:cubicBezTo>
                      <a:pt x="72" y="221"/>
                      <a:pt x="72" y="224"/>
                      <a:pt x="73" y="227"/>
                    </a:cubicBezTo>
                    <a:cubicBezTo>
                      <a:pt x="73" y="229"/>
                      <a:pt x="73" y="230"/>
                      <a:pt x="73" y="231"/>
                    </a:cubicBezTo>
                    <a:cubicBezTo>
                      <a:pt x="74" y="233"/>
                      <a:pt x="74" y="235"/>
                      <a:pt x="75" y="237"/>
                    </a:cubicBezTo>
                    <a:cubicBezTo>
                      <a:pt x="75" y="238"/>
                      <a:pt x="76" y="239"/>
                      <a:pt x="76" y="240"/>
                    </a:cubicBezTo>
                    <a:cubicBezTo>
                      <a:pt x="76" y="241"/>
                      <a:pt x="76" y="241"/>
                      <a:pt x="76" y="242"/>
                    </a:cubicBezTo>
                    <a:cubicBezTo>
                      <a:pt x="77" y="243"/>
                      <a:pt x="77" y="248"/>
                      <a:pt x="82" y="248"/>
                    </a:cubicBezTo>
                    <a:cubicBezTo>
                      <a:pt x="82" y="248"/>
                      <a:pt x="83" y="247"/>
                      <a:pt x="84" y="247"/>
                    </a:cubicBezTo>
                    <a:cubicBezTo>
                      <a:pt x="85" y="247"/>
                      <a:pt x="86" y="246"/>
                      <a:pt x="87" y="246"/>
                    </a:cubicBezTo>
                    <a:cubicBezTo>
                      <a:pt x="89" y="246"/>
                      <a:pt x="90" y="248"/>
                      <a:pt x="90" y="248"/>
                    </a:cubicBezTo>
                    <a:cubicBezTo>
                      <a:pt x="90" y="249"/>
                      <a:pt x="90" y="249"/>
                      <a:pt x="90" y="249"/>
                    </a:cubicBezTo>
                    <a:cubicBezTo>
                      <a:pt x="89" y="250"/>
                      <a:pt x="87" y="250"/>
                      <a:pt x="86" y="250"/>
                    </a:cubicBezTo>
                    <a:cubicBezTo>
                      <a:pt x="84" y="250"/>
                      <a:pt x="83" y="250"/>
                      <a:pt x="82" y="250"/>
                    </a:cubicBezTo>
                    <a:cubicBezTo>
                      <a:pt x="76" y="251"/>
                      <a:pt x="74" y="256"/>
                      <a:pt x="73" y="260"/>
                    </a:cubicBezTo>
                    <a:cubicBezTo>
                      <a:pt x="72" y="261"/>
                      <a:pt x="72" y="261"/>
                      <a:pt x="72" y="261"/>
                    </a:cubicBezTo>
                    <a:cubicBezTo>
                      <a:pt x="72" y="262"/>
                      <a:pt x="72" y="262"/>
                      <a:pt x="71" y="263"/>
                    </a:cubicBezTo>
                    <a:cubicBezTo>
                      <a:pt x="71" y="264"/>
                      <a:pt x="70" y="265"/>
                      <a:pt x="70" y="266"/>
                    </a:cubicBezTo>
                    <a:cubicBezTo>
                      <a:pt x="69" y="269"/>
                      <a:pt x="68" y="271"/>
                      <a:pt x="67" y="273"/>
                    </a:cubicBezTo>
                    <a:cubicBezTo>
                      <a:pt x="66" y="274"/>
                      <a:pt x="66" y="274"/>
                      <a:pt x="66" y="274"/>
                    </a:cubicBezTo>
                    <a:cubicBezTo>
                      <a:pt x="66" y="276"/>
                      <a:pt x="65" y="278"/>
                      <a:pt x="63" y="280"/>
                    </a:cubicBezTo>
                    <a:cubicBezTo>
                      <a:pt x="63" y="282"/>
                      <a:pt x="62" y="282"/>
                      <a:pt x="61" y="283"/>
                    </a:cubicBezTo>
                    <a:cubicBezTo>
                      <a:pt x="61" y="284"/>
                      <a:pt x="60" y="284"/>
                      <a:pt x="60" y="285"/>
                    </a:cubicBezTo>
                    <a:cubicBezTo>
                      <a:pt x="59" y="286"/>
                      <a:pt x="58" y="287"/>
                      <a:pt x="57" y="288"/>
                    </a:cubicBezTo>
                    <a:cubicBezTo>
                      <a:pt x="57" y="289"/>
                      <a:pt x="56" y="290"/>
                      <a:pt x="55" y="291"/>
                    </a:cubicBezTo>
                    <a:cubicBezTo>
                      <a:pt x="52" y="294"/>
                      <a:pt x="49" y="298"/>
                      <a:pt x="45" y="301"/>
                    </a:cubicBezTo>
                    <a:cubicBezTo>
                      <a:pt x="44" y="302"/>
                      <a:pt x="43" y="303"/>
                      <a:pt x="42" y="304"/>
                    </a:cubicBezTo>
                    <a:cubicBezTo>
                      <a:pt x="39" y="307"/>
                      <a:pt x="36" y="310"/>
                      <a:pt x="33" y="311"/>
                    </a:cubicBezTo>
                    <a:cubicBezTo>
                      <a:pt x="32" y="312"/>
                      <a:pt x="32" y="312"/>
                      <a:pt x="31" y="312"/>
                    </a:cubicBezTo>
                    <a:cubicBezTo>
                      <a:pt x="27" y="314"/>
                      <a:pt x="21" y="316"/>
                      <a:pt x="21" y="322"/>
                    </a:cubicBezTo>
                    <a:cubicBezTo>
                      <a:pt x="22" y="325"/>
                      <a:pt x="24" y="327"/>
                      <a:pt x="25" y="329"/>
                    </a:cubicBezTo>
                    <a:cubicBezTo>
                      <a:pt x="25" y="329"/>
                      <a:pt x="26" y="329"/>
                      <a:pt x="26" y="330"/>
                    </a:cubicBezTo>
                    <a:cubicBezTo>
                      <a:pt x="27" y="330"/>
                      <a:pt x="27" y="331"/>
                      <a:pt x="28" y="332"/>
                    </a:cubicBezTo>
                    <a:cubicBezTo>
                      <a:pt x="28" y="333"/>
                      <a:pt x="28" y="333"/>
                      <a:pt x="28" y="333"/>
                    </a:cubicBezTo>
                    <a:cubicBezTo>
                      <a:pt x="29" y="335"/>
                      <a:pt x="30" y="336"/>
                      <a:pt x="30" y="337"/>
                    </a:cubicBezTo>
                    <a:cubicBezTo>
                      <a:pt x="31" y="337"/>
                      <a:pt x="31" y="337"/>
                      <a:pt x="31" y="337"/>
                    </a:cubicBezTo>
                    <a:cubicBezTo>
                      <a:pt x="34" y="340"/>
                      <a:pt x="36" y="342"/>
                      <a:pt x="39" y="344"/>
                    </a:cubicBezTo>
                    <a:cubicBezTo>
                      <a:pt x="40" y="345"/>
                      <a:pt x="40" y="345"/>
                      <a:pt x="40" y="345"/>
                    </a:cubicBezTo>
                    <a:cubicBezTo>
                      <a:pt x="40" y="345"/>
                      <a:pt x="40" y="346"/>
                      <a:pt x="40" y="346"/>
                    </a:cubicBezTo>
                    <a:cubicBezTo>
                      <a:pt x="40" y="347"/>
                      <a:pt x="40" y="347"/>
                      <a:pt x="40" y="347"/>
                    </a:cubicBezTo>
                    <a:cubicBezTo>
                      <a:pt x="40" y="348"/>
                      <a:pt x="40" y="348"/>
                      <a:pt x="40" y="349"/>
                    </a:cubicBezTo>
                    <a:cubicBezTo>
                      <a:pt x="39" y="351"/>
                      <a:pt x="38" y="352"/>
                      <a:pt x="38" y="354"/>
                    </a:cubicBezTo>
                    <a:cubicBezTo>
                      <a:pt x="38" y="359"/>
                      <a:pt x="40" y="362"/>
                      <a:pt x="41" y="366"/>
                    </a:cubicBezTo>
                    <a:cubicBezTo>
                      <a:pt x="41" y="367"/>
                      <a:pt x="41" y="367"/>
                      <a:pt x="41" y="367"/>
                    </a:cubicBezTo>
                    <a:cubicBezTo>
                      <a:pt x="42" y="369"/>
                      <a:pt x="44" y="372"/>
                      <a:pt x="45" y="374"/>
                    </a:cubicBezTo>
                    <a:cubicBezTo>
                      <a:pt x="46" y="377"/>
                      <a:pt x="48" y="381"/>
                      <a:pt x="49" y="384"/>
                    </a:cubicBezTo>
                    <a:cubicBezTo>
                      <a:pt x="49" y="385"/>
                      <a:pt x="49" y="386"/>
                      <a:pt x="50" y="387"/>
                    </a:cubicBezTo>
                    <a:cubicBezTo>
                      <a:pt x="51" y="392"/>
                      <a:pt x="52" y="396"/>
                      <a:pt x="56" y="401"/>
                    </a:cubicBezTo>
                    <a:cubicBezTo>
                      <a:pt x="57" y="401"/>
                      <a:pt x="58" y="402"/>
                      <a:pt x="59" y="403"/>
                    </a:cubicBezTo>
                    <a:cubicBezTo>
                      <a:pt x="61" y="405"/>
                      <a:pt x="64" y="408"/>
                      <a:pt x="64" y="410"/>
                    </a:cubicBezTo>
                    <a:cubicBezTo>
                      <a:pt x="64" y="412"/>
                      <a:pt x="63" y="413"/>
                      <a:pt x="61" y="416"/>
                    </a:cubicBezTo>
                    <a:cubicBezTo>
                      <a:pt x="60" y="416"/>
                      <a:pt x="60" y="417"/>
                      <a:pt x="59" y="417"/>
                    </a:cubicBezTo>
                    <a:cubicBezTo>
                      <a:pt x="56" y="421"/>
                      <a:pt x="54" y="428"/>
                      <a:pt x="56" y="433"/>
                    </a:cubicBezTo>
                    <a:cubicBezTo>
                      <a:pt x="56" y="435"/>
                      <a:pt x="58" y="437"/>
                      <a:pt x="59" y="438"/>
                    </a:cubicBezTo>
                    <a:cubicBezTo>
                      <a:pt x="60" y="438"/>
                      <a:pt x="60" y="439"/>
                      <a:pt x="60" y="439"/>
                    </a:cubicBezTo>
                    <a:cubicBezTo>
                      <a:pt x="61" y="440"/>
                      <a:pt x="61" y="442"/>
                      <a:pt x="61" y="443"/>
                    </a:cubicBezTo>
                    <a:cubicBezTo>
                      <a:pt x="58" y="438"/>
                      <a:pt x="54" y="433"/>
                      <a:pt x="50" y="433"/>
                    </a:cubicBezTo>
                    <a:cubicBezTo>
                      <a:pt x="46" y="432"/>
                      <a:pt x="46" y="432"/>
                      <a:pt x="46" y="432"/>
                    </a:cubicBezTo>
                    <a:cubicBezTo>
                      <a:pt x="47" y="436"/>
                      <a:pt x="47" y="436"/>
                      <a:pt x="47" y="436"/>
                    </a:cubicBezTo>
                    <a:cubicBezTo>
                      <a:pt x="52" y="478"/>
                      <a:pt x="59" y="528"/>
                      <a:pt x="66" y="577"/>
                    </a:cubicBezTo>
                    <a:cubicBezTo>
                      <a:pt x="67" y="578"/>
                      <a:pt x="67" y="580"/>
                      <a:pt x="67" y="581"/>
                    </a:cubicBezTo>
                    <a:cubicBezTo>
                      <a:pt x="68" y="585"/>
                      <a:pt x="68" y="589"/>
                      <a:pt x="69" y="593"/>
                    </a:cubicBezTo>
                    <a:cubicBezTo>
                      <a:pt x="69" y="604"/>
                      <a:pt x="73" y="608"/>
                      <a:pt x="78" y="616"/>
                    </a:cubicBezTo>
                    <a:cubicBezTo>
                      <a:pt x="81" y="619"/>
                      <a:pt x="81" y="619"/>
                      <a:pt x="81" y="619"/>
                    </a:cubicBezTo>
                    <a:cubicBezTo>
                      <a:pt x="83" y="622"/>
                      <a:pt x="85" y="624"/>
                      <a:pt x="88" y="626"/>
                    </a:cubicBezTo>
                    <a:cubicBezTo>
                      <a:pt x="90" y="628"/>
                      <a:pt x="92" y="630"/>
                      <a:pt x="94" y="633"/>
                    </a:cubicBezTo>
                    <a:cubicBezTo>
                      <a:pt x="96" y="635"/>
                      <a:pt x="97" y="637"/>
                      <a:pt x="99" y="639"/>
                    </a:cubicBezTo>
                    <a:cubicBezTo>
                      <a:pt x="105" y="647"/>
                      <a:pt x="109" y="653"/>
                      <a:pt x="120" y="653"/>
                    </a:cubicBezTo>
                    <a:cubicBezTo>
                      <a:pt x="122" y="653"/>
                      <a:pt x="124" y="653"/>
                      <a:pt x="126" y="652"/>
                    </a:cubicBezTo>
                    <a:cubicBezTo>
                      <a:pt x="128" y="652"/>
                      <a:pt x="131" y="651"/>
                      <a:pt x="134" y="651"/>
                    </a:cubicBezTo>
                    <a:cubicBezTo>
                      <a:pt x="138" y="650"/>
                      <a:pt x="145" y="648"/>
                      <a:pt x="149" y="648"/>
                    </a:cubicBezTo>
                    <a:cubicBezTo>
                      <a:pt x="150" y="648"/>
                      <a:pt x="150" y="648"/>
                      <a:pt x="150" y="648"/>
                    </a:cubicBezTo>
                    <a:cubicBezTo>
                      <a:pt x="154" y="648"/>
                      <a:pt x="158" y="651"/>
                      <a:pt x="162" y="654"/>
                    </a:cubicBezTo>
                    <a:cubicBezTo>
                      <a:pt x="164" y="656"/>
                      <a:pt x="166" y="658"/>
                      <a:pt x="169" y="659"/>
                    </a:cubicBezTo>
                    <a:cubicBezTo>
                      <a:pt x="172" y="660"/>
                      <a:pt x="174" y="661"/>
                      <a:pt x="176" y="661"/>
                    </a:cubicBezTo>
                    <a:cubicBezTo>
                      <a:pt x="179" y="661"/>
                      <a:pt x="181" y="660"/>
                      <a:pt x="183" y="658"/>
                    </a:cubicBezTo>
                    <a:cubicBezTo>
                      <a:pt x="184" y="658"/>
                      <a:pt x="184" y="658"/>
                      <a:pt x="184" y="658"/>
                    </a:cubicBezTo>
                    <a:cubicBezTo>
                      <a:pt x="185" y="657"/>
                      <a:pt x="186" y="657"/>
                      <a:pt x="187" y="656"/>
                    </a:cubicBezTo>
                    <a:cubicBezTo>
                      <a:pt x="191" y="654"/>
                      <a:pt x="195" y="653"/>
                      <a:pt x="200" y="652"/>
                    </a:cubicBezTo>
                    <a:cubicBezTo>
                      <a:pt x="200" y="652"/>
                      <a:pt x="200" y="652"/>
                      <a:pt x="200" y="652"/>
                    </a:cubicBezTo>
                    <a:cubicBezTo>
                      <a:pt x="203" y="651"/>
                      <a:pt x="205" y="650"/>
                      <a:pt x="208" y="649"/>
                    </a:cubicBezTo>
                    <a:cubicBezTo>
                      <a:pt x="211" y="648"/>
                      <a:pt x="214" y="647"/>
                      <a:pt x="217" y="647"/>
                    </a:cubicBezTo>
                    <a:cubicBezTo>
                      <a:pt x="218" y="647"/>
                      <a:pt x="218" y="647"/>
                      <a:pt x="219" y="648"/>
                    </a:cubicBezTo>
                    <a:cubicBezTo>
                      <a:pt x="222" y="649"/>
                      <a:pt x="223" y="652"/>
                      <a:pt x="224" y="657"/>
                    </a:cubicBezTo>
                    <a:cubicBezTo>
                      <a:pt x="226" y="661"/>
                      <a:pt x="226" y="661"/>
                      <a:pt x="226" y="661"/>
                    </a:cubicBezTo>
                    <a:cubicBezTo>
                      <a:pt x="226" y="663"/>
                      <a:pt x="227" y="664"/>
                      <a:pt x="227" y="666"/>
                    </a:cubicBezTo>
                    <a:cubicBezTo>
                      <a:pt x="228" y="669"/>
                      <a:pt x="228" y="669"/>
                      <a:pt x="228" y="669"/>
                    </a:cubicBezTo>
                    <a:cubicBezTo>
                      <a:pt x="231" y="668"/>
                      <a:pt x="231" y="668"/>
                      <a:pt x="231" y="668"/>
                    </a:cubicBezTo>
                    <a:cubicBezTo>
                      <a:pt x="234" y="668"/>
                      <a:pt x="238" y="667"/>
                      <a:pt x="241" y="667"/>
                    </a:cubicBezTo>
                    <a:cubicBezTo>
                      <a:pt x="246" y="666"/>
                      <a:pt x="252" y="665"/>
                      <a:pt x="257" y="664"/>
                    </a:cubicBezTo>
                    <a:cubicBezTo>
                      <a:pt x="260" y="663"/>
                      <a:pt x="262" y="662"/>
                      <a:pt x="264" y="661"/>
                    </a:cubicBezTo>
                    <a:cubicBezTo>
                      <a:pt x="267" y="660"/>
                      <a:pt x="269" y="659"/>
                      <a:pt x="271" y="658"/>
                    </a:cubicBezTo>
                    <a:cubicBezTo>
                      <a:pt x="272" y="658"/>
                      <a:pt x="274" y="657"/>
                      <a:pt x="275" y="657"/>
                    </a:cubicBezTo>
                    <a:cubicBezTo>
                      <a:pt x="279" y="656"/>
                      <a:pt x="282" y="655"/>
                      <a:pt x="286" y="655"/>
                    </a:cubicBezTo>
                    <a:cubicBezTo>
                      <a:pt x="291" y="655"/>
                      <a:pt x="296" y="653"/>
                      <a:pt x="301" y="651"/>
                    </a:cubicBezTo>
                    <a:cubicBezTo>
                      <a:pt x="302" y="650"/>
                      <a:pt x="302" y="650"/>
                      <a:pt x="302" y="650"/>
                    </a:cubicBezTo>
                    <a:cubicBezTo>
                      <a:pt x="306" y="648"/>
                      <a:pt x="310" y="646"/>
                      <a:pt x="312" y="640"/>
                    </a:cubicBezTo>
                    <a:cubicBezTo>
                      <a:pt x="312" y="640"/>
                      <a:pt x="312" y="639"/>
                      <a:pt x="313" y="638"/>
                    </a:cubicBezTo>
                    <a:cubicBezTo>
                      <a:pt x="313" y="637"/>
                      <a:pt x="313" y="636"/>
                      <a:pt x="314" y="635"/>
                    </a:cubicBezTo>
                    <a:cubicBezTo>
                      <a:pt x="316" y="633"/>
                      <a:pt x="317" y="632"/>
                      <a:pt x="319" y="631"/>
                    </a:cubicBezTo>
                    <a:cubicBezTo>
                      <a:pt x="322" y="631"/>
                      <a:pt x="325" y="629"/>
                      <a:pt x="327" y="626"/>
                    </a:cubicBezTo>
                    <a:cubicBezTo>
                      <a:pt x="328" y="623"/>
                      <a:pt x="328" y="621"/>
                      <a:pt x="329" y="619"/>
                    </a:cubicBezTo>
                    <a:cubicBezTo>
                      <a:pt x="329" y="617"/>
                      <a:pt x="329" y="615"/>
                      <a:pt x="330" y="613"/>
                    </a:cubicBezTo>
                    <a:cubicBezTo>
                      <a:pt x="332" y="609"/>
                      <a:pt x="333" y="605"/>
                      <a:pt x="333" y="599"/>
                    </a:cubicBezTo>
                    <a:cubicBezTo>
                      <a:pt x="333" y="596"/>
                      <a:pt x="333" y="593"/>
                      <a:pt x="332" y="591"/>
                    </a:cubicBezTo>
                    <a:cubicBezTo>
                      <a:pt x="332" y="589"/>
                      <a:pt x="332" y="587"/>
                      <a:pt x="331" y="585"/>
                    </a:cubicBezTo>
                    <a:cubicBezTo>
                      <a:pt x="331" y="582"/>
                      <a:pt x="332" y="579"/>
                      <a:pt x="333" y="575"/>
                    </a:cubicBezTo>
                    <a:cubicBezTo>
                      <a:pt x="334" y="574"/>
                      <a:pt x="334" y="571"/>
                      <a:pt x="335" y="569"/>
                    </a:cubicBezTo>
                    <a:cubicBezTo>
                      <a:pt x="335" y="567"/>
                      <a:pt x="335" y="565"/>
                      <a:pt x="335" y="562"/>
                    </a:cubicBezTo>
                    <a:cubicBezTo>
                      <a:pt x="334" y="560"/>
                      <a:pt x="334" y="558"/>
                      <a:pt x="335" y="556"/>
                    </a:cubicBezTo>
                    <a:cubicBezTo>
                      <a:pt x="335" y="554"/>
                      <a:pt x="336" y="553"/>
                      <a:pt x="337" y="552"/>
                    </a:cubicBezTo>
                    <a:cubicBezTo>
                      <a:pt x="338" y="550"/>
                      <a:pt x="338" y="548"/>
                      <a:pt x="339" y="546"/>
                    </a:cubicBezTo>
                    <a:cubicBezTo>
                      <a:pt x="339" y="545"/>
                      <a:pt x="340" y="544"/>
                      <a:pt x="340" y="543"/>
                    </a:cubicBezTo>
                    <a:cubicBezTo>
                      <a:pt x="340" y="542"/>
                      <a:pt x="341" y="537"/>
                      <a:pt x="342" y="537"/>
                    </a:cubicBezTo>
                    <a:cubicBezTo>
                      <a:pt x="343" y="537"/>
                      <a:pt x="344" y="538"/>
                      <a:pt x="346" y="538"/>
                    </a:cubicBezTo>
                    <a:cubicBezTo>
                      <a:pt x="348" y="540"/>
                      <a:pt x="348" y="540"/>
                      <a:pt x="348" y="540"/>
                    </a:cubicBezTo>
                    <a:cubicBezTo>
                      <a:pt x="350" y="538"/>
                      <a:pt x="350" y="538"/>
                      <a:pt x="350" y="538"/>
                    </a:cubicBezTo>
                    <a:cubicBezTo>
                      <a:pt x="351" y="536"/>
                      <a:pt x="352" y="535"/>
                      <a:pt x="354" y="534"/>
                    </a:cubicBezTo>
                    <a:cubicBezTo>
                      <a:pt x="355" y="532"/>
                      <a:pt x="357" y="530"/>
                      <a:pt x="358" y="528"/>
                    </a:cubicBezTo>
                    <a:cubicBezTo>
                      <a:pt x="361" y="524"/>
                      <a:pt x="360" y="520"/>
                      <a:pt x="359" y="517"/>
                    </a:cubicBezTo>
                    <a:cubicBezTo>
                      <a:pt x="358" y="514"/>
                      <a:pt x="357" y="511"/>
                      <a:pt x="359" y="509"/>
                    </a:cubicBezTo>
                    <a:cubicBezTo>
                      <a:pt x="361" y="506"/>
                      <a:pt x="376" y="499"/>
                      <a:pt x="379" y="499"/>
                    </a:cubicBezTo>
                    <a:cubicBezTo>
                      <a:pt x="380" y="499"/>
                      <a:pt x="380" y="499"/>
                      <a:pt x="381" y="499"/>
                    </a:cubicBezTo>
                    <a:cubicBezTo>
                      <a:pt x="382" y="499"/>
                      <a:pt x="383" y="499"/>
                      <a:pt x="384" y="500"/>
                    </a:cubicBezTo>
                    <a:cubicBezTo>
                      <a:pt x="384" y="500"/>
                      <a:pt x="385" y="500"/>
                      <a:pt x="386" y="500"/>
                    </a:cubicBezTo>
                    <a:cubicBezTo>
                      <a:pt x="387" y="500"/>
                      <a:pt x="388" y="500"/>
                      <a:pt x="389" y="499"/>
                    </a:cubicBezTo>
                    <a:cubicBezTo>
                      <a:pt x="390" y="499"/>
                      <a:pt x="391" y="498"/>
                      <a:pt x="394" y="495"/>
                    </a:cubicBezTo>
                    <a:cubicBezTo>
                      <a:pt x="395" y="494"/>
                      <a:pt x="396" y="493"/>
                      <a:pt x="397" y="493"/>
                    </a:cubicBezTo>
                    <a:cubicBezTo>
                      <a:pt x="402" y="489"/>
                      <a:pt x="407" y="486"/>
                      <a:pt x="412" y="484"/>
                    </a:cubicBezTo>
                    <a:cubicBezTo>
                      <a:pt x="414" y="484"/>
                      <a:pt x="414" y="484"/>
                      <a:pt x="414" y="484"/>
                    </a:cubicBezTo>
                    <a:cubicBezTo>
                      <a:pt x="414" y="482"/>
                      <a:pt x="414" y="482"/>
                      <a:pt x="414" y="482"/>
                    </a:cubicBezTo>
                    <a:cubicBezTo>
                      <a:pt x="414" y="482"/>
                      <a:pt x="414" y="481"/>
                      <a:pt x="414" y="481"/>
                    </a:cubicBezTo>
                    <a:cubicBezTo>
                      <a:pt x="414" y="481"/>
                      <a:pt x="415" y="481"/>
                      <a:pt x="415" y="481"/>
                    </a:cubicBezTo>
                    <a:cubicBezTo>
                      <a:pt x="416" y="481"/>
                      <a:pt x="417" y="481"/>
                      <a:pt x="417" y="482"/>
                    </a:cubicBezTo>
                    <a:cubicBezTo>
                      <a:pt x="418" y="482"/>
                      <a:pt x="419" y="482"/>
                      <a:pt x="420" y="482"/>
                    </a:cubicBezTo>
                    <a:cubicBezTo>
                      <a:pt x="424" y="482"/>
                      <a:pt x="428" y="481"/>
                      <a:pt x="431" y="480"/>
                    </a:cubicBezTo>
                    <a:cubicBezTo>
                      <a:pt x="436" y="478"/>
                      <a:pt x="438" y="474"/>
                      <a:pt x="440" y="471"/>
                    </a:cubicBezTo>
                    <a:cubicBezTo>
                      <a:pt x="441" y="470"/>
                      <a:pt x="441" y="470"/>
                      <a:pt x="441" y="470"/>
                    </a:cubicBezTo>
                    <a:cubicBezTo>
                      <a:pt x="441" y="469"/>
                      <a:pt x="441" y="469"/>
                      <a:pt x="442" y="468"/>
                    </a:cubicBezTo>
                    <a:cubicBezTo>
                      <a:pt x="442" y="467"/>
                      <a:pt x="443" y="466"/>
                      <a:pt x="444" y="465"/>
                    </a:cubicBezTo>
                    <a:cubicBezTo>
                      <a:pt x="444" y="464"/>
                      <a:pt x="444" y="464"/>
                      <a:pt x="444" y="464"/>
                    </a:cubicBezTo>
                    <a:cubicBezTo>
                      <a:pt x="445" y="463"/>
                      <a:pt x="445" y="462"/>
                      <a:pt x="445" y="461"/>
                    </a:cubicBezTo>
                    <a:cubicBezTo>
                      <a:pt x="446" y="461"/>
                      <a:pt x="446" y="460"/>
                      <a:pt x="447" y="459"/>
                    </a:cubicBezTo>
                    <a:cubicBezTo>
                      <a:pt x="447" y="459"/>
                      <a:pt x="447" y="458"/>
                      <a:pt x="448" y="457"/>
                    </a:cubicBezTo>
                    <a:cubicBezTo>
                      <a:pt x="448" y="457"/>
                      <a:pt x="448" y="457"/>
                      <a:pt x="449" y="456"/>
                    </a:cubicBezTo>
                    <a:cubicBezTo>
                      <a:pt x="449" y="456"/>
                      <a:pt x="450" y="455"/>
                      <a:pt x="450" y="454"/>
                    </a:cubicBezTo>
                    <a:cubicBezTo>
                      <a:pt x="452" y="452"/>
                      <a:pt x="452" y="449"/>
                      <a:pt x="451" y="445"/>
                    </a:cubicBezTo>
                    <a:cubicBezTo>
                      <a:pt x="451" y="442"/>
                      <a:pt x="449" y="439"/>
                      <a:pt x="446" y="436"/>
                    </a:cubicBezTo>
                    <a:cubicBezTo>
                      <a:pt x="442" y="430"/>
                      <a:pt x="435" y="427"/>
                      <a:pt x="427" y="427"/>
                    </a:cubicBezTo>
                    <a:cubicBezTo>
                      <a:pt x="416" y="427"/>
                      <a:pt x="403" y="433"/>
                      <a:pt x="397" y="437"/>
                    </a:cubicBezTo>
                    <a:cubicBezTo>
                      <a:pt x="380" y="446"/>
                      <a:pt x="367" y="460"/>
                      <a:pt x="357" y="471"/>
                    </a:cubicBezTo>
                    <a:cubicBezTo>
                      <a:pt x="347" y="482"/>
                      <a:pt x="339" y="493"/>
                      <a:pt x="333" y="504"/>
                    </a:cubicBezTo>
                    <a:cubicBezTo>
                      <a:pt x="332" y="506"/>
                      <a:pt x="332" y="506"/>
                      <a:pt x="332" y="506"/>
                    </a:cubicBezTo>
                    <a:cubicBezTo>
                      <a:pt x="330" y="510"/>
                      <a:pt x="327" y="515"/>
                      <a:pt x="326" y="520"/>
                    </a:cubicBezTo>
                    <a:cubicBezTo>
                      <a:pt x="324" y="527"/>
                      <a:pt x="322" y="533"/>
                      <a:pt x="319" y="540"/>
                    </a:cubicBezTo>
                    <a:cubicBezTo>
                      <a:pt x="317" y="543"/>
                      <a:pt x="316" y="546"/>
                      <a:pt x="315" y="549"/>
                    </a:cubicBezTo>
                    <a:cubicBezTo>
                      <a:pt x="314" y="554"/>
                      <a:pt x="312" y="558"/>
                      <a:pt x="309" y="562"/>
                    </a:cubicBezTo>
                    <a:cubicBezTo>
                      <a:pt x="309" y="562"/>
                      <a:pt x="309" y="562"/>
                      <a:pt x="309" y="562"/>
                    </a:cubicBezTo>
                    <a:cubicBezTo>
                      <a:pt x="308" y="563"/>
                      <a:pt x="307" y="565"/>
                      <a:pt x="306" y="565"/>
                    </a:cubicBezTo>
                    <a:cubicBezTo>
                      <a:pt x="306" y="566"/>
                      <a:pt x="305" y="566"/>
                      <a:pt x="305" y="566"/>
                    </a:cubicBezTo>
                    <a:cubicBezTo>
                      <a:pt x="303" y="567"/>
                      <a:pt x="302" y="567"/>
                      <a:pt x="301" y="568"/>
                    </a:cubicBezTo>
                    <a:cubicBezTo>
                      <a:pt x="301" y="568"/>
                      <a:pt x="301" y="568"/>
                      <a:pt x="302" y="567"/>
                    </a:cubicBezTo>
                    <a:cubicBezTo>
                      <a:pt x="302" y="567"/>
                      <a:pt x="302" y="566"/>
                      <a:pt x="303" y="566"/>
                    </a:cubicBezTo>
                    <a:cubicBezTo>
                      <a:pt x="303" y="565"/>
                      <a:pt x="303" y="564"/>
                      <a:pt x="304" y="564"/>
                    </a:cubicBezTo>
                    <a:cubicBezTo>
                      <a:pt x="305" y="563"/>
                      <a:pt x="308" y="562"/>
                      <a:pt x="308" y="558"/>
                    </a:cubicBezTo>
                    <a:cubicBezTo>
                      <a:pt x="308" y="557"/>
                      <a:pt x="308" y="556"/>
                      <a:pt x="308" y="554"/>
                    </a:cubicBezTo>
                    <a:cubicBezTo>
                      <a:pt x="308" y="553"/>
                      <a:pt x="308" y="551"/>
                      <a:pt x="308" y="550"/>
                    </a:cubicBezTo>
                    <a:cubicBezTo>
                      <a:pt x="308" y="549"/>
                      <a:pt x="309" y="548"/>
                      <a:pt x="309" y="547"/>
                    </a:cubicBezTo>
                    <a:cubicBezTo>
                      <a:pt x="310" y="545"/>
                      <a:pt x="310" y="543"/>
                      <a:pt x="311" y="541"/>
                    </a:cubicBezTo>
                    <a:cubicBezTo>
                      <a:pt x="312" y="540"/>
                      <a:pt x="312" y="539"/>
                      <a:pt x="312" y="539"/>
                    </a:cubicBezTo>
                    <a:cubicBezTo>
                      <a:pt x="313" y="538"/>
                      <a:pt x="313" y="537"/>
                      <a:pt x="314" y="536"/>
                    </a:cubicBezTo>
                    <a:cubicBezTo>
                      <a:pt x="314" y="536"/>
                      <a:pt x="314" y="536"/>
                      <a:pt x="314" y="536"/>
                    </a:cubicBezTo>
                    <a:cubicBezTo>
                      <a:pt x="315" y="536"/>
                      <a:pt x="316" y="535"/>
                      <a:pt x="316" y="535"/>
                    </a:cubicBezTo>
                    <a:cubicBezTo>
                      <a:pt x="317" y="534"/>
                      <a:pt x="317" y="533"/>
                      <a:pt x="318" y="532"/>
                    </a:cubicBezTo>
                    <a:cubicBezTo>
                      <a:pt x="318" y="532"/>
                      <a:pt x="318" y="532"/>
                      <a:pt x="318" y="532"/>
                    </a:cubicBezTo>
                    <a:cubicBezTo>
                      <a:pt x="320" y="527"/>
                      <a:pt x="320" y="523"/>
                      <a:pt x="321" y="519"/>
                    </a:cubicBezTo>
                    <a:cubicBezTo>
                      <a:pt x="321" y="517"/>
                      <a:pt x="321" y="514"/>
                      <a:pt x="322" y="512"/>
                    </a:cubicBezTo>
                    <a:cubicBezTo>
                      <a:pt x="322" y="510"/>
                      <a:pt x="323" y="509"/>
                      <a:pt x="324" y="507"/>
                    </a:cubicBezTo>
                    <a:cubicBezTo>
                      <a:pt x="325" y="507"/>
                      <a:pt x="325" y="506"/>
                      <a:pt x="325" y="505"/>
                    </a:cubicBezTo>
                    <a:cubicBezTo>
                      <a:pt x="328" y="502"/>
                      <a:pt x="328" y="497"/>
                      <a:pt x="328" y="493"/>
                    </a:cubicBezTo>
                    <a:cubicBezTo>
                      <a:pt x="328" y="491"/>
                      <a:pt x="328" y="489"/>
                      <a:pt x="329" y="486"/>
                    </a:cubicBezTo>
                    <a:cubicBezTo>
                      <a:pt x="331" y="479"/>
                      <a:pt x="335" y="473"/>
                      <a:pt x="339" y="468"/>
                    </a:cubicBezTo>
                    <a:cubicBezTo>
                      <a:pt x="340" y="466"/>
                      <a:pt x="342" y="464"/>
                      <a:pt x="344" y="462"/>
                    </a:cubicBezTo>
                    <a:cubicBezTo>
                      <a:pt x="346" y="460"/>
                      <a:pt x="348" y="458"/>
                      <a:pt x="350" y="457"/>
                    </a:cubicBezTo>
                    <a:cubicBezTo>
                      <a:pt x="352" y="455"/>
                      <a:pt x="354" y="453"/>
                      <a:pt x="356" y="452"/>
                    </a:cubicBezTo>
                    <a:cubicBezTo>
                      <a:pt x="357" y="451"/>
                      <a:pt x="358" y="450"/>
                      <a:pt x="360" y="449"/>
                    </a:cubicBezTo>
                    <a:cubicBezTo>
                      <a:pt x="361" y="449"/>
                      <a:pt x="364" y="447"/>
                      <a:pt x="365" y="444"/>
                    </a:cubicBezTo>
                    <a:cubicBezTo>
                      <a:pt x="365" y="443"/>
                      <a:pt x="365" y="442"/>
                      <a:pt x="365" y="441"/>
                    </a:cubicBezTo>
                    <a:cubicBezTo>
                      <a:pt x="365" y="441"/>
                      <a:pt x="365" y="441"/>
                      <a:pt x="365" y="440"/>
                    </a:cubicBezTo>
                    <a:cubicBezTo>
                      <a:pt x="365" y="439"/>
                      <a:pt x="365" y="437"/>
                      <a:pt x="365" y="435"/>
                    </a:cubicBezTo>
                    <a:cubicBezTo>
                      <a:pt x="365" y="433"/>
                      <a:pt x="365" y="431"/>
                      <a:pt x="365" y="429"/>
                    </a:cubicBezTo>
                    <a:cubicBezTo>
                      <a:pt x="365" y="426"/>
                      <a:pt x="365" y="423"/>
                      <a:pt x="366" y="420"/>
                    </a:cubicBezTo>
                    <a:cubicBezTo>
                      <a:pt x="367" y="416"/>
                      <a:pt x="369" y="413"/>
                      <a:pt x="372" y="411"/>
                    </a:cubicBezTo>
                    <a:cubicBezTo>
                      <a:pt x="373" y="410"/>
                      <a:pt x="373" y="410"/>
                      <a:pt x="373" y="410"/>
                    </a:cubicBezTo>
                    <a:cubicBezTo>
                      <a:pt x="373" y="409"/>
                      <a:pt x="374" y="408"/>
                      <a:pt x="375" y="408"/>
                    </a:cubicBezTo>
                    <a:cubicBezTo>
                      <a:pt x="377" y="407"/>
                      <a:pt x="379" y="407"/>
                      <a:pt x="381" y="406"/>
                    </a:cubicBezTo>
                    <a:cubicBezTo>
                      <a:pt x="383" y="404"/>
                      <a:pt x="385" y="403"/>
                      <a:pt x="388" y="401"/>
                    </a:cubicBezTo>
                    <a:cubicBezTo>
                      <a:pt x="389" y="400"/>
                      <a:pt x="389" y="400"/>
                      <a:pt x="389" y="400"/>
                    </a:cubicBezTo>
                    <a:cubicBezTo>
                      <a:pt x="391" y="399"/>
                      <a:pt x="393" y="398"/>
                      <a:pt x="395" y="397"/>
                    </a:cubicBezTo>
                    <a:cubicBezTo>
                      <a:pt x="396" y="395"/>
                      <a:pt x="396" y="395"/>
                      <a:pt x="397" y="395"/>
                    </a:cubicBezTo>
                    <a:cubicBezTo>
                      <a:pt x="401" y="394"/>
                      <a:pt x="405" y="393"/>
                      <a:pt x="409" y="392"/>
                    </a:cubicBezTo>
                    <a:cubicBezTo>
                      <a:pt x="410" y="391"/>
                      <a:pt x="411" y="391"/>
                      <a:pt x="412" y="390"/>
                    </a:cubicBezTo>
                    <a:cubicBezTo>
                      <a:pt x="413" y="390"/>
                      <a:pt x="413" y="390"/>
                      <a:pt x="414" y="389"/>
                    </a:cubicBezTo>
                    <a:cubicBezTo>
                      <a:pt x="415" y="389"/>
                      <a:pt x="415" y="389"/>
                      <a:pt x="416" y="388"/>
                    </a:cubicBezTo>
                    <a:cubicBezTo>
                      <a:pt x="417" y="388"/>
                      <a:pt x="418" y="388"/>
                      <a:pt x="418" y="387"/>
                    </a:cubicBezTo>
                    <a:cubicBezTo>
                      <a:pt x="419" y="387"/>
                      <a:pt x="420" y="387"/>
                      <a:pt x="421" y="387"/>
                    </a:cubicBezTo>
                    <a:cubicBezTo>
                      <a:pt x="422" y="387"/>
                      <a:pt x="422" y="387"/>
                      <a:pt x="422" y="387"/>
                    </a:cubicBezTo>
                    <a:cubicBezTo>
                      <a:pt x="423" y="386"/>
                      <a:pt x="424" y="386"/>
                      <a:pt x="426" y="386"/>
                    </a:cubicBezTo>
                    <a:cubicBezTo>
                      <a:pt x="428" y="385"/>
                      <a:pt x="429" y="384"/>
                      <a:pt x="431" y="383"/>
                    </a:cubicBezTo>
                    <a:cubicBezTo>
                      <a:pt x="431" y="383"/>
                      <a:pt x="432" y="383"/>
                      <a:pt x="432" y="382"/>
                    </a:cubicBezTo>
                    <a:cubicBezTo>
                      <a:pt x="433" y="382"/>
                      <a:pt x="434" y="383"/>
                      <a:pt x="435" y="383"/>
                    </a:cubicBezTo>
                    <a:cubicBezTo>
                      <a:pt x="435" y="383"/>
                      <a:pt x="436" y="383"/>
                      <a:pt x="436" y="383"/>
                    </a:cubicBezTo>
                    <a:cubicBezTo>
                      <a:pt x="439" y="383"/>
                      <a:pt x="442" y="381"/>
                      <a:pt x="444" y="380"/>
                    </a:cubicBezTo>
                    <a:cubicBezTo>
                      <a:pt x="445" y="380"/>
                      <a:pt x="447" y="379"/>
                      <a:pt x="449" y="377"/>
                    </a:cubicBezTo>
                    <a:cubicBezTo>
                      <a:pt x="449" y="377"/>
                      <a:pt x="450" y="376"/>
                      <a:pt x="450" y="376"/>
                    </a:cubicBezTo>
                    <a:cubicBezTo>
                      <a:pt x="450" y="376"/>
                      <a:pt x="450" y="375"/>
                      <a:pt x="451" y="375"/>
                    </a:cubicBezTo>
                    <a:cubicBezTo>
                      <a:pt x="451" y="375"/>
                      <a:pt x="451" y="375"/>
                      <a:pt x="452" y="375"/>
                    </a:cubicBezTo>
                    <a:cubicBezTo>
                      <a:pt x="453" y="375"/>
                      <a:pt x="453" y="375"/>
                      <a:pt x="454" y="375"/>
                    </a:cubicBezTo>
                    <a:cubicBezTo>
                      <a:pt x="455" y="374"/>
                      <a:pt x="455" y="374"/>
                      <a:pt x="456" y="374"/>
                    </a:cubicBezTo>
                    <a:cubicBezTo>
                      <a:pt x="457" y="373"/>
                      <a:pt x="458" y="373"/>
                      <a:pt x="459" y="373"/>
                    </a:cubicBezTo>
                    <a:cubicBezTo>
                      <a:pt x="460" y="372"/>
                      <a:pt x="461" y="372"/>
                      <a:pt x="463" y="371"/>
                    </a:cubicBezTo>
                    <a:cubicBezTo>
                      <a:pt x="463" y="371"/>
                      <a:pt x="464" y="371"/>
                      <a:pt x="464" y="370"/>
                    </a:cubicBezTo>
                    <a:cubicBezTo>
                      <a:pt x="465" y="370"/>
                      <a:pt x="465" y="370"/>
                      <a:pt x="466" y="370"/>
                    </a:cubicBezTo>
                    <a:cubicBezTo>
                      <a:pt x="467" y="370"/>
                      <a:pt x="468" y="369"/>
                      <a:pt x="469" y="369"/>
                    </a:cubicBezTo>
                    <a:cubicBezTo>
                      <a:pt x="469" y="369"/>
                      <a:pt x="470" y="368"/>
                      <a:pt x="471" y="368"/>
                    </a:cubicBezTo>
                    <a:cubicBezTo>
                      <a:pt x="472" y="368"/>
                      <a:pt x="472" y="368"/>
                      <a:pt x="472" y="368"/>
                    </a:cubicBezTo>
                    <a:cubicBezTo>
                      <a:pt x="473" y="367"/>
                      <a:pt x="474" y="367"/>
                      <a:pt x="475" y="366"/>
                    </a:cubicBezTo>
                    <a:cubicBezTo>
                      <a:pt x="476" y="366"/>
                      <a:pt x="476" y="365"/>
                      <a:pt x="477" y="365"/>
                    </a:cubicBezTo>
                    <a:cubicBezTo>
                      <a:pt x="477" y="365"/>
                      <a:pt x="477" y="365"/>
                      <a:pt x="477" y="365"/>
                    </a:cubicBezTo>
                    <a:cubicBezTo>
                      <a:pt x="478" y="365"/>
                      <a:pt x="479" y="365"/>
                      <a:pt x="480" y="366"/>
                    </a:cubicBezTo>
                    <a:cubicBezTo>
                      <a:pt x="481" y="366"/>
                      <a:pt x="482" y="366"/>
                      <a:pt x="484" y="366"/>
                    </a:cubicBezTo>
                    <a:cubicBezTo>
                      <a:pt x="485" y="366"/>
                      <a:pt x="486" y="366"/>
                      <a:pt x="486" y="366"/>
                    </a:cubicBezTo>
                    <a:cubicBezTo>
                      <a:pt x="489" y="365"/>
                      <a:pt x="491" y="363"/>
                      <a:pt x="492" y="361"/>
                    </a:cubicBezTo>
                    <a:cubicBezTo>
                      <a:pt x="493" y="361"/>
                      <a:pt x="493" y="361"/>
                      <a:pt x="493" y="361"/>
                    </a:cubicBezTo>
                    <a:cubicBezTo>
                      <a:pt x="495" y="359"/>
                      <a:pt x="497" y="357"/>
                      <a:pt x="499" y="356"/>
                    </a:cubicBezTo>
                    <a:cubicBezTo>
                      <a:pt x="499" y="356"/>
                      <a:pt x="500" y="356"/>
                      <a:pt x="501" y="355"/>
                    </a:cubicBezTo>
                    <a:cubicBezTo>
                      <a:pt x="502" y="355"/>
                      <a:pt x="503" y="355"/>
                      <a:pt x="504" y="354"/>
                    </a:cubicBezTo>
                    <a:cubicBezTo>
                      <a:pt x="505" y="353"/>
                      <a:pt x="506" y="352"/>
                      <a:pt x="507" y="351"/>
                    </a:cubicBezTo>
                    <a:cubicBezTo>
                      <a:pt x="508" y="350"/>
                      <a:pt x="510" y="349"/>
                      <a:pt x="511" y="349"/>
                    </a:cubicBezTo>
                    <a:cubicBezTo>
                      <a:pt x="512" y="348"/>
                      <a:pt x="513" y="348"/>
                      <a:pt x="514" y="348"/>
                    </a:cubicBezTo>
                    <a:cubicBezTo>
                      <a:pt x="516" y="348"/>
                      <a:pt x="517" y="348"/>
                      <a:pt x="519" y="348"/>
                    </a:cubicBezTo>
                    <a:cubicBezTo>
                      <a:pt x="523" y="346"/>
                      <a:pt x="523" y="343"/>
                      <a:pt x="524" y="341"/>
                    </a:cubicBezTo>
                    <a:cubicBezTo>
                      <a:pt x="524" y="341"/>
                      <a:pt x="524" y="339"/>
                      <a:pt x="524" y="338"/>
                    </a:cubicBezTo>
                    <a:cubicBezTo>
                      <a:pt x="524" y="337"/>
                      <a:pt x="524" y="336"/>
                      <a:pt x="524" y="335"/>
                    </a:cubicBezTo>
                    <a:cubicBezTo>
                      <a:pt x="525" y="332"/>
                      <a:pt x="526" y="329"/>
                      <a:pt x="527" y="326"/>
                    </a:cubicBezTo>
                    <a:cubicBezTo>
                      <a:pt x="528" y="323"/>
                      <a:pt x="529" y="321"/>
                      <a:pt x="530" y="318"/>
                    </a:cubicBezTo>
                    <a:cubicBezTo>
                      <a:pt x="531" y="315"/>
                      <a:pt x="532" y="313"/>
                      <a:pt x="532" y="311"/>
                    </a:cubicBezTo>
                    <a:cubicBezTo>
                      <a:pt x="532" y="309"/>
                      <a:pt x="532" y="309"/>
                      <a:pt x="532" y="309"/>
                    </a:cubicBezTo>
                    <a:cubicBezTo>
                      <a:pt x="533" y="308"/>
                      <a:pt x="533" y="307"/>
                      <a:pt x="533" y="306"/>
                    </a:cubicBezTo>
                    <a:cubicBezTo>
                      <a:pt x="534" y="305"/>
                      <a:pt x="534" y="304"/>
                      <a:pt x="534" y="303"/>
                    </a:cubicBezTo>
                    <a:cubicBezTo>
                      <a:pt x="535" y="301"/>
                      <a:pt x="535" y="300"/>
                      <a:pt x="535" y="298"/>
                    </a:cubicBezTo>
                    <a:cubicBezTo>
                      <a:pt x="535" y="297"/>
                      <a:pt x="536" y="296"/>
                      <a:pt x="536" y="295"/>
                    </a:cubicBezTo>
                    <a:cubicBezTo>
                      <a:pt x="536" y="295"/>
                      <a:pt x="536" y="294"/>
                      <a:pt x="536" y="293"/>
                    </a:cubicBezTo>
                    <a:cubicBezTo>
                      <a:pt x="536" y="291"/>
                      <a:pt x="537" y="290"/>
                      <a:pt x="538" y="289"/>
                    </a:cubicBezTo>
                    <a:cubicBezTo>
                      <a:pt x="539" y="288"/>
                      <a:pt x="540" y="287"/>
                      <a:pt x="541" y="287"/>
                    </a:cubicBezTo>
                    <a:cubicBezTo>
                      <a:pt x="544" y="286"/>
                      <a:pt x="545" y="283"/>
                      <a:pt x="547" y="281"/>
                    </a:cubicBezTo>
                    <a:cubicBezTo>
                      <a:pt x="547" y="281"/>
                      <a:pt x="547" y="280"/>
                      <a:pt x="547" y="280"/>
                    </a:cubicBezTo>
                    <a:cubicBezTo>
                      <a:pt x="549" y="277"/>
                      <a:pt x="551" y="274"/>
                      <a:pt x="553" y="272"/>
                    </a:cubicBezTo>
                    <a:cubicBezTo>
                      <a:pt x="555" y="270"/>
                      <a:pt x="557" y="269"/>
                      <a:pt x="559" y="267"/>
                    </a:cubicBezTo>
                    <a:cubicBezTo>
                      <a:pt x="562" y="266"/>
                      <a:pt x="562" y="266"/>
                      <a:pt x="562" y="266"/>
                    </a:cubicBezTo>
                    <a:lnTo>
                      <a:pt x="551" y="246"/>
                    </a:lnTo>
                    <a:close/>
                  </a:path>
                </a:pathLst>
              </a:custGeom>
              <a:solidFill>
                <a:schemeClr val="accent4"/>
              </a:solid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dirty="0">
                  <a:solidFill>
                    <a:srgbClr val="212121"/>
                  </a:solidFill>
                </a:endParaRPr>
              </a:p>
            </p:txBody>
          </p:sp>
          <p:sp>
            <p:nvSpPr>
              <p:cNvPr id="121" name="Freeform 64">
                <a:extLst>
                  <a:ext uri="{FF2B5EF4-FFF2-40B4-BE49-F238E27FC236}">
                    <a16:creationId xmlns:a16="http://schemas.microsoft.com/office/drawing/2014/main" id="{F2BE6537-A891-D9CB-C16A-D05F91255159}"/>
                  </a:ext>
                </a:extLst>
              </p:cNvPr>
              <p:cNvSpPr>
                <a:spLocks/>
              </p:cNvSpPr>
              <p:nvPr/>
            </p:nvSpPr>
            <p:spPr bwMode="auto">
              <a:xfrm>
                <a:off x="18044677" y="9958740"/>
                <a:ext cx="106744" cy="101966"/>
              </a:xfrm>
              <a:custGeom>
                <a:avLst/>
                <a:gdLst>
                  <a:gd name="T0" fmla="*/ 92511 w 15"/>
                  <a:gd name="T1" fmla="*/ 12746 h 16"/>
                  <a:gd name="T2" fmla="*/ 64046 w 15"/>
                  <a:gd name="T3" fmla="*/ 0 h 16"/>
                  <a:gd name="T4" fmla="*/ 35581 w 15"/>
                  <a:gd name="T5" fmla="*/ 0 h 16"/>
                  <a:gd name="T6" fmla="*/ 0 w 15"/>
                  <a:gd name="T7" fmla="*/ 50983 h 16"/>
                  <a:gd name="T8" fmla="*/ 35581 w 15"/>
                  <a:gd name="T9" fmla="*/ 95593 h 16"/>
                  <a:gd name="T10" fmla="*/ 56930 w 15"/>
                  <a:gd name="T11" fmla="*/ 101966 h 16"/>
                  <a:gd name="T12" fmla="*/ 106744 w 15"/>
                  <a:gd name="T13" fmla="*/ 50983 h 16"/>
                  <a:gd name="T14" fmla="*/ 92511 w 15"/>
                  <a:gd name="T15" fmla="*/ 12746 h 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 h="16">
                    <a:moveTo>
                      <a:pt x="13" y="2"/>
                    </a:moveTo>
                    <a:cubicBezTo>
                      <a:pt x="12" y="0"/>
                      <a:pt x="10" y="0"/>
                      <a:pt x="9" y="0"/>
                    </a:cubicBezTo>
                    <a:cubicBezTo>
                      <a:pt x="8" y="0"/>
                      <a:pt x="7" y="0"/>
                      <a:pt x="5" y="0"/>
                    </a:cubicBezTo>
                    <a:cubicBezTo>
                      <a:pt x="2" y="2"/>
                      <a:pt x="0" y="5"/>
                      <a:pt x="0" y="8"/>
                    </a:cubicBezTo>
                    <a:cubicBezTo>
                      <a:pt x="0" y="11"/>
                      <a:pt x="2" y="14"/>
                      <a:pt x="5" y="15"/>
                    </a:cubicBezTo>
                    <a:cubicBezTo>
                      <a:pt x="6" y="16"/>
                      <a:pt x="7" y="16"/>
                      <a:pt x="8" y="16"/>
                    </a:cubicBezTo>
                    <a:cubicBezTo>
                      <a:pt x="11" y="16"/>
                      <a:pt x="14" y="14"/>
                      <a:pt x="15" y="8"/>
                    </a:cubicBezTo>
                    <a:cubicBezTo>
                      <a:pt x="15" y="6"/>
                      <a:pt x="15" y="3"/>
                      <a:pt x="13" y="2"/>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122" name="Freeform 73">
                <a:extLst>
                  <a:ext uri="{FF2B5EF4-FFF2-40B4-BE49-F238E27FC236}">
                    <a16:creationId xmlns:a16="http://schemas.microsoft.com/office/drawing/2014/main" id="{5D76361D-7DF6-C9A2-5BDB-AA2A54FEFDD1}"/>
                  </a:ext>
                </a:extLst>
              </p:cNvPr>
              <p:cNvSpPr>
                <a:spLocks/>
              </p:cNvSpPr>
              <p:nvPr/>
            </p:nvSpPr>
            <p:spPr bwMode="auto">
              <a:xfrm>
                <a:off x="17116003" y="5591215"/>
                <a:ext cx="101407" cy="77688"/>
              </a:xfrm>
              <a:custGeom>
                <a:avLst/>
                <a:gdLst>
                  <a:gd name="T0" fmla="*/ 50704 w 14"/>
                  <a:gd name="T1" fmla="*/ 0 h 12"/>
                  <a:gd name="T2" fmla="*/ 7243 w 14"/>
                  <a:gd name="T3" fmla="*/ 19422 h 12"/>
                  <a:gd name="T4" fmla="*/ 21730 w 14"/>
                  <a:gd name="T5" fmla="*/ 58266 h 12"/>
                  <a:gd name="T6" fmla="*/ 50704 w 14"/>
                  <a:gd name="T7" fmla="*/ 71214 h 12"/>
                  <a:gd name="T8" fmla="*/ 65190 w 14"/>
                  <a:gd name="T9" fmla="*/ 77688 h 12"/>
                  <a:gd name="T10" fmla="*/ 65190 w 14"/>
                  <a:gd name="T11" fmla="*/ 77688 h 12"/>
                  <a:gd name="T12" fmla="*/ 94164 w 14"/>
                  <a:gd name="T13" fmla="*/ 64740 h 12"/>
                  <a:gd name="T14" fmla="*/ 101407 w 14"/>
                  <a:gd name="T15" fmla="*/ 38844 h 12"/>
                  <a:gd name="T16" fmla="*/ 50704 w 14"/>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 h="12">
                    <a:moveTo>
                      <a:pt x="7" y="0"/>
                    </a:moveTo>
                    <a:cubicBezTo>
                      <a:pt x="4" y="0"/>
                      <a:pt x="2" y="1"/>
                      <a:pt x="1" y="3"/>
                    </a:cubicBezTo>
                    <a:cubicBezTo>
                      <a:pt x="1" y="4"/>
                      <a:pt x="0" y="6"/>
                      <a:pt x="3" y="9"/>
                    </a:cubicBezTo>
                    <a:cubicBezTo>
                      <a:pt x="4" y="10"/>
                      <a:pt x="5" y="10"/>
                      <a:pt x="7" y="11"/>
                    </a:cubicBezTo>
                    <a:cubicBezTo>
                      <a:pt x="8" y="11"/>
                      <a:pt x="9" y="12"/>
                      <a:pt x="9" y="12"/>
                    </a:cubicBezTo>
                    <a:cubicBezTo>
                      <a:pt x="9" y="12"/>
                      <a:pt x="9" y="12"/>
                      <a:pt x="9" y="12"/>
                    </a:cubicBezTo>
                    <a:cubicBezTo>
                      <a:pt x="11" y="12"/>
                      <a:pt x="12" y="11"/>
                      <a:pt x="13" y="10"/>
                    </a:cubicBezTo>
                    <a:cubicBezTo>
                      <a:pt x="14" y="9"/>
                      <a:pt x="14" y="8"/>
                      <a:pt x="14" y="6"/>
                    </a:cubicBezTo>
                    <a:cubicBezTo>
                      <a:pt x="14" y="2"/>
                      <a:pt x="11" y="0"/>
                      <a:pt x="7" y="0"/>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123" name="Freeform 74">
                <a:extLst>
                  <a:ext uri="{FF2B5EF4-FFF2-40B4-BE49-F238E27FC236}">
                    <a16:creationId xmlns:a16="http://schemas.microsoft.com/office/drawing/2014/main" id="{7BBD4913-F897-3ADF-5F62-405C4BA85F24}"/>
                  </a:ext>
                </a:extLst>
              </p:cNvPr>
              <p:cNvSpPr>
                <a:spLocks/>
              </p:cNvSpPr>
              <p:nvPr/>
            </p:nvSpPr>
            <p:spPr bwMode="auto">
              <a:xfrm>
                <a:off x="16614305" y="6042777"/>
                <a:ext cx="106744" cy="174798"/>
              </a:xfrm>
              <a:custGeom>
                <a:avLst/>
                <a:gdLst>
                  <a:gd name="T0" fmla="*/ 106744 w 15"/>
                  <a:gd name="T1" fmla="*/ 45318 h 27"/>
                  <a:gd name="T2" fmla="*/ 56930 w 15"/>
                  <a:gd name="T3" fmla="*/ 0 h 27"/>
                  <a:gd name="T4" fmla="*/ 49814 w 15"/>
                  <a:gd name="T5" fmla="*/ 0 h 27"/>
                  <a:gd name="T6" fmla="*/ 14233 w 15"/>
                  <a:gd name="T7" fmla="*/ 38844 h 27"/>
                  <a:gd name="T8" fmla="*/ 7116 w 15"/>
                  <a:gd name="T9" fmla="*/ 45318 h 27"/>
                  <a:gd name="T10" fmla="*/ 7116 w 15"/>
                  <a:gd name="T11" fmla="*/ 51792 h 27"/>
                  <a:gd name="T12" fmla="*/ 0 w 15"/>
                  <a:gd name="T13" fmla="*/ 84162 h 27"/>
                  <a:gd name="T14" fmla="*/ 0 w 15"/>
                  <a:gd name="T15" fmla="*/ 97110 h 27"/>
                  <a:gd name="T16" fmla="*/ 21349 w 15"/>
                  <a:gd name="T17" fmla="*/ 161850 h 27"/>
                  <a:gd name="T18" fmla="*/ 49814 w 15"/>
                  <a:gd name="T19" fmla="*/ 174798 h 27"/>
                  <a:gd name="T20" fmla="*/ 71163 w 15"/>
                  <a:gd name="T21" fmla="*/ 161850 h 27"/>
                  <a:gd name="T22" fmla="*/ 106744 w 15"/>
                  <a:gd name="T23" fmla="*/ 45318 h 2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 h="27">
                    <a:moveTo>
                      <a:pt x="15" y="7"/>
                    </a:moveTo>
                    <a:cubicBezTo>
                      <a:pt x="14" y="4"/>
                      <a:pt x="12" y="0"/>
                      <a:pt x="8" y="0"/>
                    </a:cubicBezTo>
                    <a:cubicBezTo>
                      <a:pt x="7" y="0"/>
                      <a:pt x="7" y="0"/>
                      <a:pt x="7" y="0"/>
                    </a:cubicBezTo>
                    <a:cubicBezTo>
                      <a:pt x="3" y="0"/>
                      <a:pt x="2" y="4"/>
                      <a:pt x="2" y="6"/>
                    </a:cubicBezTo>
                    <a:cubicBezTo>
                      <a:pt x="2" y="6"/>
                      <a:pt x="2" y="7"/>
                      <a:pt x="1" y="7"/>
                    </a:cubicBezTo>
                    <a:cubicBezTo>
                      <a:pt x="1" y="7"/>
                      <a:pt x="1" y="8"/>
                      <a:pt x="1" y="8"/>
                    </a:cubicBezTo>
                    <a:cubicBezTo>
                      <a:pt x="1" y="9"/>
                      <a:pt x="0" y="11"/>
                      <a:pt x="0" y="13"/>
                    </a:cubicBezTo>
                    <a:cubicBezTo>
                      <a:pt x="0" y="14"/>
                      <a:pt x="0" y="14"/>
                      <a:pt x="0" y="15"/>
                    </a:cubicBezTo>
                    <a:cubicBezTo>
                      <a:pt x="1" y="20"/>
                      <a:pt x="1" y="23"/>
                      <a:pt x="3" y="25"/>
                    </a:cubicBezTo>
                    <a:cubicBezTo>
                      <a:pt x="4" y="26"/>
                      <a:pt x="5" y="27"/>
                      <a:pt x="7" y="27"/>
                    </a:cubicBezTo>
                    <a:cubicBezTo>
                      <a:pt x="8" y="27"/>
                      <a:pt x="9" y="26"/>
                      <a:pt x="10" y="25"/>
                    </a:cubicBezTo>
                    <a:cubicBezTo>
                      <a:pt x="14" y="21"/>
                      <a:pt x="15" y="9"/>
                      <a:pt x="15" y="7"/>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124" name="Freeform 75">
                <a:extLst>
                  <a:ext uri="{FF2B5EF4-FFF2-40B4-BE49-F238E27FC236}">
                    <a16:creationId xmlns:a16="http://schemas.microsoft.com/office/drawing/2014/main" id="{A252B2A5-AF2E-04D8-B209-6C8ED34421AB}"/>
                  </a:ext>
                </a:extLst>
              </p:cNvPr>
              <p:cNvSpPr>
                <a:spLocks/>
              </p:cNvSpPr>
              <p:nvPr/>
            </p:nvSpPr>
            <p:spPr bwMode="auto">
              <a:xfrm>
                <a:off x="13430659" y="3894217"/>
                <a:ext cx="1000727" cy="813297"/>
              </a:xfrm>
              <a:custGeom>
                <a:avLst/>
                <a:gdLst>
                  <a:gd name="T0" fmla="*/ 965240 w 141"/>
                  <a:gd name="T1" fmla="*/ 393739 h 126"/>
                  <a:gd name="T2" fmla="*/ 936851 w 141"/>
                  <a:gd name="T3" fmla="*/ 284008 h 126"/>
                  <a:gd name="T4" fmla="*/ 816196 w 141"/>
                  <a:gd name="T5" fmla="*/ 232371 h 126"/>
                  <a:gd name="T6" fmla="*/ 752320 w 141"/>
                  <a:gd name="T7" fmla="*/ 193642 h 126"/>
                  <a:gd name="T8" fmla="*/ 702638 w 141"/>
                  <a:gd name="T9" fmla="*/ 90366 h 126"/>
                  <a:gd name="T10" fmla="*/ 596178 w 141"/>
                  <a:gd name="T11" fmla="*/ 51638 h 126"/>
                  <a:gd name="T12" fmla="*/ 496815 w 141"/>
                  <a:gd name="T13" fmla="*/ 12909 h 126"/>
                  <a:gd name="T14" fmla="*/ 432939 w 141"/>
                  <a:gd name="T15" fmla="*/ 6455 h 126"/>
                  <a:gd name="T16" fmla="*/ 397452 w 141"/>
                  <a:gd name="T17" fmla="*/ 51638 h 126"/>
                  <a:gd name="T18" fmla="*/ 390355 w 141"/>
                  <a:gd name="T19" fmla="*/ 129095 h 126"/>
                  <a:gd name="T20" fmla="*/ 347770 w 141"/>
                  <a:gd name="T21" fmla="*/ 213006 h 126"/>
                  <a:gd name="T22" fmla="*/ 269699 w 141"/>
                  <a:gd name="T23" fmla="*/ 258190 h 126"/>
                  <a:gd name="T24" fmla="*/ 234213 w 141"/>
                  <a:gd name="T25" fmla="*/ 290463 h 126"/>
                  <a:gd name="T26" fmla="*/ 227115 w 141"/>
                  <a:gd name="T27" fmla="*/ 309827 h 126"/>
                  <a:gd name="T28" fmla="*/ 177434 w 141"/>
                  <a:gd name="T29" fmla="*/ 322737 h 126"/>
                  <a:gd name="T30" fmla="*/ 149044 w 141"/>
                  <a:gd name="T31" fmla="*/ 367920 h 126"/>
                  <a:gd name="T32" fmla="*/ 99363 w 141"/>
                  <a:gd name="T33" fmla="*/ 387284 h 126"/>
                  <a:gd name="T34" fmla="*/ 63876 w 141"/>
                  <a:gd name="T35" fmla="*/ 413103 h 126"/>
                  <a:gd name="T36" fmla="*/ 28389 w 141"/>
                  <a:gd name="T37" fmla="*/ 522834 h 126"/>
                  <a:gd name="T38" fmla="*/ 42584 w 141"/>
                  <a:gd name="T39" fmla="*/ 548653 h 126"/>
                  <a:gd name="T40" fmla="*/ 70974 w 141"/>
                  <a:gd name="T41" fmla="*/ 593836 h 126"/>
                  <a:gd name="T42" fmla="*/ 92266 w 141"/>
                  <a:gd name="T43" fmla="*/ 664838 h 126"/>
                  <a:gd name="T44" fmla="*/ 56779 w 141"/>
                  <a:gd name="T45" fmla="*/ 781023 h 126"/>
                  <a:gd name="T46" fmla="*/ 120655 w 141"/>
                  <a:gd name="T47" fmla="*/ 813297 h 126"/>
                  <a:gd name="T48" fmla="*/ 163239 w 141"/>
                  <a:gd name="T49" fmla="*/ 806842 h 126"/>
                  <a:gd name="T50" fmla="*/ 198726 w 141"/>
                  <a:gd name="T51" fmla="*/ 800388 h 126"/>
                  <a:gd name="T52" fmla="*/ 255505 w 141"/>
                  <a:gd name="T53" fmla="*/ 793933 h 126"/>
                  <a:gd name="T54" fmla="*/ 312284 w 141"/>
                  <a:gd name="T55" fmla="*/ 813297 h 126"/>
                  <a:gd name="T56" fmla="*/ 383257 w 141"/>
                  <a:gd name="T57" fmla="*/ 768114 h 126"/>
                  <a:gd name="T58" fmla="*/ 418744 w 141"/>
                  <a:gd name="T59" fmla="*/ 722931 h 126"/>
                  <a:gd name="T60" fmla="*/ 475523 w 141"/>
                  <a:gd name="T61" fmla="*/ 671293 h 126"/>
                  <a:gd name="T62" fmla="*/ 518107 w 141"/>
                  <a:gd name="T63" fmla="*/ 677748 h 126"/>
                  <a:gd name="T64" fmla="*/ 603275 w 141"/>
                  <a:gd name="T65" fmla="*/ 613200 h 126"/>
                  <a:gd name="T66" fmla="*/ 667151 w 141"/>
                  <a:gd name="T67" fmla="*/ 600291 h 126"/>
                  <a:gd name="T68" fmla="*/ 723930 w 141"/>
                  <a:gd name="T69" fmla="*/ 587381 h 126"/>
                  <a:gd name="T70" fmla="*/ 787806 w 141"/>
                  <a:gd name="T71" fmla="*/ 568017 h 126"/>
                  <a:gd name="T72" fmla="*/ 837488 w 141"/>
                  <a:gd name="T73" fmla="*/ 555107 h 126"/>
                  <a:gd name="T74" fmla="*/ 872975 w 141"/>
                  <a:gd name="T75" fmla="*/ 555107 h 126"/>
                  <a:gd name="T76" fmla="*/ 993630 w 141"/>
                  <a:gd name="T77" fmla="*/ 509924 h 12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41" h="126">
                    <a:moveTo>
                      <a:pt x="137" y="64"/>
                    </a:moveTo>
                    <a:cubicBezTo>
                      <a:pt x="137" y="63"/>
                      <a:pt x="136" y="62"/>
                      <a:pt x="136" y="61"/>
                    </a:cubicBezTo>
                    <a:cubicBezTo>
                      <a:pt x="135" y="59"/>
                      <a:pt x="135" y="56"/>
                      <a:pt x="135" y="54"/>
                    </a:cubicBezTo>
                    <a:cubicBezTo>
                      <a:pt x="134" y="51"/>
                      <a:pt x="134" y="47"/>
                      <a:pt x="132" y="44"/>
                    </a:cubicBezTo>
                    <a:cubicBezTo>
                      <a:pt x="129" y="37"/>
                      <a:pt x="122" y="36"/>
                      <a:pt x="117" y="36"/>
                    </a:cubicBezTo>
                    <a:cubicBezTo>
                      <a:pt x="116" y="36"/>
                      <a:pt x="116" y="36"/>
                      <a:pt x="115" y="36"/>
                    </a:cubicBezTo>
                    <a:cubicBezTo>
                      <a:pt x="114" y="36"/>
                      <a:pt x="114" y="36"/>
                      <a:pt x="113" y="36"/>
                    </a:cubicBezTo>
                    <a:cubicBezTo>
                      <a:pt x="110" y="36"/>
                      <a:pt x="108" y="35"/>
                      <a:pt x="106" y="30"/>
                    </a:cubicBezTo>
                    <a:cubicBezTo>
                      <a:pt x="105" y="28"/>
                      <a:pt x="104" y="27"/>
                      <a:pt x="103" y="25"/>
                    </a:cubicBezTo>
                    <a:cubicBezTo>
                      <a:pt x="102" y="21"/>
                      <a:pt x="100" y="18"/>
                      <a:pt x="99" y="14"/>
                    </a:cubicBezTo>
                    <a:cubicBezTo>
                      <a:pt x="97" y="11"/>
                      <a:pt x="92" y="10"/>
                      <a:pt x="88" y="9"/>
                    </a:cubicBezTo>
                    <a:cubicBezTo>
                      <a:pt x="87" y="8"/>
                      <a:pt x="85" y="8"/>
                      <a:pt x="84" y="8"/>
                    </a:cubicBezTo>
                    <a:cubicBezTo>
                      <a:pt x="82" y="7"/>
                      <a:pt x="80" y="6"/>
                      <a:pt x="78" y="5"/>
                    </a:cubicBezTo>
                    <a:cubicBezTo>
                      <a:pt x="76" y="4"/>
                      <a:pt x="73" y="3"/>
                      <a:pt x="70" y="2"/>
                    </a:cubicBezTo>
                    <a:cubicBezTo>
                      <a:pt x="68" y="1"/>
                      <a:pt x="66" y="0"/>
                      <a:pt x="63" y="0"/>
                    </a:cubicBezTo>
                    <a:cubicBezTo>
                      <a:pt x="62" y="0"/>
                      <a:pt x="61" y="1"/>
                      <a:pt x="61" y="1"/>
                    </a:cubicBezTo>
                    <a:cubicBezTo>
                      <a:pt x="57" y="2"/>
                      <a:pt x="56" y="5"/>
                      <a:pt x="56" y="7"/>
                    </a:cubicBezTo>
                    <a:cubicBezTo>
                      <a:pt x="56" y="7"/>
                      <a:pt x="56" y="8"/>
                      <a:pt x="56" y="8"/>
                    </a:cubicBezTo>
                    <a:cubicBezTo>
                      <a:pt x="55" y="11"/>
                      <a:pt x="55" y="14"/>
                      <a:pt x="56" y="16"/>
                    </a:cubicBezTo>
                    <a:cubicBezTo>
                      <a:pt x="56" y="18"/>
                      <a:pt x="55" y="19"/>
                      <a:pt x="55" y="20"/>
                    </a:cubicBezTo>
                    <a:cubicBezTo>
                      <a:pt x="55" y="22"/>
                      <a:pt x="55" y="23"/>
                      <a:pt x="54" y="24"/>
                    </a:cubicBezTo>
                    <a:cubicBezTo>
                      <a:pt x="54" y="27"/>
                      <a:pt x="51" y="31"/>
                      <a:pt x="49" y="33"/>
                    </a:cubicBezTo>
                    <a:cubicBezTo>
                      <a:pt x="47" y="34"/>
                      <a:pt x="45" y="35"/>
                      <a:pt x="44" y="36"/>
                    </a:cubicBezTo>
                    <a:cubicBezTo>
                      <a:pt x="42" y="37"/>
                      <a:pt x="40" y="39"/>
                      <a:pt x="38" y="40"/>
                    </a:cubicBezTo>
                    <a:cubicBezTo>
                      <a:pt x="38" y="40"/>
                      <a:pt x="38" y="40"/>
                      <a:pt x="38" y="40"/>
                    </a:cubicBezTo>
                    <a:cubicBezTo>
                      <a:pt x="36" y="42"/>
                      <a:pt x="34" y="43"/>
                      <a:pt x="33" y="45"/>
                    </a:cubicBezTo>
                    <a:cubicBezTo>
                      <a:pt x="33" y="46"/>
                      <a:pt x="33" y="46"/>
                      <a:pt x="32" y="47"/>
                    </a:cubicBezTo>
                    <a:cubicBezTo>
                      <a:pt x="32" y="48"/>
                      <a:pt x="32" y="48"/>
                      <a:pt x="32" y="48"/>
                    </a:cubicBezTo>
                    <a:cubicBezTo>
                      <a:pt x="32" y="49"/>
                      <a:pt x="31" y="49"/>
                      <a:pt x="30" y="49"/>
                    </a:cubicBezTo>
                    <a:cubicBezTo>
                      <a:pt x="29" y="49"/>
                      <a:pt x="27" y="49"/>
                      <a:pt x="25" y="50"/>
                    </a:cubicBezTo>
                    <a:cubicBezTo>
                      <a:pt x="24" y="51"/>
                      <a:pt x="23" y="53"/>
                      <a:pt x="22" y="55"/>
                    </a:cubicBezTo>
                    <a:cubicBezTo>
                      <a:pt x="21" y="55"/>
                      <a:pt x="21" y="56"/>
                      <a:pt x="21" y="57"/>
                    </a:cubicBezTo>
                    <a:cubicBezTo>
                      <a:pt x="20" y="57"/>
                      <a:pt x="19" y="58"/>
                      <a:pt x="18" y="58"/>
                    </a:cubicBezTo>
                    <a:cubicBezTo>
                      <a:pt x="17" y="59"/>
                      <a:pt x="16" y="59"/>
                      <a:pt x="14" y="60"/>
                    </a:cubicBezTo>
                    <a:cubicBezTo>
                      <a:pt x="13" y="61"/>
                      <a:pt x="12" y="61"/>
                      <a:pt x="11" y="62"/>
                    </a:cubicBezTo>
                    <a:cubicBezTo>
                      <a:pt x="10" y="63"/>
                      <a:pt x="9" y="63"/>
                      <a:pt x="9" y="64"/>
                    </a:cubicBezTo>
                    <a:cubicBezTo>
                      <a:pt x="5" y="66"/>
                      <a:pt x="1" y="69"/>
                      <a:pt x="0" y="75"/>
                    </a:cubicBezTo>
                    <a:cubicBezTo>
                      <a:pt x="0" y="79"/>
                      <a:pt x="2" y="81"/>
                      <a:pt x="4" y="81"/>
                    </a:cubicBezTo>
                    <a:cubicBezTo>
                      <a:pt x="5" y="82"/>
                      <a:pt x="5" y="82"/>
                      <a:pt x="5" y="83"/>
                    </a:cubicBezTo>
                    <a:cubicBezTo>
                      <a:pt x="6" y="83"/>
                      <a:pt x="6" y="84"/>
                      <a:pt x="6" y="85"/>
                    </a:cubicBezTo>
                    <a:cubicBezTo>
                      <a:pt x="6" y="86"/>
                      <a:pt x="6" y="87"/>
                      <a:pt x="7" y="89"/>
                    </a:cubicBezTo>
                    <a:cubicBezTo>
                      <a:pt x="8" y="90"/>
                      <a:pt x="9" y="91"/>
                      <a:pt x="10" y="92"/>
                    </a:cubicBezTo>
                    <a:cubicBezTo>
                      <a:pt x="10" y="93"/>
                      <a:pt x="10" y="93"/>
                      <a:pt x="11" y="93"/>
                    </a:cubicBezTo>
                    <a:cubicBezTo>
                      <a:pt x="13" y="97"/>
                      <a:pt x="14" y="100"/>
                      <a:pt x="13" y="103"/>
                    </a:cubicBezTo>
                    <a:cubicBezTo>
                      <a:pt x="13" y="106"/>
                      <a:pt x="12" y="110"/>
                      <a:pt x="10" y="113"/>
                    </a:cubicBezTo>
                    <a:cubicBezTo>
                      <a:pt x="9" y="115"/>
                      <a:pt x="7" y="118"/>
                      <a:pt x="8" y="121"/>
                    </a:cubicBezTo>
                    <a:cubicBezTo>
                      <a:pt x="9" y="122"/>
                      <a:pt x="10" y="124"/>
                      <a:pt x="12" y="125"/>
                    </a:cubicBezTo>
                    <a:cubicBezTo>
                      <a:pt x="13" y="126"/>
                      <a:pt x="15" y="126"/>
                      <a:pt x="17" y="126"/>
                    </a:cubicBezTo>
                    <a:cubicBezTo>
                      <a:pt x="17" y="126"/>
                      <a:pt x="17" y="126"/>
                      <a:pt x="17" y="126"/>
                    </a:cubicBezTo>
                    <a:cubicBezTo>
                      <a:pt x="19" y="126"/>
                      <a:pt x="21" y="126"/>
                      <a:pt x="23" y="125"/>
                    </a:cubicBezTo>
                    <a:cubicBezTo>
                      <a:pt x="24" y="125"/>
                      <a:pt x="26" y="124"/>
                      <a:pt x="27" y="124"/>
                    </a:cubicBezTo>
                    <a:cubicBezTo>
                      <a:pt x="28" y="124"/>
                      <a:pt x="28" y="124"/>
                      <a:pt x="28" y="124"/>
                    </a:cubicBezTo>
                    <a:cubicBezTo>
                      <a:pt x="30" y="124"/>
                      <a:pt x="32" y="123"/>
                      <a:pt x="34" y="123"/>
                    </a:cubicBezTo>
                    <a:cubicBezTo>
                      <a:pt x="34" y="123"/>
                      <a:pt x="35" y="123"/>
                      <a:pt x="36" y="123"/>
                    </a:cubicBezTo>
                    <a:cubicBezTo>
                      <a:pt x="36" y="124"/>
                      <a:pt x="37" y="124"/>
                      <a:pt x="38" y="124"/>
                    </a:cubicBezTo>
                    <a:cubicBezTo>
                      <a:pt x="40" y="125"/>
                      <a:pt x="42" y="126"/>
                      <a:pt x="44" y="126"/>
                    </a:cubicBezTo>
                    <a:cubicBezTo>
                      <a:pt x="44" y="126"/>
                      <a:pt x="45" y="126"/>
                      <a:pt x="45" y="126"/>
                    </a:cubicBezTo>
                    <a:cubicBezTo>
                      <a:pt x="50" y="126"/>
                      <a:pt x="52" y="122"/>
                      <a:pt x="54" y="119"/>
                    </a:cubicBezTo>
                    <a:cubicBezTo>
                      <a:pt x="55" y="118"/>
                      <a:pt x="56" y="117"/>
                      <a:pt x="56" y="116"/>
                    </a:cubicBezTo>
                    <a:cubicBezTo>
                      <a:pt x="57" y="114"/>
                      <a:pt x="58" y="113"/>
                      <a:pt x="59" y="112"/>
                    </a:cubicBezTo>
                    <a:cubicBezTo>
                      <a:pt x="61" y="109"/>
                      <a:pt x="63" y="106"/>
                      <a:pt x="66" y="104"/>
                    </a:cubicBezTo>
                    <a:cubicBezTo>
                      <a:pt x="66" y="104"/>
                      <a:pt x="67" y="104"/>
                      <a:pt x="67" y="104"/>
                    </a:cubicBezTo>
                    <a:cubicBezTo>
                      <a:pt x="68" y="105"/>
                      <a:pt x="70" y="105"/>
                      <a:pt x="71" y="105"/>
                    </a:cubicBezTo>
                    <a:cubicBezTo>
                      <a:pt x="72" y="105"/>
                      <a:pt x="72" y="105"/>
                      <a:pt x="73" y="105"/>
                    </a:cubicBezTo>
                    <a:cubicBezTo>
                      <a:pt x="77" y="104"/>
                      <a:pt x="80" y="101"/>
                      <a:pt x="82" y="98"/>
                    </a:cubicBezTo>
                    <a:cubicBezTo>
                      <a:pt x="83" y="97"/>
                      <a:pt x="84" y="96"/>
                      <a:pt x="85" y="95"/>
                    </a:cubicBezTo>
                    <a:cubicBezTo>
                      <a:pt x="86" y="94"/>
                      <a:pt x="87" y="94"/>
                      <a:pt x="89" y="94"/>
                    </a:cubicBezTo>
                    <a:cubicBezTo>
                      <a:pt x="91" y="93"/>
                      <a:pt x="92" y="93"/>
                      <a:pt x="94" y="93"/>
                    </a:cubicBezTo>
                    <a:cubicBezTo>
                      <a:pt x="94" y="93"/>
                      <a:pt x="95" y="92"/>
                      <a:pt x="96" y="92"/>
                    </a:cubicBezTo>
                    <a:cubicBezTo>
                      <a:pt x="98" y="92"/>
                      <a:pt x="100" y="92"/>
                      <a:pt x="102" y="91"/>
                    </a:cubicBezTo>
                    <a:cubicBezTo>
                      <a:pt x="103" y="91"/>
                      <a:pt x="103" y="91"/>
                      <a:pt x="103" y="91"/>
                    </a:cubicBezTo>
                    <a:cubicBezTo>
                      <a:pt x="106" y="90"/>
                      <a:pt x="109" y="89"/>
                      <a:pt x="111" y="88"/>
                    </a:cubicBezTo>
                    <a:cubicBezTo>
                      <a:pt x="113" y="87"/>
                      <a:pt x="114" y="87"/>
                      <a:pt x="115" y="86"/>
                    </a:cubicBezTo>
                    <a:cubicBezTo>
                      <a:pt x="116" y="86"/>
                      <a:pt x="117" y="86"/>
                      <a:pt x="118" y="86"/>
                    </a:cubicBezTo>
                    <a:cubicBezTo>
                      <a:pt x="118" y="86"/>
                      <a:pt x="119" y="86"/>
                      <a:pt x="120" y="86"/>
                    </a:cubicBezTo>
                    <a:cubicBezTo>
                      <a:pt x="121" y="86"/>
                      <a:pt x="122" y="86"/>
                      <a:pt x="123" y="86"/>
                    </a:cubicBezTo>
                    <a:cubicBezTo>
                      <a:pt x="125" y="86"/>
                      <a:pt x="125" y="86"/>
                      <a:pt x="125" y="86"/>
                    </a:cubicBezTo>
                    <a:cubicBezTo>
                      <a:pt x="130" y="86"/>
                      <a:pt x="138" y="86"/>
                      <a:pt x="140" y="79"/>
                    </a:cubicBezTo>
                    <a:cubicBezTo>
                      <a:pt x="141" y="74"/>
                      <a:pt x="139" y="69"/>
                      <a:pt x="137" y="64"/>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125" name="Freeform 76">
                <a:extLst>
                  <a:ext uri="{FF2B5EF4-FFF2-40B4-BE49-F238E27FC236}">
                    <a16:creationId xmlns:a16="http://schemas.microsoft.com/office/drawing/2014/main" id="{1F0581E0-28FF-3108-8E7A-7918B47E2B32}"/>
                  </a:ext>
                </a:extLst>
              </p:cNvPr>
              <p:cNvSpPr>
                <a:spLocks/>
              </p:cNvSpPr>
              <p:nvPr/>
            </p:nvSpPr>
            <p:spPr bwMode="auto">
              <a:xfrm>
                <a:off x="16635654" y="6596304"/>
                <a:ext cx="877971" cy="755031"/>
              </a:xfrm>
              <a:custGeom>
                <a:avLst/>
                <a:gdLst>
                  <a:gd name="T0" fmla="*/ 821328 w 124"/>
                  <a:gd name="T1" fmla="*/ 464634 h 117"/>
                  <a:gd name="T2" fmla="*/ 757604 w 124"/>
                  <a:gd name="T3" fmla="*/ 432368 h 117"/>
                  <a:gd name="T4" fmla="*/ 715122 w 124"/>
                  <a:gd name="T5" fmla="*/ 438821 h 117"/>
                  <a:gd name="T6" fmla="*/ 693880 w 124"/>
                  <a:gd name="T7" fmla="*/ 425915 h 117"/>
                  <a:gd name="T8" fmla="*/ 672639 w 124"/>
                  <a:gd name="T9" fmla="*/ 387195 h 117"/>
                  <a:gd name="T10" fmla="*/ 580594 w 124"/>
                  <a:gd name="T11" fmla="*/ 296850 h 117"/>
                  <a:gd name="T12" fmla="*/ 552272 w 124"/>
                  <a:gd name="T13" fmla="*/ 290397 h 117"/>
                  <a:gd name="T14" fmla="*/ 531031 w 124"/>
                  <a:gd name="T15" fmla="*/ 283943 h 117"/>
                  <a:gd name="T16" fmla="*/ 509790 w 124"/>
                  <a:gd name="T17" fmla="*/ 264584 h 117"/>
                  <a:gd name="T18" fmla="*/ 410664 w 124"/>
                  <a:gd name="T19" fmla="*/ 200051 h 117"/>
                  <a:gd name="T20" fmla="*/ 368181 w 124"/>
                  <a:gd name="T21" fmla="*/ 180691 h 117"/>
                  <a:gd name="T22" fmla="*/ 311538 w 124"/>
                  <a:gd name="T23" fmla="*/ 141972 h 117"/>
                  <a:gd name="T24" fmla="*/ 276136 w 124"/>
                  <a:gd name="T25" fmla="*/ 161331 h 117"/>
                  <a:gd name="T26" fmla="*/ 261975 w 124"/>
                  <a:gd name="T27" fmla="*/ 129065 h 117"/>
                  <a:gd name="T28" fmla="*/ 283216 w 124"/>
                  <a:gd name="T29" fmla="*/ 135518 h 117"/>
                  <a:gd name="T30" fmla="*/ 297377 w 124"/>
                  <a:gd name="T31" fmla="*/ 51626 h 117"/>
                  <a:gd name="T32" fmla="*/ 290297 w 124"/>
                  <a:gd name="T33" fmla="*/ 38720 h 117"/>
                  <a:gd name="T34" fmla="*/ 205332 w 124"/>
                  <a:gd name="T35" fmla="*/ 38720 h 117"/>
                  <a:gd name="T36" fmla="*/ 191171 w 124"/>
                  <a:gd name="T37" fmla="*/ 38720 h 117"/>
                  <a:gd name="T38" fmla="*/ 113287 w 124"/>
                  <a:gd name="T39" fmla="*/ 148425 h 117"/>
                  <a:gd name="T40" fmla="*/ 106206 w 124"/>
                  <a:gd name="T41" fmla="*/ 251677 h 117"/>
                  <a:gd name="T42" fmla="*/ 106206 w 124"/>
                  <a:gd name="T43" fmla="*/ 458181 h 117"/>
                  <a:gd name="T44" fmla="*/ 70804 w 124"/>
                  <a:gd name="T45" fmla="*/ 522714 h 117"/>
                  <a:gd name="T46" fmla="*/ 14161 w 124"/>
                  <a:gd name="T47" fmla="*/ 645326 h 117"/>
                  <a:gd name="T48" fmla="*/ 148689 w 124"/>
                  <a:gd name="T49" fmla="*/ 632419 h 117"/>
                  <a:gd name="T50" fmla="*/ 191171 w 124"/>
                  <a:gd name="T51" fmla="*/ 613059 h 117"/>
                  <a:gd name="T52" fmla="*/ 205332 w 124"/>
                  <a:gd name="T53" fmla="*/ 664685 h 117"/>
                  <a:gd name="T54" fmla="*/ 212412 w 124"/>
                  <a:gd name="T55" fmla="*/ 729218 h 117"/>
                  <a:gd name="T56" fmla="*/ 325699 w 124"/>
                  <a:gd name="T57" fmla="*/ 722765 h 117"/>
                  <a:gd name="T58" fmla="*/ 368181 w 124"/>
                  <a:gd name="T59" fmla="*/ 684045 h 117"/>
                  <a:gd name="T60" fmla="*/ 396503 w 124"/>
                  <a:gd name="T61" fmla="*/ 632419 h 117"/>
                  <a:gd name="T62" fmla="*/ 467307 w 124"/>
                  <a:gd name="T63" fmla="*/ 535620 h 117"/>
                  <a:gd name="T64" fmla="*/ 474388 w 124"/>
                  <a:gd name="T65" fmla="*/ 496901 h 117"/>
                  <a:gd name="T66" fmla="*/ 502709 w 124"/>
                  <a:gd name="T67" fmla="*/ 490447 h 117"/>
                  <a:gd name="T68" fmla="*/ 509790 w 124"/>
                  <a:gd name="T69" fmla="*/ 509807 h 117"/>
                  <a:gd name="T70" fmla="*/ 538111 w 124"/>
                  <a:gd name="T71" fmla="*/ 529167 h 117"/>
                  <a:gd name="T72" fmla="*/ 573513 w 124"/>
                  <a:gd name="T73" fmla="*/ 522714 h 117"/>
                  <a:gd name="T74" fmla="*/ 580594 w 124"/>
                  <a:gd name="T75" fmla="*/ 522714 h 117"/>
                  <a:gd name="T76" fmla="*/ 566433 w 124"/>
                  <a:gd name="T77" fmla="*/ 567887 h 117"/>
                  <a:gd name="T78" fmla="*/ 637237 w 124"/>
                  <a:gd name="T79" fmla="*/ 587246 h 117"/>
                  <a:gd name="T80" fmla="*/ 679719 w 124"/>
                  <a:gd name="T81" fmla="*/ 600153 h 117"/>
                  <a:gd name="T82" fmla="*/ 743443 w 124"/>
                  <a:gd name="T83" fmla="*/ 619513 h 117"/>
                  <a:gd name="T84" fmla="*/ 877971 w 124"/>
                  <a:gd name="T85" fmla="*/ 516261 h 1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4" h="117">
                    <a:moveTo>
                      <a:pt x="120" y="75"/>
                    </a:moveTo>
                    <a:cubicBezTo>
                      <a:pt x="119" y="74"/>
                      <a:pt x="118" y="73"/>
                      <a:pt x="116" y="72"/>
                    </a:cubicBezTo>
                    <a:cubicBezTo>
                      <a:pt x="115" y="71"/>
                      <a:pt x="114" y="70"/>
                      <a:pt x="113" y="69"/>
                    </a:cubicBezTo>
                    <a:cubicBezTo>
                      <a:pt x="111" y="67"/>
                      <a:pt x="110" y="67"/>
                      <a:pt x="107" y="67"/>
                    </a:cubicBezTo>
                    <a:cubicBezTo>
                      <a:pt x="106" y="67"/>
                      <a:pt x="104" y="67"/>
                      <a:pt x="103" y="67"/>
                    </a:cubicBezTo>
                    <a:cubicBezTo>
                      <a:pt x="101" y="68"/>
                      <a:pt x="101" y="68"/>
                      <a:pt x="101" y="68"/>
                    </a:cubicBezTo>
                    <a:cubicBezTo>
                      <a:pt x="100" y="68"/>
                      <a:pt x="99" y="68"/>
                      <a:pt x="98" y="68"/>
                    </a:cubicBezTo>
                    <a:cubicBezTo>
                      <a:pt x="98" y="68"/>
                      <a:pt x="98" y="67"/>
                      <a:pt x="98" y="66"/>
                    </a:cubicBezTo>
                    <a:cubicBezTo>
                      <a:pt x="97" y="65"/>
                      <a:pt x="97" y="63"/>
                      <a:pt x="96" y="62"/>
                    </a:cubicBezTo>
                    <a:cubicBezTo>
                      <a:pt x="95" y="61"/>
                      <a:pt x="95" y="60"/>
                      <a:pt x="95" y="60"/>
                    </a:cubicBezTo>
                    <a:cubicBezTo>
                      <a:pt x="94" y="52"/>
                      <a:pt x="90" y="47"/>
                      <a:pt x="83" y="46"/>
                    </a:cubicBezTo>
                    <a:cubicBezTo>
                      <a:pt x="83" y="46"/>
                      <a:pt x="82" y="46"/>
                      <a:pt x="82" y="46"/>
                    </a:cubicBezTo>
                    <a:cubicBezTo>
                      <a:pt x="81" y="46"/>
                      <a:pt x="80" y="46"/>
                      <a:pt x="79" y="46"/>
                    </a:cubicBezTo>
                    <a:cubicBezTo>
                      <a:pt x="79" y="46"/>
                      <a:pt x="79" y="46"/>
                      <a:pt x="78" y="45"/>
                    </a:cubicBezTo>
                    <a:cubicBezTo>
                      <a:pt x="77" y="45"/>
                      <a:pt x="77" y="45"/>
                      <a:pt x="76" y="44"/>
                    </a:cubicBezTo>
                    <a:cubicBezTo>
                      <a:pt x="75" y="44"/>
                      <a:pt x="75" y="44"/>
                      <a:pt x="75" y="44"/>
                    </a:cubicBezTo>
                    <a:cubicBezTo>
                      <a:pt x="73" y="44"/>
                      <a:pt x="73" y="44"/>
                      <a:pt x="73" y="43"/>
                    </a:cubicBezTo>
                    <a:cubicBezTo>
                      <a:pt x="72" y="43"/>
                      <a:pt x="72" y="42"/>
                      <a:pt x="72" y="41"/>
                    </a:cubicBezTo>
                    <a:cubicBezTo>
                      <a:pt x="71" y="40"/>
                      <a:pt x="71" y="38"/>
                      <a:pt x="69" y="37"/>
                    </a:cubicBezTo>
                    <a:cubicBezTo>
                      <a:pt x="68" y="36"/>
                      <a:pt x="64" y="32"/>
                      <a:pt x="58" y="31"/>
                    </a:cubicBezTo>
                    <a:cubicBezTo>
                      <a:pt x="56" y="31"/>
                      <a:pt x="55" y="31"/>
                      <a:pt x="53" y="29"/>
                    </a:cubicBezTo>
                    <a:cubicBezTo>
                      <a:pt x="53" y="28"/>
                      <a:pt x="53" y="28"/>
                      <a:pt x="52" y="28"/>
                    </a:cubicBezTo>
                    <a:cubicBezTo>
                      <a:pt x="51" y="25"/>
                      <a:pt x="49" y="22"/>
                      <a:pt x="45" y="22"/>
                    </a:cubicBezTo>
                    <a:cubicBezTo>
                      <a:pt x="44" y="22"/>
                      <a:pt x="44" y="22"/>
                      <a:pt x="44" y="22"/>
                    </a:cubicBezTo>
                    <a:cubicBezTo>
                      <a:pt x="42" y="22"/>
                      <a:pt x="40" y="24"/>
                      <a:pt x="40" y="24"/>
                    </a:cubicBezTo>
                    <a:cubicBezTo>
                      <a:pt x="39" y="25"/>
                      <a:pt x="39" y="25"/>
                      <a:pt x="39" y="25"/>
                    </a:cubicBezTo>
                    <a:cubicBezTo>
                      <a:pt x="39" y="25"/>
                      <a:pt x="38" y="25"/>
                      <a:pt x="38" y="25"/>
                    </a:cubicBezTo>
                    <a:cubicBezTo>
                      <a:pt x="38" y="25"/>
                      <a:pt x="37" y="22"/>
                      <a:pt x="37" y="20"/>
                    </a:cubicBezTo>
                    <a:cubicBezTo>
                      <a:pt x="38" y="20"/>
                      <a:pt x="39" y="21"/>
                      <a:pt x="40" y="21"/>
                    </a:cubicBezTo>
                    <a:cubicBezTo>
                      <a:pt x="40" y="21"/>
                      <a:pt x="40" y="21"/>
                      <a:pt x="40" y="21"/>
                    </a:cubicBezTo>
                    <a:cubicBezTo>
                      <a:pt x="42" y="21"/>
                      <a:pt x="43" y="20"/>
                      <a:pt x="44" y="19"/>
                    </a:cubicBezTo>
                    <a:cubicBezTo>
                      <a:pt x="48" y="15"/>
                      <a:pt x="43" y="10"/>
                      <a:pt x="42" y="8"/>
                    </a:cubicBezTo>
                    <a:cubicBezTo>
                      <a:pt x="41" y="7"/>
                      <a:pt x="41" y="7"/>
                      <a:pt x="41" y="7"/>
                    </a:cubicBezTo>
                    <a:cubicBezTo>
                      <a:pt x="41" y="7"/>
                      <a:pt x="41" y="6"/>
                      <a:pt x="41" y="6"/>
                    </a:cubicBezTo>
                    <a:cubicBezTo>
                      <a:pt x="40" y="4"/>
                      <a:pt x="39" y="0"/>
                      <a:pt x="35" y="0"/>
                    </a:cubicBezTo>
                    <a:cubicBezTo>
                      <a:pt x="31" y="0"/>
                      <a:pt x="29" y="3"/>
                      <a:pt x="29" y="6"/>
                    </a:cubicBezTo>
                    <a:cubicBezTo>
                      <a:pt x="29" y="6"/>
                      <a:pt x="29" y="6"/>
                      <a:pt x="29" y="6"/>
                    </a:cubicBezTo>
                    <a:cubicBezTo>
                      <a:pt x="28" y="6"/>
                      <a:pt x="28" y="6"/>
                      <a:pt x="27" y="6"/>
                    </a:cubicBezTo>
                    <a:cubicBezTo>
                      <a:pt x="26" y="6"/>
                      <a:pt x="24" y="7"/>
                      <a:pt x="23" y="7"/>
                    </a:cubicBezTo>
                    <a:cubicBezTo>
                      <a:pt x="16" y="11"/>
                      <a:pt x="16" y="19"/>
                      <a:pt x="16" y="23"/>
                    </a:cubicBezTo>
                    <a:cubicBezTo>
                      <a:pt x="16" y="25"/>
                      <a:pt x="16" y="28"/>
                      <a:pt x="16" y="30"/>
                    </a:cubicBezTo>
                    <a:cubicBezTo>
                      <a:pt x="16" y="33"/>
                      <a:pt x="16" y="36"/>
                      <a:pt x="15" y="39"/>
                    </a:cubicBezTo>
                    <a:cubicBezTo>
                      <a:pt x="15" y="45"/>
                      <a:pt x="15" y="49"/>
                      <a:pt x="14" y="54"/>
                    </a:cubicBezTo>
                    <a:cubicBezTo>
                      <a:pt x="13" y="60"/>
                      <a:pt x="13" y="66"/>
                      <a:pt x="15" y="71"/>
                    </a:cubicBezTo>
                    <a:cubicBezTo>
                      <a:pt x="16" y="76"/>
                      <a:pt x="16" y="78"/>
                      <a:pt x="13" y="80"/>
                    </a:cubicBezTo>
                    <a:cubicBezTo>
                      <a:pt x="12" y="80"/>
                      <a:pt x="11" y="81"/>
                      <a:pt x="10" y="81"/>
                    </a:cubicBezTo>
                    <a:cubicBezTo>
                      <a:pt x="6" y="84"/>
                      <a:pt x="1" y="87"/>
                      <a:pt x="0" y="94"/>
                    </a:cubicBezTo>
                    <a:cubicBezTo>
                      <a:pt x="0" y="96"/>
                      <a:pt x="1" y="99"/>
                      <a:pt x="2" y="100"/>
                    </a:cubicBezTo>
                    <a:cubicBezTo>
                      <a:pt x="3" y="101"/>
                      <a:pt x="5" y="102"/>
                      <a:pt x="7" y="102"/>
                    </a:cubicBezTo>
                    <a:cubicBezTo>
                      <a:pt x="12" y="102"/>
                      <a:pt x="17" y="100"/>
                      <a:pt x="21" y="98"/>
                    </a:cubicBezTo>
                    <a:cubicBezTo>
                      <a:pt x="23" y="97"/>
                      <a:pt x="25" y="96"/>
                      <a:pt x="26" y="95"/>
                    </a:cubicBezTo>
                    <a:cubicBezTo>
                      <a:pt x="27" y="95"/>
                      <a:pt x="27" y="95"/>
                      <a:pt x="27" y="95"/>
                    </a:cubicBezTo>
                    <a:cubicBezTo>
                      <a:pt x="27" y="95"/>
                      <a:pt x="27" y="95"/>
                      <a:pt x="27" y="96"/>
                    </a:cubicBezTo>
                    <a:cubicBezTo>
                      <a:pt x="29" y="98"/>
                      <a:pt x="29" y="101"/>
                      <a:pt x="29" y="103"/>
                    </a:cubicBezTo>
                    <a:cubicBezTo>
                      <a:pt x="29" y="104"/>
                      <a:pt x="29" y="105"/>
                      <a:pt x="29" y="105"/>
                    </a:cubicBezTo>
                    <a:cubicBezTo>
                      <a:pt x="29" y="108"/>
                      <a:pt x="29" y="110"/>
                      <a:pt x="30" y="113"/>
                    </a:cubicBezTo>
                    <a:cubicBezTo>
                      <a:pt x="32" y="117"/>
                      <a:pt x="35" y="117"/>
                      <a:pt x="36" y="117"/>
                    </a:cubicBezTo>
                    <a:cubicBezTo>
                      <a:pt x="40" y="117"/>
                      <a:pt x="43" y="114"/>
                      <a:pt x="46" y="112"/>
                    </a:cubicBezTo>
                    <a:cubicBezTo>
                      <a:pt x="47" y="111"/>
                      <a:pt x="47" y="111"/>
                      <a:pt x="47" y="111"/>
                    </a:cubicBezTo>
                    <a:cubicBezTo>
                      <a:pt x="49" y="109"/>
                      <a:pt x="51" y="108"/>
                      <a:pt x="52" y="106"/>
                    </a:cubicBezTo>
                    <a:cubicBezTo>
                      <a:pt x="53" y="104"/>
                      <a:pt x="54" y="102"/>
                      <a:pt x="54" y="101"/>
                    </a:cubicBezTo>
                    <a:cubicBezTo>
                      <a:pt x="55" y="100"/>
                      <a:pt x="55" y="99"/>
                      <a:pt x="56" y="98"/>
                    </a:cubicBezTo>
                    <a:cubicBezTo>
                      <a:pt x="56" y="96"/>
                      <a:pt x="58" y="95"/>
                      <a:pt x="60" y="93"/>
                    </a:cubicBezTo>
                    <a:cubicBezTo>
                      <a:pt x="62" y="91"/>
                      <a:pt x="65" y="88"/>
                      <a:pt x="66" y="83"/>
                    </a:cubicBezTo>
                    <a:cubicBezTo>
                      <a:pt x="66" y="82"/>
                      <a:pt x="66" y="82"/>
                      <a:pt x="66" y="81"/>
                    </a:cubicBezTo>
                    <a:cubicBezTo>
                      <a:pt x="66" y="79"/>
                      <a:pt x="66" y="78"/>
                      <a:pt x="67" y="77"/>
                    </a:cubicBezTo>
                    <a:cubicBezTo>
                      <a:pt x="68" y="76"/>
                      <a:pt x="69" y="75"/>
                      <a:pt x="71" y="75"/>
                    </a:cubicBezTo>
                    <a:cubicBezTo>
                      <a:pt x="71" y="75"/>
                      <a:pt x="71" y="76"/>
                      <a:pt x="71" y="76"/>
                    </a:cubicBezTo>
                    <a:cubicBezTo>
                      <a:pt x="71" y="77"/>
                      <a:pt x="72" y="78"/>
                      <a:pt x="72" y="78"/>
                    </a:cubicBezTo>
                    <a:cubicBezTo>
                      <a:pt x="72" y="78"/>
                      <a:pt x="72" y="79"/>
                      <a:pt x="72" y="79"/>
                    </a:cubicBezTo>
                    <a:cubicBezTo>
                      <a:pt x="72" y="82"/>
                      <a:pt x="72" y="82"/>
                      <a:pt x="72" y="82"/>
                    </a:cubicBezTo>
                    <a:cubicBezTo>
                      <a:pt x="76" y="82"/>
                      <a:pt x="76" y="82"/>
                      <a:pt x="76" y="82"/>
                    </a:cubicBezTo>
                    <a:cubicBezTo>
                      <a:pt x="77" y="82"/>
                      <a:pt x="77" y="82"/>
                      <a:pt x="77" y="82"/>
                    </a:cubicBezTo>
                    <a:cubicBezTo>
                      <a:pt x="78" y="81"/>
                      <a:pt x="80" y="81"/>
                      <a:pt x="81" y="81"/>
                    </a:cubicBezTo>
                    <a:cubicBezTo>
                      <a:pt x="82" y="81"/>
                      <a:pt x="82" y="81"/>
                      <a:pt x="82" y="81"/>
                    </a:cubicBezTo>
                    <a:cubicBezTo>
                      <a:pt x="82" y="81"/>
                      <a:pt x="82" y="81"/>
                      <a:pt x="82" y="81"/>
                    </a:cubicBezTo>
                    <a:cubicBezTo>
                      <a:pt x="82" y="81"/>
                      <a:pt x="82" y="82"/>
                      <a:pt x="81" y="83"/>
                    </a:cubicBezTo>
                    <a:cubicBezTo>
                      <a:pt x="81" y="84"/>
                      <a:pt x="80" y="86"/>
                      <a:pt x="80" y="88"/>
                    </a:cubicBezTo>
                    <a:cubicBezTo>
                      <a:pt x="81" y="90"/>
                      <a:pt x="82" y="92"/>
                      <a:pt x="86" y="92"/>
                    </a:cubicBezTo>
                    <a:cubicBezTo>
                      <a:pt x="87" y="92"/>
                      <a:pt x="89" y="92"/>
                      <a:pt x="90" y="91"/>
                    </a:cubicBezTo>
                    <a:cubicBezTo>
                      <a:pt x="90" y="91"/>
                      <a:pt x="91" y="91"/>
                      <a:pt x="91" y="91"/>
                    </a:cubicBezTo>
                    <a:cubicBezTo>
                      <a:pt x="93" y="91"/>
                      <a:pt x="94" y="92"/>
                      <a:pt x="96" y="93"/>
                    </a:cubicBezTo>
                    <a:cubicBezTo>
                      <a:pt x="97" y="93"/>
                      <a:pt x="98" y="94"/>
                      <a:pt x="99" y="94"/>
                    </a:cubicBezTo>
                    <a:cubicBezTo>
                      <a:pt x="101" y="95"/>
                      <a:pt x="103" y="96"/>
                      <a:pt x="105" y="96"/>
                    </a:cubicBezTo>
                    <a:cubicBezTo>
                      <a:pt x="112" y="96"/>
                      <a:pt x="117" y="90"/>
                      <a:pt x="121" y="86"/>
                    </a:cubicBezTo>
                    <a:cubicBezTo>
                      <a:pt x="122" y="84"/>
                      <a:pt x="124" y="82"/>
                      <a:pt x="124" y="80"/>
                    </a:cubicBezTo>
                    <a:cubicBezTo>
                      <a:pt x="123" y="78"/>
                      <a:pt x="122" y="76"/>
                      <a:pt x="120" y="75"/>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126" name="Freeform 77">
                <a:extLst>
                  <a:ext uri="{FF2B5EF4-FFF2-40B4-BE49-F238E27FC236}">
                    <a16:creationId xmlns:a16="http://schemas.microsoft.com/office/drawing/2014/main" id="{DCCC239B-A1B8-CADE-A006-729E24382BEE}"/>
                  </a:ext>
                </a:extLst>
              </p:cNvPr>
              <p:cNvSpPr>
                <a:spLocks/>
              </p:cNvSpPr>
              <p:nvPr/>
            </p:nvSpPr>
            <p:spPr bwMode="auto">
              <a:xfrm>
                <a:off x="16918526" y="6564743"/>
                <a:ext cx="192140" cy="148093"/>
              </a:xfrm>
              <a:custGeom>
                <a:avLst/>
                <a:gdLst>
                  <a:gd name="T0" fmla="*/ 42698 w 27"/>
                  <a:gd name="T1" fmla="*/ 90144 h 23"/>
                  <a:gd name="T2" fmla="*/ 42698 w 27"/>
                  <a:gd name="T3" fmla="*/ 96582 h 23"/>
                  <a:gd name="T4" fmla="*/ 71163 w 27"/>
                  <a:gd name="T5" fmla="*/ 128777 h 23"/>
                  <a:gd name="T6" fmla="*/ 78279 w 27"/>
                  <a:gd name="T7" fmla="*/ 135215 h 23"/>
                  <a:gd name="T8" fmla="*/ 120977 w 27"/>
                  <a:gd name="T9" fmla="*/ 148093 h 23"/>
                  <a:gd name="T10" fmla="*/ 128093 w 27"/>
                  <a:gd name="T11" fmla="*/ 148093 h 23"/>
                  <a:gd name="T12" fmla="*/ 135210 w 27"/>
                  <a:gd name="T13" fmla="*/ 148093 h 23"/>
                  <a:gd name="T14" fmla="*/ 192140 w 27"/>
                  <a:gd name="T15" fmla="*/ 115899 h 23"/>
                  <a:gd name="T16" fmla="*/ 192140 w 27"/>
                  <a:gd name="T17" fmla="*/ 96582 h 23"/>
                  <a:gd name="T18" fmla="*/ 170791 w 27"/>
                  <a:gd name="T19" fmla="*/ 96582 h 23"/>
                  <a:gd name="T20" fmla="*/ 163675 w 27"/>
                  <a:gd name="T21" fmla="*/ 90144 h 23"/>
                  <a:gd name="T22" fmla="*/ 149442 w 27"/>
                  <a:gd name="T23" fmla="*/ 83705 h 23"/>
                  <a:gd name="T24" fmla="*/ 135210 w 27"/>
                  <a:gd name="T25" fmla="*/ 83705 h 23"/>
                  <a:gd name="T26" fmla="*/ 135210 w 27"/>
                  <a:gd name="T27" fmla="*/ 83705 h 23"/>
                  <a:gd name="T28" fmla="*/ 128093 w 27"/>
                  <a:gd name="T29" fmla="*/ 77266 h 23"/>
                  <a:gd name="T30" fmla="*/ 128093 w 27"/>
                  <a:gd name="T31" fmla="*/ 64388 h 23"/>
                  <a:gd name="T32" fmla="*/ 106744 w 27"/>
                  <a:gd name="T33" fmla="*/ 38633 h 23"/>
                  <a:gd name="T34" fmla="*/ 99628 w 27"/>
                  <a:gd name="T35" fmla="*/ 38633 h 23"/>
                  <a:gd name="T36" fmla="*/ 92512 w 27"/>
                  <a:gd name="T37" fmla="*/ 25755 h 23"/>
                  <a:gd name="T38" fmla="*/ 42698 w 27"/>
                  <a:gd name="T39" fmla="*/ 0 h 23"/>
                  <a:gd name="T40" fmla="*/ 28465 w 27"/>
                  <a:gd name="T41" fmla="*/ 0 h 23"/>
                  <a:gd name="T42" fmla="*/ 7116 w 27"/>
                  <a:gd name="T43" fmla="*/ 19316 h 23"/>
                  <a:gd name="T44" fmla="*/ 35581 w 27"/>
                  <a:gd name="T45" fmla="*/ 83705 h 23"/>
                  <a:gd name="T46" fmla="*/ 42698 w 27"/>
                  <a:gd name="T47" fmla="*/ 90144 h 2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7" h="23">
                    <a:moveTo>
                      <a:pt x="6" y="14"/>
                    </a:moveTo>
                    <a:cubicBezTo>
                      <a:pt x="6" y="14"/>
                      <a:pt x="6" y="15"/>
                      <a:pt x="6" y="15"/>
                    </a:cubicBezTo>
                    <a:cubicBezTo>
                      <a:pt x="6" y="17"/>
                      <a:pt x="7" y="19"/>
                      <a:pt x="10" y="20"/>
                    </a:cubicBezTo>
                    <a:cubicBezTo>
                      <a:pt x="11" y="21"/>
                      <a:pt x="11" y="21"/>
                      <a:pt x="11" y="21"/>
                    </a:cubicBezTo>
                    <a:cubicBezTo>
                      <a:pt x="12" y="22"/>
                      <a:pt x="14" y="23"/>
                      <a:pt x="17" y="23"/>
                    </a:cubicBezTo>
                    <a:cubicBezTo>
                      <a:pt x="17" y="23"/>
                      <a:pt x="18" y="23"/>
                      <a:pt x="18" y="23"/>
                    </a:cubicBezTo>
                    <a:cubicBezTo>
                      <a:pt x="18" y="23"/>
                      <a:pt x="19" y="23"/>
                      <a:pt x="19" y="23"/>
                    </a:cubicBezTo>
                    <a:cubicBezTo>
                      <a:pt x="21" y="23"/>
                      <a:pt x="27" y="22"/>
                      <a:pt x="27" y="18"/>
                    </a:cubicBezTo>
                    <a:cubicBezTo>
                      <a:pt x="27" y="15"/>
                      <a:pt x="27" y="15"/>
                      <a:pt x="27" y="15"/>
                    </a:cubicBezTo>
                    <a:cubicBezTo>
                      <a:pt x="24" y="15"/>
                      <a:pt x="24" y="15"/>
                      <a:pt x="24" y="15"/>
                    </a:cubicBezTo>
                    <a:cubicBezTo>
                      <a:pt x="24" y="15"/>
                      <a:pt x="23" y="14"/>
                      <a:pt x="23" y="14"/>
                    </a:cubicBezTo>
                    <a:cubicBezTo>
                      <a:pt x="22" y="14"/>
                      <a:pt x="22" y="13"/>
                      <a:pt x="21" y="13"/>
                    </a:cubicBezTo>
                    <a:cubicBezTo>
                      <a:pt x="20" y="13"/>
                      <a:pt x="19" y="13"/>
                      <a:pt x="19" y="13"/>
                    </a:cubicBezTo>
                    <a:cubicBezTo>
                      <a:pt x="19" y="13"/>
                      <a:pt x="19" y="13"/>
                      <a:pt x="19" y="13"/>
                    </a:cubicBezTo>
                    <a:cubicBezTo>
                      <a:pt x="19" y="12"/>
                      <a:pt x="18" y="12"/>
                      <a:pt x="18" y="12"/>
                    </a:cubicBezTo>
                    <a:cubicBezTo>
                      <a:pt x="18" y="11"/>
                      <a:pt x="18" y="10"/>
                      <a:pt x="18" y="10"/>
                    </a:cubicBezTo>
                    <a:cubicBezTo>
                      <a:pt x="17" y="8"/>
                      <a:pt x="16" y="7"/>
                      <a:pt x="15" y="6"/>
                    </a:cubicBezTo>
                    <a:cubicBezTo>
                      <a:pt x="14" y="6"/>
                      <a:pt x="14" y="6"/>
                      <a:pt x="14" y="6"/>
                    </a:cubicBezTo>
                    <a:cubicBezTo>
                      <a:pt x="14" y="6"/>
                      <a:pt x="13" y="5"/>
                      <a:pt x="13" y="4"/>
                    </a:cubicBezTo>
                    <a:cubicBezTo>
                      <a:pt x="11" y="2"/>
                      <a:pt x="9" y="0"/>
                      <a:pt x="6" y="0"/>
                    </a:cubicBezTo>
                    <a:cubicBezTo>
                      <a:pt x="5" y="0"/>
                      <a:pt x="5" y="0"/>
                      <a:pt x="4" y="0"/>
                    </a:cubicBezTo>
                    <a:cubicBezTo>
                      <a:pt x="3" y="1"/>
                      <a:pt x="1" y="2"/>
                      <a:pt x="1" y="3"/>
                    </a:cubicBezTo>
                    <a:cubicBezTo>
                      <a:pt x="0" y="7"/>
                      <a:pt x="3" y="10"/>
                      <a:pt x="5" y="13"/>
                    </a:cubicBezTo>
                    <a:cubicBezTo>
                      <a:pt x="5" y="13"/>
                      <a:pt x="5" y="13"/>
                      <a:pt x="6" y="14"/>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127" name="Freeform 78">
                <a:extLst>
                  <a:ext uri="{FF2B5EF4-FFF2-40B4-BE49-F238E27FC236}">
                    <a16:creationId xmlns:a16="http://schemas.microsoft.com/office/drawing/2014/main" id="{0FA9A0C4-3DC4-24D2-14D7-7A7C1B0F3C21}"/>
                  </a:ext>
                </a:extLst>
              </p:cNvPr>
              <p:cNvSpPr>
                <a:spLocks/>
              </p:cNvSpPr>
              <p:nvPr/>
            </p:nvSpPr>
            <p:spPr bwMode="auto">
              <a:xfrm>
                <a:off x="17521631" y="5649481"/>
                <a:ext cx="112081" cy="116532"/>
              </a:xfrm>
              <a:custGeom>
                <a:avLst/>
                <a:gdLst>
                  <a:gd name="T0" fmla="*/ 112081 w 16"/>
                  <a:gd name="T1" fmla="*/ 38844 h 18"/>
                  <a:gd name="T2" fmla="*/ 77056 w 16"/>
                  <a:gd name="T3" fmla="*/ 6474 h 18"/>
                  <a:gd name="T4" fmla="*/ 49035 w 16"/>
                  <a:gd name="T5" fmla="*/ 0 h 18"/>
                  <a:gd name="T6" fmla="*/ 7005 w 16"/>
                  <a:gd name="T7" fmla="*/ 32370 h 18"/>
                  <a:gd name="T8" fmla="*/ 14010 w 16"/>
                  <a:gd name="T9" fmla="*/ 84162 h 18"/>
                  <a:gd name="T10" fmla="*/ 21015 w 16"/>
                  <a:gd name="T11" fmla="*/ 90636 h 18"/>
                  <a:gd name="T12" fmla="*/ 56041 w 16"/>
                  <a:gd name="T13" fmla="*/ 116532 h 18"/>
                  <a:gd name="T14" fmla="*/ 70051 w 16"/>
                  <a:gd name="T15" fmla="*/ 116532 h 18"/>
                  <a:gd name="T16" fmla="*/ 98071 w 16"/>
                  <a:gd name="T17" fmla="*/ 77688 h 18"/>
                  <a:gd name="T18" fmla="*/ 105076 w 16"/>
                  <a:gd name="T19" fmla="*/ 71214 h 18"/>
                  <a:gd name="T20" fmla="*/ 112081 w 16"/>
                  <a:gd name="T21" fmla="*/ 38844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 h="18">
                    <a:moveTo>
                      <a:pt x="16" y="6"/>
                    </a:moveTo>
                    <a:cubicBezTo>
                      <a:pt x="15" y="4"/>
                      <a:pt x="13" y="2"/>
                      <a:pt x="11" y="1"/>
                    </a:cubicBezTo>
                    <a:cubicBezTo>
                      <a:pt x="10" y="1"/>
                      <a:pt x="9" y="0"/>
                      <a:pt x="7" y="0"/>
                    </a:cubicBezTo>
                    <a:cubicBezTo>
                      <a:pt x="6" y="0"/>
                      <a:pt x="3" y="1"/>
                      <a:pt x="1" y="5"/>
                    </a:cubicBezTo>
                    <a:cubicBezTo>
                      <a:pt x="0" y="8"/>
                      <a:pt x="0" y="10"/>
                      <a:pt x="2" y="13"/>
                    </a:cubicBezTo>
                    <a:cubicBezTo>
                      <a:pt x="3" y="13"/>
                      <a:pt x="3" y="14"/>
                      <a:pt x="3" y="14"/>
                    </a:cubicBezTo>
                    <a:cubicBezTo>
                      <a:pt x="3" y="15"/>
                      <a:pt x="5" y="18"/>
                      <a:pt x="8" y="18"/>
                    </a:cubicBezTo>
                    <a:cubicBezTo>
                      <a:pt x="8" y="18"/>
                      <a:pt x="9" y="18"/>
                      <a:pt x="10" y="18"/>
                    </a:cubicBezTo>
                    <a:cubicBezTo>
                      <a:pt x="12" y="17"/>
                      <a:pt x="13" y="14"/>
                      <a:pt x="14" y="12"/>
                    </a:cubicBezTo>
                    <a:cubicBezTo>
                      <a:pt x="14" y="12"/>
                      <a:pt x="14" y="11"/>
                      <a:pt x="15" y="11"/>
                    </a:cubicBezTo>
                    <a:cubicBezTo>
                      <a:pt x="16" y="9"/>
                      <a:pt x="16" y="8"/>
                      <a:pt x="16" y="6"/>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128" name="Freeform 79">
                <a:extLst>
                  <a:ext uri="{FF2B5EF4-FFF2-40B4-BE49-F238E27FC236}">
                    <a16:creationId xmlns:a16="http://schemas.microsoft.com/office/drawing/2014/main" id="{C1B5D451-BB34-78A0-2703-6E81DD3C7685}"/>
                  </a:ext>
                </a:extLst>
              </p:cNvPr>
              <p:cNvSpPr>
                <a:spLocks/>
              </p:cNvSpPr>
              <p:nvPr/>
            </p:nvSpPr>
            <p:spPr bwMode="auto">
              <a:xfrm>
                <a:off x="17342834" y="5603354"/>
                <a:ext cx="157448" cy="264625"/>
              </a:xfrm>
              <a:custGeom>
                <a:avLst/>
                <a:gdLst>
                  <a:gd name="T0" fmla="*/ 128821 w 22"/>
                  <a:gd name="T1" fmla="*/ 161357 h 41"/>
                  <a:gd name="T2" fmla="*/ 135978 w 22"/>
                  <a:gd name="T3" fmla="*/ 154902 h 41"/>
                  <a:gd name="T4" fmla="*/ 135978 w 22"/>
                  <a:gd name="T5" fmla="*/ 116177 h 41"/>
                  <a:gd name="T6" fmla="*/ 100194 w 22"/>
                  <a:gd name="T7" fmla="*/ 96814 h 41"/>
                  <a:gd name="T8" fmla="*/ 107351 w 22"/>
                  <a:gd name="T9" fmla="*/ 90360 h 41"/>
                  <a:gd name="T10" fmla="*/ 114508 w 22"/>
                  <a:gd name="T11" fmla="*/ 83905 h 41"/>
                  <a:gd name="T12" fmla="*/ 143135 w 22"/>
                  <a:gd name="T13" fmla="*/ 58088 h 41"/>
                  <a:gd name="T14" fmla="*/ 150291 w 22"/>
                  <a:gd name="T15" fmla="*/ 25817 h 41"/>
                  <a:gd name="T16" fmla="*/ 114508 w 22"/>
                  <a:gd name="T17" fmla="*/ 0 h 41"/>
                  <a:gd name="T18" fmla="*/ 107351 w 22"/>
                  <a:gd name="T19" fmla="*/ 0 h 41"/>
                  <a:gd name="T20" fmla="*/ 57254 w 22"/>
                  <a:gd name="T21" fmla="*/ 32271 h 41"/>
                  <a:gd name="T22" fmla="*/ 57254 w 22"/>
                  <a:gd name="T23" fmla="*/ 32271 h 41"/>
                  <a:gd name="T24" fmla="*/ 42940 w 22"/>
                  <a:gd name="T25" fmla="*/ 83905 h 41"/>
                  <a:gd name="T26" fmla="*/ 64411 w 22"/>
                  <a:gd name="T27" fmla="*/ 103268 h 41"/>
                  <a:gd name="T28" fmla="*/ 50097 w 22"/>
                  <a:gd name="T29" fmla="*/ 129085 h 41"/>
                  <a:gd name="T30" fmla="*/ 50097 w 22"/>
                  <a:gd name="T31" fmla="*/ 141994 h 41"/>
                  <a:gd name="T32" fmla="*/ 50097 w 22"/>
                  <a:gd name="T33" fmla="*/ 141994 h 41"/>
                  <a:gd name="T34" fmla="*/ 35784 w 22"/>
                  <a:gd name="T35" fmla="*/ 174265 h 41"/>
                  <a:gd name="T36" fmla="*/ 35784 w 22"/>
                  <a:gd name="T37" fmla="*/ 174265 h 41"/>
                  <a:gd name="T38" fmla="*/ 0 w 22"/>
                  <a:gd name="T39" fmla="*/ 238808 h 41"/>
                  <a:gd name="T40" fmla="*/ 21470 w 22"/>
                  <a:gd name="T41" fmla="*/ 264625 h 41"/>
                  <a:gd name="T42" fmla="*/ 42940 w 22"/>
                  <a:gd name="T43" fmla="*/ 264625 h 41"/>
                  <a:gd name="T44" fmla="*/ 42940 w 22"/>
                  <a:gd name="T45" fmla="*/ 264625 h 41"/>
                  <a:gd name="T46" fmla="*/ 128821 w 22"/>
                  <a:gd name="T47" fmla="*/ 161357 h 4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2" h="41">
                    <a:moveTo>
                      <a:pt x="18" y="25"/>
                    </a:moveTo>
                    <a:cubicBezTo>
                      <a:pt x="19" y="24"/>
                      <a:pt x="19" y="24"/>
                      <a:pt x="19" y="24"/>
                    </a:cubicBezTo>
                    <a:cubicBezTo>
                      <a:pt x="20" y="21"/>
                      <a:pt x="20" y="19"/>
                      <a:pt x="19" y="18"/>
                    </a:cubicBezTo>
                    <a:cubicBezTo>
                      <a:pt x="18" y="16"/>
                      <a:pt x="16" y="15"/>
                      <a:pt x="14" y="15"/>
                    </a:cubicBezTo>
                    <a:cubicBezTo>
                      <a:pt x="14" y="14"/>
                      <a:pt x="15" y="14"/>
                      <a:pt x="15" y="14"/>
                    </a:cubicBezTo>
                    <a:cubicBezTo>
                      <a:pt x="15" y="14"/>
                      <a:pt x="16" y="13"/>
                      <a:pt x="16" y="13"/>
                    </a:cubicBezTo>
                    <a:cubicBezTo>
                      <a:pt x="18" y="12"/>
                      <a:pt x="19" y="11"/>
                      <a:pt x="20" y="9"/>
                    </a:cubicBezTo>
                    <a:cubicBezTo>
                      <a:pt x="21" y="8"/>
                      <a:pt x="22" y="5"/>
                      <a:pt x="21" y="4"/>
                    </a:cubicBezTo>
                    <a:cubicBezTo>
                      <a:pt x="20" y="2"/>
                      <a:pt x="18" y="0"/>
                      <a:pt x="16" y="0"/>
                    </a:cubicBezTo>
                    <a:cubicBezTo>
                      <a:pt x="16" y="0"/>
                      <a:pt x="16" y="0"/>
                      <a:pt x="15" y="0"/>
                    </a:cubicBezTo>
                    <a:cubicBezTo>
                      <a:pt x="12" y="0"/>
                      <a:pt x="9" y="3"/>
                      <a:pt x="8" y="5"/>
                    </a:cubicBezTo>
                    <a:cubicBezTo>
                      <a:pt x="8" y="5"/>
                      <a:pt x="8" y="5"/>
                      <a:pt x="8" y="5"/>
                    </a:cubicBezTo>
                    <a:cubicBezTo>
                      <a:pt x="6" y="7"/>
                      <a:pt x="4" y="10"/>
                      <a:pt x="6" y="13"/>
                    </a:cubicBezTo>
                    <a:cubicBezTo>
                      <a:pt x="6" y="15"/>
                      <a:pt x="8" y="16"/>
                      <a:pt x="9" y="16"/>
                    </a:cubicBezTo>
                    <a:cubicBezTo>
                      <a:pt x="8" y="17"/>
                      <a:pt x="7" y="18"/>
                      <a:pt x="7" y="20"/>
                    </a:cubicBezTo>
                    <a:cubicBezTo>
                      <a:pt x="7" y="21"/>
                      <a:pt x="7" y="21"/>
                      <a:pt x="7" y="22"/>
                    </a:cubicBezTo>
                    <a:cubicBezTo>
                      <a:pt x="7" y="22"/>
                      <a:pt x="7" y="22"/>
                      <a:pt x="7" y="22"/>
                    </a:cubicBezTo>
                    <a:cubicBezTo>
                      <a:pt x="7" y="24"/>
                      <a:pt x="7" y="25"/>
                      <a:pt x="5" y="27"/>
                    </a:cubicBezTo>
                    <a:cubicBezTo>
                      <a:pt x="5" y="27"/>
                      <a:pt x="5" y="27"/>
                      <a:pt x="5" y="27"/>
                    </a:cubicBezTo>
                    <a:cubicBezTo>
                      <a:pt x="2" y="30"/>
                      <a:pt x="0" y="33"/>
                      <a:pt x="0" y="37"/>
                    </a:cubicBezTo>
                    <a:cubicBezTo>
                      <a:pt x="1" y="38"/>
                      <a:pt x="2" y="40"/>
                      <a:pt x="3" y="41"/>
                    </a:cubicBezTo>
                    <a:cubicBezTo>
                      <a:pt x="4" y="41"/>
                      <a:pt x="5" y="41"/>
                      <a:pt x="6" y="41"/>
                    </a:cubicBezTo>
                    <a:cubicBezTo>
                      <a:pt x="6" y="41"/>
                      <a:pt x="6" y="41"/>
                      <a:pt x="6" y="41"/>
                    </a:cubicBezTo>
                    <a:cubicBezTo>
                      <a:pt x="9" y="41"/>
                      <a:pt x="13" y="37"/>
                      <a:pt x="18" y="25"/>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129" name="Freeform 80">
                <a:extLst>
                  <a:ext uri="{FF2B5EF4-FFF2-40B4-BE49-F238E27FC236}">
                    <a16:creationId xmlns:a16="http://schemas.microsoft.com/office/drawing/2014/main" id="{AA7A212D-C4F1-A49F-3A4D-601E208A1CF4}"/>
                  </a:ext>
                </a:extLst>
              </p:cNvPr>
              <p:cNvSpPr>
                <a:spLocks/>
              </p:cNvSpPr>
              <p:nvPr/>
            </p:nvSpPr>
            <p:spPr bwMode="auto">
              <a:xfrm>
                <a:off x="17393538" y="5867979"/>
                <a:ext cx="106744" cy="160232"/>
              </a:xfrm>
              <a:custGeom>
                <a:avLst/>
                <a:gdLst>
                  <a:gd name="T0" fmla="*/ 56930 w 15"/>
                  <a:gd name="T1" fmla="*/ 0 h 25"/>
                  <a:gd name="T2" fmla="*/ 35581 w 15"/>
                  <a:gd name="T3" fmla="*/ 6409 h 25"/>
                  <a:gd name="T4" fmla="*/ 28465 w 15"/>
                  <a:gd name="T5" fmla="*/ 44865 h 25"/>
                  <a:gd name="T6" fmla="*/ 28465 w 15"/>
                  <a:gd name="T7" fmla="*/ 44865 h 25"/>
                  <a:gd name="T8" fmla="*/ 28465 w 15"/>
                  <a:gd name="T9" fmla="*/ 44865 h 25"/>
                  <a:gd name="T10" fmla="*/ 21349 w 15"/>
                  <a:gd name="T11" fmla="*/ 76911 h 25"/>
                  <a:gd name="T12" fmla="*/ 21349 w 15"/>
                  <a:gd name="T13" fmla="*/ 89730 h 25"/>
                  <a:gd name="T14" fmla="*/ 7116 w 15"/>
                  <a:gd name="T15" fmla="*/ 96139 h 25"/>
                  <a:gd name="T16" fmla="*/ 0 w 15"/>
                  <a:gd name="T17" fmla="*/ 121776 h 25"/>
                  <a:gd name="T18" fmla="*/ 42698 w 15"/>
                  <a:gd name="T19" fmla="*/ 160232 h 25"/>
                  <a:gd name="T20" fmla="*/ 78279 w 15"/>
                  <a:gd name="T21" fmla="*/ 128186 h 25"/>
                  <a:gd name="T22" fmla="*/ 64046 w 15"/>
                  <a:gd name="T23" fmla="*/ 96139 h 25"/>
                  <a:gd name="T24" fmla="*/ 64046 w 15"/>
                  <a:gd name="T25" fmla="*/ 96139 h 25"/>
                  <a:gd name="T26" fmla="*/ 78279 w 15"/>
                  <a:gd name="T27" fmla="*/ 76911 h 25"/>
                  <a:gd name="T28" fmla="*/ 85395 w 15"/>
                  <a:gd name="T29" fmla="*/ 70502 h 25"/>
                  <a:gd name="T30" fmla="*/ 85395 w 15"/>
                  <a:gd name="T31" fmla="*/ 70502 h 25"/>
                  <a:gd name="T32" fmla="*/ 106744 w 15"/>
                  <a:gd name="T33" fmla="*/ 38456 h 25"/>
                  <a:gd name="T34" fmla="*/ 56930 w 15"/>
                  <a:gd name="T35" fmla="*/ 0 h 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 h="25">
                    <a:moveTo>
                      <a:pt x="8" y="0"/>
                    </a:moveTo>
                    <a:cubicBezTo>
                      <a:pt x="7" y="0"/>
                      <a:pt x="6" y="0"/>
                      <a:pt x="5" y="1"/>
                    </a:cubicBezTo>
                    <a:cubicBezTo>
                      <a:pt x="2" y="3"/>
                      <a:pt x="4" y="6"/>
                      <a:pt x="4" y="7"/>
                    </a:cubicBezTo>
                    <a:cubicBezTo>
                      <a:pt x="4" y="7"/>
                      <a:pt x="4" y="7"/>
                      <a:pt x="4" y="7"/>
                    </a:cubicBezTo>
                    <a:cubicBezTo>
                      <a:pt x="4" y="7"/>
                      <a:pt x="4" y="7"/>
                      <a:pt x="4" y="7"/>
                    </a:cubicBezTo>
                    <a:cubicBezTo>
                      <a:pt x="3" y="8"/>
                      <a:pt x="2" y="10"/>
                      <a:pt x="3" y="12"/>
                    </a:cubicBezTo>
                    <a:cubicBezTo>
                      <a:pt x="3" y="14"/>
                      <a:pt x="3" y="14"/>
                      <a:pt x="3" y="14"/>
                    </a:cubicBezTo>
                    <a:cubicBezTo>
                      <a:pt x="2" y="14"/>
                      <a:pt x="2" y="14"/>
                      <a:pt x="1" y="15"/>
                    </a:cubicBezTo>
                    <a:cubicBezTo>
                      <a:pt x="1" y="16"/>
                      <a:pt x="0" y="17"/>
                      <a:pt x="0" y="19"/>
                    </a:cubicBezTo>
                    <a:cubicBezTo>
                      <a:pt x="1" y="22"/>
                      <a:pt x="3" y="25"/>
                      <a:pt x="6" y="25"/>
                    </a:cubicBezTo>
                    <a:cubicBezTo>
                      <a:pt x="8" y="25"/>
                      <a:pt x="11" y="23"/>
                      <a:pt x="11" y="20"/>
                    </a:cubicBezTo>
                    <a:cubicBezTo>
                      <a:pt x="11" y="18"/>
                      <a:pt x="11" y="16"/>
                      <a:pt x="9" y="15"/>
                    </a:cubicBezTo>
                    <a:cubicBezTo>
                      <a:pt x="9" y="15"/>
                      <a:pt x="9" y="15"/>
                      <a:pt x="9" y="15"/>
                    </a:cubicBezTo>
                    <a:cubicBezTo>
                      <a:pt x="10" y="14"/>
                      <a:pt x="11" y="13"/>
                      <a:pt x="11" y="12"/>
                    </a:cubicBezTo>
                    <a:cubicBezTo>
                      <a:pt x="12" y="12"/>
                      <a:pt x="12" y="11"/>
                      <a:pt x="12" y="11"/>
                    </a:cubicBezTo>
                    <a:cubicBezTo>
                      <a:pt x="12" y="11"/>
                      <a:pt x="12" y="11"/>
                      <a:pt x="12" y="11"/>
                    </a:cubicBezTo>
                    <a:cubicBezTo>
                      <a:pt x="13" y="10"/>
                      <a:pt x="15" y="9"/>
                      <a:pt x="15" y="6"/>
                    </a:cubicBezTo>
                    <a:cubicBezTo>
                      <a:pt x="15" y="3"/>
                      <a:pt x="11" y="0"/>
                      <a:pt x="8" y="0"/>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130" name="Freeform 81">
                <a:extLst>
                  <a:ext uri="{FF2B5EF4-FFF2-40B4-BE49-F238E27FC236}">
                    <a16:creationId xmlns:a16="http://schemas.microsoft.com/office/drawing/2014/main" id="{0D2D2518-DB56-109B-36D7-DFD589BD43B1}"/>
                  </a:ext>
                </a:extLst>
              </p:cNvPr>
              <p:cNvSpPr>
                <a:spLocks/>
              </p:cNvSpPr>
              <p:nvPr/>
            </p:nvSpPr>
            <p:spPr bwMode="auto">
              <a:xfrm>
                <a:off x="17201398" y="5603354"/>
                <a:ext cx="141436" cy="109249"/>
              </a:xfrm>
              <a:custGeom>
                <a:avLst/>
                <a:gdLst>
                  <a:gd name="T0" fmla="*/ 99005 w 20"/>
                  <a:gd name="T1" fmla="*/ 12853 h 17"/>
                  <a:gd name="T2" fmla="*/ 84862 w 20"/>
                  <a:gd name="T3" fmla="*/ 6426 h 17"/>
                  <a:gd name="T4" fmla="*/ 56574 w 20"/>
                  <a:gd name="T5" fmla="*/ 0 h 17"/>
                  <a:gd name="T6" fmla="*/ 28287 w 20"/>
                  <a:gd name="T7" fmla="*/ 6426 h 17"/>
                  <a:gd name="T8" fmla="*/ 7072 w 20"/>
                  <a:gd name="T9" fmla="*/ 38558 h 17"/>
                  <a:gd name="T10" fmla="*/ 28287 w 20"/>
                  <a:gd name="T11" fmla="*/ 77117 h 17"/>
                  <a:gd name="T12" fmla="*/ 35359 w 20"/>
                  <a:gd name="T13" fmla="*/ 83543 h 17"/>
                  <a:gd name="T14" fmla="*/ 35359 w 20"/>
                  <a:gd name="T15" fmla="*/ 89970 h 17"/>
                  <a:gd name="T16" fmla="*/ 70718 w 20"/>
                  <a:gd name="T17" fmla="*/ 109249 h 17"/>
                  <a:gd name="T18" fmla="*/ 84862 w 20"/>
                  <a:gd name="T19" fmla="*/ 109249 h 17"/>
                  <a:gd name="T20" fmla="*/ 99005 w 20"/>
                  <a:gd name="T21" fmla="*/ 109249 h 17"/>
                  <a:gd name="T22" fmla="*/ 99005 w 20"/>
                  <a:gd name="T23" fmla="*/ 96396 h 17"/>
                  <a:gd name="T24" fmla="*/ 99005 w 20"/>
                  <a:gd name="T25" fmla="*/ 89970 h 17"/>
                  <a:gd name="T26" fmla="*/ 99005 w 20"/>
                  <a:gd name="T27" fmla="*/ 89970 h 17"/>
                  <a:gd name="T28" fmla="*/ 127292 w 20"/>
                  <a:gd name="T29" fmla="*/ 77117 h 17"/>
                  <a:gd name="T30" fmla="*/ 141436 w 20"/>
                  <a:gd name="T31" fmla="*/ 44985 h 17"/>
                  <a:gd name="T32" fmla="*/ 99005 w 20"/>
                  <a:gd name="T33" fmla="*/ 12853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17">
                    <a:moveTo>
                      <a:pt x="14" y="2"/>
                    </a:moveTo>
                    <a:cubicBezTo>
                      <a:pt x="14" y="2"/>
                      <a:pt x="13" y="2"/>
                      <a:pt x="12" y="1"/>
                    </a:cubicBezTo>
                    <a:cubicBezTo>
                      <a:pt x="11" y="1"/>
                      <a:pt x="10" y="0"/>
                      <a:pt x="8" y="0"/>
                    </a:cubicBezTo>
                    <a:cubicBezTo>
                      <a:pt x="7" y="0"/>
                      <a:pt x="5" y="1"/>
                      <a:pt x="4" y="1"/>
                    </a:cubicBezTo>
                    <a:cubicBezTo>
                      <a:pt x="3" y="2"/>
                      <a:pt x="1" y="3"/>
                      <a:pt x="1" y="6"/>
                    </a:cubicBezTo>
                    <a:cubicBezTo>
                      <a:pt x="0" y="9"/>
                      <a:pt x="2" y="10"/>
                      <a:pt x="4" y="12"/>
                    </a:cubicBezTo>
                    <a:cubicBezTo>
                      <a:pt x="4" y="12"/>
                      <a:pt x="4" y="13"/>
                      <a:pt x="5" y="13"/>
                    </a:cubicBezTo>
                    <a:cubicBezTo>
                      <a:pt x="5" y="13"/>
                      <a:pt x="5" y="13"/>
                      <a:pt x="5" y="14"/>
                    </a:cubicBezTo>
                    <a:cubicBezTo>
                      <a:pt x="6" y="15"/>
                      <a:pt x="7" y="17"/>
                      <a:pt x="10" y="17"/>
                    </a:cubicBezTo>
                    <a:cubicBezTo>
                      <a:pt x="10" y="17"/>
                      <a:pt x="11" y="17"/>
                      <a:pt x="12" y="17"/>
                    </a:cubicBezTo>
                    <a:cubicBezTo>
                      <a:pt x="14" y="17"/>
                      <a:pt x="14" y="17"/>
                      <a:pt x="14" y="17"/>
                    </a:cubicBezTo>
                    <a:cubicBezTo>
                      <a:pt x="14" y="15"/>
                      <a:pt x="14" y="15"/>
                      <a:pt x="14" y="15"/>
                    </a:cubicBezTo>
                    <a:cubicBezTo>
                      <a:pt x="14" y="14"/>
                      <a:pt x="14" y="14"/>
                      <a:pt x="14" y="14"/>
                    </a:cubicBezTo>
                    <a:cubicBezTo>
                      <a:pt x="14" y="14"/>
                      <a:pt x="14" y="14"/>
                      <a:pt x="14" y="14"/>
                    </a:cubicBezTo>
                    <a:cubicBezTo>
                      <a:pt x="15" y="13"/>
                      <a:pt x="16" y="13"/>
                      <a:pt x="18" y="12"/>
                    </a:cubicBezTo>
                    <a:cubicBezTo>
                      <a:pt x="20" y="10"/>
                      <a:pt x="20" y="8"/>
                      <a:pt x="20" y="7"/>
                    </a:cubicBezTo>
                    <a:cubicBezTo>
                      <a:pt x="19" y="4"/>
                      <a:pt x="17" y="3"/>
                      <a:pt x="14" y="2"/>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131" name="Freeform 83">
                <a:extLst>
                  <a:ext uri="{FF2B5EF4-FFF2-40B4-BE49-F238E27FC236}">
                    <a16:creationId xmlns:a16="http://schemas.microsoft.com/office/drawing/2014/main" id="{0A2CD88C-11B4-6141-EBB4-3275E6C96B40}"/>
                  </a:ext>
                </a:extLst>
              </p:cNvPr>
              <p:cNvSpPr>
                <a:spLocks noEditPoints="1"/>
              </p:cNvSpPr>
              <p:nvPr/>
            </p:nvSpPr>
            <p:spPr bwMode="auto">
              <a:xfrm>
                <a:off x="14415375" y="3699997"/>
                <a:ext cx="547064" cy="587516"/>
              </a:xfrm>
              <a:custGeom>
                <a:avLst/>
                <a:gdLst>
                  <a:gd name="T0" fmla="*/ 483121 w 77"/>
                  <a:gd name="T1" fmla="*/ 316355 h 91"/>
                  <a:gd name="T2" fmla="*/ 476017 w 77"/>
                  <a:gd name="T3" fmla="*/ 277617 h 91"/>
                  <a:gd name="T4" fmla="*/ 476017 w 77"/>
                  <a:gd name="T5" fmla="*/ 219511 h 91"/>
                  <a:gd name="T6" fmla="*/ 461807 w 77"/>
                  <a:gd name="T7" fmla="*/ 135581 h 91"/>
                  <a:gd name="T8" fmla="*/ 390760 w 77"/>
                  <a:gd name="T9" fmla="*/ 96843 h 91"/>
                  <a:gd name="T10" fmla="*/ 390760 w 77"/>
                  <a:gd name="T11" fmla="*/ 77475 h 91"/>
                  <a:gd name="T12" fmla="*/ 291294 w 77"/>
                  <a:gd name="T13" fmla="*/ 0 h 91"/>
                  <a:gd name="T14" fmla="*/ 234456 w 77"/>
                  <a:gd name="T15" fmla="*/ 51650 h 91"/>
                  <a:gd name="T16" fmla="*/ 198932 w 77"/>
                  <a:gd name="T17" fmla="*/ 45194 h 91"/>
                  <a:gd name="T18" fmla="*/ 156304 w 77"/>
                  <a:gd name="T19" fmla="*/ 122668 h 91"/>
                  <a:gd name="T20" fmla="*/ 127885 w 77"/>
                  <a:gd name="T21" fmla="*/ 122668 h 91"/>
                  <a:gd name="T22" fmla="*/ 63943 w 77"/>
                  <a:gd name="T23" fmla="*/ 193687 h 91"/>
                  <a:gd name="T24" fmla="*/ 14209 w 77"/>
                  <a:gd name="T25" fmla="*/ 206599 h 91"/>
                  <a:gd name="T26" fmla="*/ 28419 w 77"/>
                  <a:gd name="T27" fmla="*/ 284074 h 91"/>
                  <a:gd name="T28" fmla="*/ 71047 w 77"/>
                  <a:gd name="T29" fmla="*/ 296986 h 91"/>
                  <a:gd name="T30" fmla="*/ 78152 w 77"/>
                  <a:gd name="T31" fmla="*/ 348636 h 91"/>
                  <a:gd name="T32" fmla="*/ 134990 w 77"/>
                  <a:gd name="T33" fmla="*/ 361548 h 91"/>
                  <a:gd name="T34" fmla="*/ 149199 w 77"/>
                  <a:gd name="T35" fmla="*/ 368005 h 91"/>
                  <a:gd name="T36" fmla="*/ 191828 w 77"/>
                  <a:gd name="T37" fmla="*/ 393829 h 91"/>
                  <a:gd name="T38" fmla="*/ 227351 w 77"/>
                  <a:gd name="T39" fmla="*/ 393829 h 91"/>
                  <a:gd name="T40" fmla="*/ 284189 w 77"/>
                  <a:gd name="T41" fmla="*/ 406742 h 91"/>
                  <a:gd name="T42" fmla="*/ 269980 w 77"/>
                  <a:gd name="T43" fmla="*/ 426111 h 91"/>
                  <a:gd name="T44" fmla="*/ 248665 w 77"/>
                  <a:gd name="T45" fmla="*/ 432567 h 91"/>
                  <a:gd name="T46" fmla="*/ 213142 w 77"/>
                  <a:gd name="T47" fmla="*/ 426111 h 91"/>
                  <a:gd name="T48" fmla="*/ 156304 w 77"/>
                  <a:gd name="T49" fmla="*/ 439023 h 91"/>
                  <a:gd name="T50" fmla="*/ 170513 w 77"/>
                  <a:gd name="T51" fmla="*/ 503585 h 91"/>
                  <a:gd name="T52" fmla="*/ 305503 w 77"/>
                  <a:gd name="T53" fmla="*/ 587516 h 91"/>
                  <a:gd name="T54" fmla="*/ 468912 w 77"/>
                  <a:gd name="T55" fmla="*/ 548779 h 91"/>
                  <a:gd name="T56" fmla="*/ 547064 w 77"/>
                  <a:gd name="T57" fmla="*/ 342180 h 91"/>
                  <a:gd name="T58" fmla="*/ 355236 w 77"/>
                  <a:gd name="T59" fmla="*/ 419654 h 91"/>
                  <a:gd name="T60" fmla="*/ 333922 w 77"/>
                  <a:gd name="T61" fmla="*/ 393829 h 91"/>
                  <a:gd name="T62" fmla="*/ 348132 w 77"/>
                  <a:gd name="T63" fmla="*/ 393829 h 91"/>
                  <a:gd name="T64" fmla="*/ 397865 w 77"/>
                  <a:gd name="T65" fmla="*/ 419654 h 91"/>
                  <a:gd name="T66" fmla="*/ 369446 w 77"/>
                  <a:gd name="T67" fmla="*/ 432567 h 91"/>
                  <a:gd name="T68" fmla="*/ 277084 w 77"/>
                  <a:gd name="T69" fmla="*/ 309899 h 91"/>
                  <a:gd name="T70" fmla="*/ 262875 w 77"/>
                  <a:gd name="T71" fmla="*/ 322811 h 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77" h="91">
                    <a:moveTo>
                      <a:pt x="73" y="51"/>
                    </a:moveTo>
                    <a:cubicBezTo>
                      <a:pt x="71" y="51"/>
                      <a:pt x="70" y="50"/>
                      <a:pt x="68" y="49"/>
                    </a:cubicBezTo>
                    <a:cubicBezTo>
                      <a:pt x="68" y="49"/>
                      <a:pt x="68" y="48"/>
                      <a:pt x="68" y="46"/>
                    </a:cubicBezTo>
                    <a:cubicBezTo>
                      <a:pt x="68" y="45"/>
                      <a:pt x="68" y="44"/>
                      <a:pt x="67" y="43"/>
                    </a:cubicBezTo>
                    <a:cubicBezTo>
                      <a:pt x="67" y="41"/>
                      <a:pt x="67" y="40"/>
                      <a:pt x="67" y="38"/>
                    </a:cubicBezTo>
                    <a:cubicBezTo>
                      <a:pt x="67" y="37"/>
                      <a:pt x="67" y="35"/>
                      <a:pt x="67" y="34"/>
                    </a:cubicBezTo>
                    <a:cubicBezTo>
                      <a:pt x="67" y="33"/>
                      <a:pt x="67" y="32"/>
                      <a:pt x="67" y="31"/>
                    </a:cubicBezTo>
                    <a:cubicBezTo>
                      <a:pt x="66" y="28"/>
                      <a:pt x="66" y="24"/>
                      <a:pt x="65" y="21"/>
                    </a:cubicBezTo>
                    <a:cubicBezTo>
                      <a:pt x="63" y="17"/>
                      <a:pt x="59" y="16"/>
                      <a:pt x="56" y="15"/>
                    </a:cubicBezTo>
                    <a:cubicBezTo>
                      <a:pt x="56" y="15"/>
                      <a:pt x="55" y="15"/>
                      <a:pt x="55" y="15"/>
                    </a:cubicBezTo>
                    <a:cubicBezTo>
                      <a:pt x="55" y="14"/>
                      <a:pt x="55" y="14"/>
                      <a:pt x="55" y="13"/>
                    </a:cubicBezTo>
                    <a:cubicBezTo>
                      <a:pt x="55" y="12"/>
                      <a:pt x="55" y="12"/>
                      <a:pt x="55" y="12"/>
                    </a:cubicBezTo>
                    <a:cubicBezTo>
                      <a:pt x="56" y="7"/>
                      <a:pt x="55" y="5"/>
                      <a:pt x="54" y="4"/>
                    </a:cubicBezTo>
                    <a:cubicBezTo>
                      <a:pt x="51" y="2"/>
                      <a:pt x="46" y="0"/>
                      <a:pt x="41" y="0"/>
                    </a:cubicBezTo>
                    <a:cubicBezTo>
                      <a:pt x="35" y="0"/>
                      <a:pt x="34" y="4"/>
                      <a:pt x="33" y="5"/>
                    </a:cubicBezTo>
                    <a:cubicBezTo>
                      <a:pt x="33" y="6"/>
                      <a:pt x="33" y="7"/>
                      <a:pt x="33" y="8"/>
                    </a:cubicBezTo>
                    <a:cubicBezTo>
                      <a:pt x="33" y="8"/>
                      <a:pt x="33" y="8"/>
                      <a:pt x="32" y="8"/>
                    </a:cubicBezTo>
                    <a:cubicBezTo>
                      <a:pt x="31" y="8"/>
                      <a:pt x="30" y="7"/>
                      <a:pt x="28" y="7"/>
                    </a:cubicBezTo>
                    <a:cubicBezTo>
                      <a:pt x="26" y="7"/>
                      <a:pt x="25" y="8"/>
                      <a:pt x="23" y="9"/>
                    </a:cubicBezTo>
                    <a:cubicBezTo>
                      <a:pt x="21" y="12"/>
                      <a:pt x="20" y="16"/>
                      <a:pt x="22" y="19"/>
                    </a:cubicBezTo>
                    <a:cubicBezTo>
                      <a:pt x="21" y="19"/>
                      <a:pt x="21" y="19"/>
                      <a:pt x="21" y="19"/>
                    </a:cubicBezTo>
                    <a:cubicBezTo>
                      <a:pt x="20" y="19"/>
                      <a:pt x="19" y="19"/>
                      <a:pt x="18" y="19"/>
                    </a:cubicBezTo>
                    <a:cubicBezTo>
                      <a:pt x="11" y="19"/>
                      <a:pt x="11" y="24"/>
                      <a:pt x="10" y="27"/>
                    </a:cubicBezTo>
                    <a:cubicBezTo>
                      <a:pt x="10" y="30"/>
                      <a:pt x="9" y="30"/>
                      <a:pt x="9" y="30"/>
                    </a:cubicBezTo>
                    <a:cubicBezTo>
                      <a:pt x="8" y="30"/>
                      <a:pt x="8" y="30"/>
                      <a:pt x="8" y="30"/>
                    </a:cubicBezTo>
                    <a:cubicBezTo>
                      <a:pt x="6" y="30"/>
                      <a:pt x="4" y="30"/>
                      <a:pt x="2" y="32"/>
                    </a:cubicBezTo>
                    <a:cubicBezTo>
                      <a:pt x="1" y="34"/>
                      <a:pt x="0" y="36"/>
                      <a:pt x="1" y="38"/>
                    </a:cubicBezTo>
                    <a:cubicBezTo>
                      <a:pt x="1" y="41"/>
                      <a:pt x="2" y="43"/>
                      <a:pt x="4" y="44"/>
                    </a:cubicBezTo>
                    <a:cubicBezTo>
                      <a:pt x="6" y="45"/>
                      <a:pt x="7" y="45"/>
                      <a:pt x="9" y="46"/>
                    </a:cubicBezTo>
                    <a:cubicBezTo>
                      <a:pt x="10" y="46"/>
                      <a:pt x="10" y="46"/>
                      <a:pt x="10" y="46"/>
                    </a:cubicBezTo>
                    <a:cubicBezTo>
                      <a:pt x="10" y="46"/>
                      <a:pt x="10" y="47"/>
                      <a:pt x="10" y="47"/>
                    </a:cubicBezTo>
                    <a:cubicBezTo>
                      <a:pt x="10" y="49"/>
                      <a:pt x="9" y="51"/>
                      <a:pt x="11" y="54"/>
                    </a:cubicBezTo>
                    <a:cubicBezTo>
                      <a:pt x="12" y="56"/>
                      <a:pt x="14" y="56"/>
                      <a:pt x="16" y="56"/>
                    </a:cubicBezTo>
                    <a:cubicBezTo>
                      <a:pt x="17" y="56"/>
                      <a:pt x="18" y="56"/>
                      <a:pt x="19" y="56"/>
                    </a:cubicBezTo>
                    <a:cubicBezTo>
                      <a:pt x="19" y="56"/>
                      <a:pt x="20" y="56"/>
                      <a:pt x="20" y="56"/>
                    </a:cubicBezTo>
                    <a:cubicBezTo>
                      <a:pt x="20" y="56"/>
                      <a:pt x="21" y="57"/>
                      <a:pt x="21" y="57"/>
                    </a:cubicBezTo>
                    <a:cubicBezTo>
                      <a:pt x="22" y="58"/>
                      <a:pt x="23" y="60"/>
                      <a:pt x="26" y="61"/>
                    </a:cubicBezTo>
                    <a:cubicBezTo>
                      <a:pt x="27" y="61"/>
                      <a:pt x="27" y="61"/>
                      <a:pt x="27" y="61"/>
                    </a:cubicBezTo>
                    <a:cubicBezTo>
                      <a:pt x="29" y="61"/>
                      <a:pt x="31" y="60"/>
                      <a:pt x="32" y="59"/>
                    </a:cubicBezTo>
                    <a:cubicBezTo>
                      <a:pt x="32" y="61"/>
                      <a:pt x="32" y="61"/>
                      <a:pt x="32" y="61"/>
                    </a:cubicBezTo>
                    <a:cubicBezTo>
                      <a:pt x="34" y="62"/>
                      <a:pt x="34" y="62"/>
                      <a:pt x="34" y="62"/>
                    </a:cubicBezTo>
                    <a:cubicBezTo>
                      <a:pt x="36" y="63"/>
                      <a:pt x="38" y="63"/>
                      <a:pt x="40" y="63"/>
                    </a:cubicBezTo>
                    <a:cubicBezTo>
                      <a:pt x="40" y="63"/>
                      <a:pt x="40" y="63"/>
                      <a:pt x="40" y="63"/>
                    </a:cubicBezTo>
                    <a:cubicBezTo>
                      <a:pt x="39" y="64"/>
                      <a:pt x="39" y="65"/>
                      <a:pt x="38" y="66"/>
                    </a:cubicBezTo>
                    <a:cubicBezTo>
                      <a:pt x="38" y="66"/>
                      <a:pt x="38" y="66"/>
                      <a:pt x="37" y="66"/>
                    </a:cubicBezTo>
                    <a:cubicBezTo>
                      <a:pt x="36" y="67"/>
                      <a:pt x="36" y="67"/>
                      <a:pt x="35" y="67"/>
                    </a:cubicBezTo>
                    <a:cubicBezTo>
                      <a:pt x="34" y="67"/>
                      <a:pt x="32" y="67"/>
                      <a:pt x="31" y="66"/>
                    </a:cubicBezTo>
                    <a:cubicBezTo>
                      <a:pt x="31" y="66"/>
                      <a:pt x="30" y="66"/>
                      <a:pt x="30" y="66"/>
                    </a:cubicBezTo>
                    <a:cubicBezTo>
                      <a:pt x="29" y="66"/>
                      <a:pt x="28" y="65"/>
                      <a:pt x="27" y="65"/>
                    </a:cubicBezTo>
                    <a:cubicBezTo>
                      <a:pt x="25" y="65"/>
                      <a:pt x="23" y="66"/>
                      <a:pt x="22" y="68"/>
                    </a:cubicBezTo>
                    <a:cubicBezTo>
                      <a:pt x="20" y="71"/>
                      <a:pt x="22" y="75"/>
                      <a:pt x="23" y="77"/>
                    </a:cubicBezTo>
                    <a:cubicBezTo>
                      <a:pt x="23" y="78"/>
                      <a:pt x="24" y="78"/>
                      <a:pt x="24" y="78"/>
                    </a:cubicBezTo>
                    <a:cubicBezTo>
                      <a:pt x="28" y="90"/>
                      <a:pt x="36" y="91"/>
                      <a:pt x="43" y="91"/>
                    </a:cubicBezTo>
                    <a:cubicBezTo>
                      <a:pt x="43" y="91"/>
                      <a:pt x="43" y="91"/>
                      <a:pt x="43" y="91"/>
                    </a:cubicBezTo>
                    <a:cubicBezTo>
                      <a:pt x="46" y="91"/>
                      <a:pt x="49" y="91"/>
                      <a:pt x="53" y="90"/>
                    </a:cubicBezTo>
                    <a:cubicBezTo>
                      <a:pt x="57" y="90"/>
                      <a:pt x="61" y="88"/>
                      <a:pt x="66" y="85"/>
                    </a:cubicBezTo>
                    <a:cubicBezTo>
                      <a:pt x="67" y="84"/>
                      <a:pt x="67" y="84"/>
                      <a:pt x="67" y="84"/>
                    </a:cubicBezTo>
                    <a:cubicBezTo>
                      <a:pt x="77" y="53"/>
                      <a:pt x="77" y="53"/>
                      <a:pt x="77" y="53"/>
                    </a:cubicBezTo>
                    <a:lnTo>
                      <a:pt x="73" y="51"/>
                    </a:lnTo>
                    <a:close/>
                    <a:moveTo>
                      <a:pt x="50" y="65"/>
                    </a:moveTo>
                    <a:cubicBezTo>
                      <a:pt x="49" y="64"/>
                      <a:pt x="48" y="62"/>
                      <a:pt x="46" y="62"/>
                    </a:cubicBezTo>
                    <a:cubicBezTo>
                      <a:pt x="46" y="62"/>
                      <a:pt x="47" y="61"/>
                      <a:pt x="47" y="61"/>
                    </a:cubicBezTo>
                    <a:cubicBezTo>
                      <a:pt x="47" y="61"/>
                      <a:pt x="48" y="60"/>
                      <a:pt x="48" y="60"/>
                    </a:cubicBezTo>
                    <a:cubicBezTo>
                      <a:pt x="49" y="61"/>
                      <a:pt x="49" y="61"/>
                      <a:pt x="49" y="61"/>
                    </a:cubicBezTo>
                    <a:cubicBezTo>
                      <a:pt x="50" y="63"/>
                      <a:pt x="51" y="64"/>
                      <a:pt x="54" y="64"/>
                    </a:cubicBezTo>
                    <a:cubicBezTo>
                      <a:pt x="55" y="64"/>
                      <a:pt x="56" y="64"/>
                      <a:pt x="56" y="65"/>
                    </a:cubicBezTo>
                    <a:cubicBezTo>
                      <a:pt x="57" y="65"/>
                      <a:pt x="57" y="65"/>
                      <a:pt x="58" y="65"/>
                    </a:cubicBezTo>
                    <a:cubicBezTo>
                      <a:pt x="56" y="66"/>
                      <a:pt x="54" y="67"/>
                      <a:pt x="52" y="67"/>
                    </a:cubicBezTo>
                    <a:cubicBezTo>
                      <a:pt x="52" y="67"/>
                      <a:pt x="50" y="66"/>
                      <a:pt x="50" y="65"/>
                    </a:cubicBezTo>
                    <a:close/>
                    <a:moveTo>
                      <a:pt x="39" y="48"/>
                    </a:moveTo>
                    <a:cubicBezTo>
                      <a:pt x="39" y="49"/>
                      <a:pt x="39" y="49"/>
                      <a:pt x="38" y="49"/>
                    </a:cubicBezTo>
                    <a:cubicBezTo>
                      <a:pt x="38" y="49"/>
                      <a:pt x="37" y="50"/>
                      <a:pt x="37" y="50"/>
                    </a:cubicBezTo>
                    <a:cubicBezTo>
                      <a:pt x="37" y="49"/>
                      <a:pt x="38" y="49"/>
                      <a:pt x="39" y="48"/>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132" name="Freeform 86">
                <a:extLst>
                  <a:ext uri="{FF2B5EF4-FFF2-40B4-BE49-F238E27FC236}">
                    <a16:creationId xmlns:a16="http://schemas.microsoft.com/office/drawing/2014/main" id="{3818D630-76A1-7C08-72ED-53E31DB46D0B}"/>
                  </a:ext>
                </a:extLst>
              </p:cNvPr>
              <p:cNvSpPr>
                <a:spLocks/>
              </p:cNvSpPr>
              <p:nvPr/>
            </p:nvSpPr>
            <p:spPr bwMode="auto">
              <a:xfrm>
                <a:off x="14756956" y="3617453"/>
                <a:ext cx="128093" cy="89827"/>
              </a:xfrm>
              <a:custGeom>
                <a:avLst/>
                <a:gdLst>
                  <a:gd name="T0" fmla="*/ 120977 w 18"/>
                  <a:gd name="T1" fmla="*/ 38497 h 14"/>
                  <a:gd name="T2" fmla="*/ 49814 w 18"/>
                  <a:gd name="T3" fmla="*/ 0 h 14"/>
                  <a:gd name="T4" fmla="*/ 42698 w 18"/>
                  <a:gd name="T5" fmla="*/ 0 h 14"/>
                  <a:gd name="T6" fmla="*/ 7116 w 18"/>
                  <a:gd name="T7" fmla="*/ 19249 h 14"/>
                  <a:gd name="T8" fmla="*/ 14233 w 18"/>
                  <a:gd name="T9" fmla="*/ 51330 h 14"/>
                  <a:gd name="T10" fmla="*/ 71163 w 18"/>
                  <a:gd name="T11" fmla="*/ 89827 h 14"/>
                  <a:gd name="T12" fmla="*/ 78279 w 18"/>
                  <a:gd name="T13" fmla="*/ 89827 h 14"/>
                  <a:gd name="T14" fmla="*/ 120977 w 18"/>
                  <a:gd name="T15" fmla="*/ 70578 h 14"/>
                  <a:gd name="T16" fmla="*/ 120977 w 18"/>
                  <a:gd name="T17" fmla="*/ 3849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14">
                    <a:moveTo>
                      <a:pt x="17" y="6"/>
                    </a:moveTo>
                    <a:cubicBezTo>
                      <a:pt x="15" y="3"/>
                      <a:pt x="9" y="1"/>
                      <a:pt x="7" y="0"/>
                    </a:cubicBezTo>
                    <a:cubicBezTo>
                      <a:pt x="6" y="0"/>
                      <a:pt x="6" y="0"/>
                      <a:pt x="6" y="0"/>
                    </a:cubicBezTo>
                    <a:cubicBezTo>
                      <a:pt x="3" y="0"/>
                      <a:pt x="2" y="2"/>
                      <a:pt x="1" y="3"/>
                    </a:cubicBezTo>
                    <a:cubicBezTo>
                      <a:pt x="1" y="4"/>
                      <a:pt x="0" y="6"/>
                      <a:pt x="2" y="8"/>
                    </a:cubicBezTo>
                    <a:cubicBezTo>
                      <a:pt x="3" y="11"/>
                      <a:pt x="7" y="14"/>
                      <a:pt x="10" y="14"/>
                    </a:cubicBezTo>
                    <a:cubicBezTo>
                      <a:pt x="11" y="14"/>
                      <a:pt x="11" y="14"/>
                      <a:pt x="11" y="14"/>
                    </a:cubicBezTo>
                    <a:cubicBezTo>
                      <a:pt x="13" y="14"/>
                      <a:pt x="16" y="13"/>
                      <a:pt x="17" y="11"/>
                    </a:cubicBezTo>
                    <a:cubicBezTo>
                      <a:pt x="18" y="9"/>
                      <a:pt x="18" y="7"/>
                      <a:pt x="17" y="6"/>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133" name="Freeform 88">
                <a:extLst>
                  <a:ext uri="{FF2B5EF4-FFF2-40B4-BE49-F238E27FC236}">
                    <a16:creationId xmlns:a16="http://schemas.microsoft.com/office/drawing/2014/main" id="{EF55F627-F8AC-AB7B-A584-A2CBBFB0E9F8}"/>
                  </a:ext>
                </a:extLst>
              </p:cNvPr>
              <p:cNvSpPr>
                <a:spLocks/>
              </p:cNvSpPr>
              <p:nvPr/>
            </p:nvSpPr>
            <p:spPr bwMode="auto">
              <a:xfrm>
                <a:off x="16558264" y="5583932"/>
                <a:ext cx="125424" cy="89827"/>
              </a:xfrm>
              <a:custGeom>
                <a:avLst/>
                <a:gdLst>
                  <a:gd name="T0" fmla="*/ 118456 w 18"/>
                  <a:gd name="T1" fmla="*/ 44914 h 14"/>
                  <a:gd name="T2" fmla="*/ 41808 w 18"/>
                  <a:gd name="T3" fmla="*/ 0 h 14"/>
                  <a:gd name="T4" fmla="*/ 13936 w 18"/>
                  <a:gd name="T5" fmla="*/ 12832 h 14"/>
                  <a:gd name="T6" fmla="*/ 0 w 18"/>
                  <a:gd name="T7" fmla="*/ 44914 h 14"/>
                  <a:gd name="T8" fmla="*/ 20904 w 18"/>
                  <a:gd name="T9" fmla="*/ 70578 h 14"/>
                  <a:gd name="T10" fmla="*/ 34840 w 18"/>
                  <a:gd name="T11" fmla="*/ 70578 h 14"/>
                  <a:gd name="T12" fmla="*/ 48776 w 18"/>
                  <a:gd name="T13" fmla="*/ 70578 h 14"/>
                  <a:gd name="T14" fmla="*/ 55744 w 18"/>
                  <a:gd name="T15" fmla="*/ 76995 h 14"/>
                  <a:gd name="T16" fmla="*/ 90584 w 18"/>
                  <a:gd name="T17" fmla="*/ 89827 h 14"/>
                  <a:gd name="T18" fmla="*/ 111488 w 18"/>
                  <a:gd name="T19" fmla="*/ 83411 h 14"/>
                  <a:gd name="T20" fmla="*/ 118456 w 18"/>
                  <a:gd name="T21" fmla="*/ 44914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 h="14">
                    <a:moveTo>
                      <a:pt x="17" y="7"/>
                    </a:moveTo>
                    <a:cubicBezTo>
                      <a:pt x="16" y="4"/>
                      <a:pt x="11" y="0"/>
                      <a:pt x="6" y="0"/>
                    </a:cubicBezTo>
                    <a:cubicBezTo>
                      <a:pt x="5" y="0"/>
                      <a:pt x="3" y="1"/>
                      <a:pt x="2" y="2"/>
                    </a:cubicBezTo>
                    <a:cubicBezTo>
                      <a:pt x="1" y="3"/>
                      <a:pt x="0" y="5"/>
                      <a:pt x="0" y="7"/>
                    </a:cubicBezTo>
                    <a:cubicBezTo>
                      <a:pt x="0" y="9"/>
                      <a:pt x="1" y="10"/>
                      <a:pt x="3" y="11"/>
                    </a:cubicBezTo>
                    <a:cubicBezTo>
                      <a:pt x="4" y="11"/>
                      <a:pt x="4" y="11"/>
                      <a:pt x="5" y="11"/>
                    </a:cubicBezTo>
                    <a:cubicBezTo>
                      <a:pt x="6" y="11"/>
                      <a:pt x="7" y="11"/>
                      <a:pt x="7" y="11"/>
                    </a:cubicBezTo>
                    <a:cubicBezTo>
                      <a:pt x="8" y="11"/>
                      <a:pt x="8" y="12"/>
                      <a:pt x="8" y="12"/>
                    </a:cubicBezTo>
                    <a:cubicBezTo>
                      <a:pt x="9" y="13"/>
                      <a:pt x="11" y="14"/>
                      <a:pt x="13" y="14"/>
                    </a:cubicBezTo>
                    <a:cubicBezTo>
                      <a:pt x="14" y="14"/>
                      <a:pt x="15" y="13"/>
                      <a:pt x="16" y="13"/>
                    </a:cubicBezTo>
                    <a:cubicBezTo>
                      <a:pt x="18" y="11"/>
                      <a:pt x="18" y="9"/>
                      <a:pt x="17" y="7"/>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134" name="Freeform 90">
                <a:extLst>
                  <a:ext uri="{FF2B5EF4-FFF2-40B4-BE49-F238E27FC236}">
                    <a16:creationId xmlns:a16="http://schemas.microsoft.com/office/drawing/2014/main" id="{6104954B-BBC6-06E1-B946-8189AA138404}"/>
                  </a:ext>
                </a:extLst>
              </p:cNvPr>
              <p:cNvSpPr>
                <a:spLocks/>
              </p:cNvSpPr>
              <p:nvPr/>
            </p:nvSpPr>
            <p:spPr bwMode="auto">
              <a:xfrm>
                <a:off x="15258654" y="4166125"/>
                <a:ext cx="144105" cy="128671"/>
              </a:xfrm>
              <a:custGeom>
                <a:avLst/>
                <a:gdLst>
                  <a:gd name="T0" fmla="*/ 136900 w 20"/>
                  <a:gd name="T1" fmla="*/ 25734 h 20"/>
                  <a:gd name="T2" fmla="*/ 86463 w 20"/>
                  <a:gd name="T3" fmla="*/ 0 h 20"/>
                  <a:gd name="T4" fmla="*/ 7205 w 20"/>
                  <a:gd name="T5" fmla="*/ 64336 h 20"/>
                  <a:gd name="T6" fmla="*/ 57642 w 20"/>
                  <a:gd name="T7" fmla="*/ 128671 h 20"/>
                  <a:gd name="T8" fmla="*/ 79258 w 20"/>
                  <a:gd name="T9" fmla="*/ 128671 h 20"/>
                  <a:gd name="T10" fmla="*/ 79258 w 20"/>
                  <a:gd name="T11" fmla="*/ 128671 h 20"/>
                  <a:gd name="T12" fmla="*/ 129695 w 20"/>
                  <a:gd name="T13" fmla="*/ 102937 h 20"/>
                  <a:gd name="T14" fmla="*/ 136900 w 20"/>
                  <a:gd name="T15" fmla="*/ 25734 h 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 h="20">
                    <a:moveTo>
                      <a:pt x="19" y="4"/>
                    </a:moveTo>
                    <a:cubicBezTo>
                      <a:pt x="17" y="0"/>
                      <a:pt x="14" y="0"/>
                      <a:pt x="12" y="0"/>
                    </a:cubicBezTo>
                    <a:cubicBezTo>
                      <a:pt x="7" y="0"/>
                      <a:pt x="2" y="6"/>
                      <a:pt x="1" y="10"/>
                    </a:cubicBezTo>
                    <a:cubicBezTo>
                      <a:pt x="0" y="15"/>
                      <a:pt x="2" y="18"/>
                      <a:pt x="8" y="20"/>
                    </a:cubicBezTo>
                    <a:cubicBezTo>
                      <a:pt x="9" y="20"/>
                      <a:pt x="10" y="20"/>
                      <a:pt x="11" y="20"/>
                    </a:cubicBezTo>
                    <a:cubicBezTo>
                      <a:pt x="11" y="20"/>
                      <a:pt x="11" y="20"/>
                      <a:pt x="11" y="20"/>
                    </a:cubicBezTo>
                    <a:cubicBezTo>
                      <a:pt x="14" y="20"/>
                      <a:pt x="16" y="19"/>
                      <a:pt x="18" y="16"/>
                    </a:cubicBezTo>
                    <a:cubicBezTo>
                      <a:pt x="20" y="13"/>
                      <a:pt x="20" y="8"/>
                      <a:pt x="19" y="4"/>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135" name="Freeform 92">
                <a:extLst>
                  <a:ext uri="{FF2B5EF4-FFF2-40B4-BE49-F238E27FC236}">
                    <a16:creationId xmlns:a16="http://schemas.microsoft.com/office/drawing/2014/main" id="{5A542188-2C07-08E6-2B51-403A096F39EB}"/>
                  </a:ext>
                </a:extLst>
              </p:cNvPr>
              <p:cNvSpPr>
                <a:spLocks noEditPoints="1"/>
              </p:cNvSpPr>
              <p:nvPr/>
            </p:nvSpPr>
            <p:spPr bwMode="auto">
              <a:xfrm>
                <a:off x="15360061" y="3848089"/>
                <a:ext cx="501698" cy="509828"/>
              </a:xfrm>
              <a:custGeom>
                <a:avLst/>
                <a:gdLst>
                  <a:gd name="T0" fmla="*/ 487566 w 71"/>
                  <a:gd name="T1" fmla="*/ 148431 h 79"/>
                  <a:gd name="T2" fmla="*/ 423970 w 71"/>
                  <a:gd name="T3" fmla="*/ 70989 h 79"/>
                  <a:gd name="T4" fmla="*/ 381573 w 71"/>
                  <a:gd name="T5" fmla="*/ 77442 h 79"/>
                  <a:gd name="T6" fmla="*/ 325044 w 71"/>
                  <a:gd name="T7" fmla="*/ 58082 h 79"/>
                  <a:gd name="T8" fmla="*/ 289713 w 71"/>
                  <a:gd name="T9" fmla="*/ 19361 h 79"/>
                  <a:gd name="T10" fmla="*/ 247316 w 71"/>
                  <a:gd name="T11" fmla="*/ 32268 h 79"/>
                  <a:gd name="T12" fmla="*/ 240250 w 71"/>
                  <a:gd name="T13" fmla="*/ 38721 h 79"/>
                  <a:gd name="T14" fmla="*/ 219051 w 71"/>
                  <a:gd name="T15" fmla="*/ 83896 h 79"/>
                  <a:gd name="T16" fmla="*/ 204919 w 71"/>
                  <a:gd name="T17" fmla="*/ 83896 h 79"/>
                  <a:gd name="T18" fmla="*/ 162522 w 71"/>
                  <a:gd name="T19" fmla="*/ 135524 h 79"/>
                  <a:gd name="T20" fmla="*/ 134257 w 71"/>
                  <a:gd name="T21" fmla="*/ 109710 h 79"/>
                  <a:gd name="T22" fmla="*/ 134257 w 71"/>
                  <a:gd name="T23" fmla="*/ 58082 h 79"/>
                  <a:gd name="T24" fmla="*/ 105993 w 71"/>
                  <a:gd name="T25" fmla="*/ 32268 h 79"/>
                  <a:gd name="T26" fmla="*/ 77728 w 71"/>
                  <a:gd name="T27" fmla="*/ 6454 h 79"/>
                  <a:gd name="T28" fmla="*/ 14132 w 71"/>
                  <a:gd name="T29" fmla="*/ 19361 h 79"/>
                  <a:gd name="T30" fmla="*/ 14132 w 71"/>
                  <a:gd name="T31" fmla="*/ 70989 h 79"/>
                  <a:gd name="T32" fmla="*/ 14132 w 71"/>
                  <a:gd name="T33" fmla="*/ 103256 h 79"/>
                  <a:gd name="T34" fmla="*/ 14132 w 71"/>
                  <a:gd name="T35" fmla="*/ 148431 h 79"/>
                  <a:gd name="T36" fmla="*/ 42397 w 71"/>
                  <a:gd name="T37" fmla="*/ 200059 h 79"/>
                  <a:gd name="T38" fmla="*/ 70662 w 71"/>
                  <a:gd name="T39" fmla="*/ 258141 h 79"/>
                  <a:gd name="T40" fmla="*/ 77728 w 71"/>
                  <a:gd name="T41" fmla="*/ 264594 h 79"/>
                  <a:gd name="T42" fmla="*/ 91860 w 71"/>
                  <a:gd name="T43" fmla="*/ 303315 h 79"/>
                  <a:gd name="T44" fmla="*/ 134257 w 71"/>
                  <a:gd name="T45" fmla="*/ 335583 h 79"/>
                  <a:gd name="T46" fmla="*/ 183720 w 71"/>
                  <a:gd name="T47" fmla="*/ 329129 h 79"/>
                  <a:gd name="T48" fmla="*/ 233184 w 71"/>
                  <a:gd name="T49" fmla="*/ 335583 h 79"/>
                  <a:gd name="T50" fmla="*/ 275581 w 71"/>
                  <a:gd name="T51" fmla="*/ 329129 h 79"/>
                  <a:gd name="T52" fmla="*/ 282647 w 71"/>
                  <a:gd name="T53" fmla="*/ 329129 h 79"/>
                  <a:gd name="T54" fmla="*/ 219051 w 71"/>
                  <a:gd name="T55" fmla="*/ 374304 h 79"/>
                  <a:gd name="T56" fmla="*/ 219051 w 71"/>
                  <a:gd name="T57" fmla="*/ 419479 h 79"/>
                  <a:gd name="T58" fmla="*/ 219051 w 71"/>
                  <a:gd name="T59" fmla="*/ 458200 h 79"/>
                  <a:gd name="T60" fmla="*/ 261448 w 71"/>
                  <a:gd name="T61" fmla="*/ 503374 h 79"/>
                  <a:gd name="T62" fmla="*/ 289713 w 71"/>
                  <a:gd name="T63" fmla="*/ 496921 h 79"/>
                  <a:gd name="T64" fmla="*/ 296779 w 71"/>
                  <a:gd name="T65" fmla="*/ 496921 h 79"/>
                  <a:gd name="T66" fmla="*/ 332110 w 71"/>
                  <a:gd name="T67" fmla="*/ 509828 h 79"/>
                  <a:gd name="T68" fmla="*/ 374507 w 71"/>
                  <a:gd name="T69" fmla="*/ 509828 h 79"/>
                  <a:gd name="T70" fmla="*/ 409838 w 71"/>
                  <a:gd name="T71" fmla="*/ 503374 h 79"/>
                  <a:gd name="T72" fmla="*/ 438102 w 71"/>
                  <a:gd name="T73" fmla="*/ 432386 h 79"/>
                  <a:gd name="T74" fmla="*/ 445169 w 71"/>
                  <a:gd name="T75" fmla="*/ 400118 h 79"/>
                  <a:gd name="T76" fmla="*/ 473433 w 71"/>
                  <a:gd name="T77" fmla="*/ 329129 h 79"/>
                  <a:gd name="T78" fmla="*/ 466367 w 71"/>
                  <a:gd name="T79" fmla="*/ 296862 h 79"/>
                  <a:gd name="T80" fmla="*/ 487566 w 71"/>
                  <a:gd name="T81" fmla="*/ 251687 h 79"/>
                  <a:gd name="T82" fmla="*/ 162522 w 71"/>
                  <a:gd name="T83" fmla="*/ 161338 h 79"/>
                  <a:gd name="T84" fmla="*/ 162522 w 71"/>
                  <a:gd name="T85" fmla="*/ 167791 h 79"/>
                  <a:gd name="T86" fmla="*/ 162522 w 71"/>
                  <a:gd name="T87" fmla="*/ 161338 h 79"/>
                  <a:gd name="T88" fmla="*/ 247316 w 71"/>
                  <a:gd name="T89" fmla="*/ 103256 h 79"/>
                  <a:gd name="T90" fmla="*/ 247316 w 71"/>
                  <a:gd name="T91" fmla="*/ 103256 h 79"/>
                  <a:gd name="T92" fmla="*/ 282647 w 71"/>
                  <a:gd name="T93" fmla="*/ 180699 h 79"/>
                  <a:gd name="T94" fmla="*/ 261448 w 71"/>
                  <a:gd name="T95" fmla="*/ 141977 h 79"/>
                  <a:gd name="T96" fmla="*/ 254382 w 71"/>
                  <a:gd name="T97" fmla="*/ 116163 h 79"/>
                  <a:gd name="T98" fmla="*/ 282647 w 71"/>
                  <a:gd name="T99" fmla="*/ 141977 h 79"/>
                  <a:gd name="T100" fmla="*/ 303845 w 71"/>
                  <a:gd name="T101" fmla="*/ 193606 h 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1" h="79">
                    <a:moveTo>
                      <a:pt x="69" y="26"/>
                    </a:moveTo>
                    <a:cubicBezTo>
                      <a:pt x="69" y="25"/>
                      <a:pt x="69" y="24"/>
                      <a:pt x="69" y="23"/>
                    </a:cubicBezTo>
                    <a:cubicBezTo>
                      <a:pt x="68" y="20"/>
                      <a:pt x="68" y="18"/>
                      <a:pt x="67" y="16"/>
                    </a:cubicBezTo>
                    <a:cubicBezTo>
                      <a:pt x="66" y="13"/>
                      <a:pt x="63" y="11"/>
                      <a:pt x="60" y="11"/>
                    </a:cubicBezTo>
                    <a:cubicBezTo>
                      <a:pt x="58" y="11"/>
                      <a:pt x="57" y="11"/>
                      <a:pt x="55" y="12"/>
                    </a:cubicBezTo>
                    <a:cubicBezTo>
                      <a:pt x="55" y="12"/>
                      <a:pt x="54" y="12"/>
                      <a:pt x="54" y="12"/>
                    </a:cubicBezTo>
                    <a:cubicBezTo>
                      <a:pt x="52" y="10"/>
                      <a:pt x="51" y="9"/>
                      <a:pt x="47" y="8"/>
                    </a:cubicBezTo>
                    <a:cubicBezTo>
                      <a:pt x="47" y="8"/>
                      <a:pt x="47" y="9"/>
                      <a:pt x="46" y="9"/>
                    </a:cubicBezTo>
                    <a:cubicBezTo>
                      <a:pt x="47" y="7"/>
                      <a:pt x="46" y="6"/>
                      <a:pt x="46" y="5"/>
                    </a:cubicBezTo>
                    <a:cubicBezTo>
                      <a:pt x="45" y="3"/>
                      <a:pt x="43" y="3"/>
                      <a:pt x="41" y="3"/>
                    </a:cubicBezTo>
                    <a:cubicBezTo>
                      <a:pt x="39" y="3"/>
                      <a:pt x="38" y="3"/>
                      <a:pt x="36" y="4"/>
                    </a:cubicBezTo>
                    <a:cubicBezTo>
                      <a:pt x="36" y="4"/>
                      <a:pt x="36" y="5"/>
                      <a:pt x="35" y="5"/>
                    </a:cubicBezTo>
                    <a:cubicBezTo>
                      <a:pt x="35" y="5"/>
                      <a:pt x="35" y="5"/>
                      <a:pt x="35" y="6"/>
                    </a:cubicBezTo>
                    <a:cubicBezTo>
                      <a:pt x="34" y="6"/>
                      <a:pt x="34" y="6"/>
                      <a:pt x="34" y="6"/>
                    </a:cubicBezTo>
                    <a:cubicBezTo>
                      <a:pt x="33" y="6"/>
                      <a:pt x="32" y="7"/>
                      <a:pt x="31" y="8"/>
                    </a:cubicBezTo>
                    <a:cubicBezTo>
                      <a:pt x="30" y="9"/>
                      <a:pt x="30" y="11"/>
                      <a:pt x="31" y="13"/>
                    </a:cubicBezTo>
                    <a:cubicBezTo>
                      <a:pt x="31" y="13"/>
                      <a:pt x="31" y="13"/>
                      <a:pt x="31" y="13"/>
                    </a:cubicBezTo>
                    <a:cubicBezTo>
                      <a:pt x="31" y="13"/>
                      <a:pt x="30" y="13"/>
                      <a:pt x="29" y="13"/>
                    </a:cubicBezTo>
                    <a:cubicBezTo>
                      <a:pt x="28" y="13"/>
                      <a:pt x="26" y="14"/>
                      <a:pt x="25" y="15"/>
                    </a:cubicBezTo>
                    <a:cubicBezTo>
                      <a:pt x="24" y="16"/>
                      <a:pt x="23" y="19"/>
                      <a:pt x="23" y="21"/>
                    </a:cubicBezTo>
                    <a:cubicBezTo>
                      <a:pt x="23" y="20"/>
                      <a:pt x="23" y="19"/>
                      <a:pt x="22" y="19"/>
                    </a:cubicBezTo>
                    <a:cubicBezTo>
                      <a:pt x="22" y="18"/>
                      <a:pt x="20" y="17"/>
                      <a:pt x="19" y="17"/>
                    </a:cubicBezTo>
                    <a:cubicBezTo>
                      <a:pt x="19" y="17"/>
                      <a:pt x="19" y="16"/>
                      <a:pt x="20" y="16"/>
                    </a:cubicBezTo>
                    <a:cubicBezTo>
                      <a:pt x="20" y="14"/>
                      <a:pt x="20" y="11"/>
                      <a:pt x="19" y="9"/>
                    </a:cubicBezTo>
                    <a:cubicBezTo>
                      <a:pt x="18" y="8"/>
                      <a:pt x="17" y="7"/>
                      <a:pt x="16" y="7"/>
                    </a:cubicBezTo>
                    <a:cubicBezTo>
                      <a:pt x="16" y="6"/>
                      <a:pt x="16" y="6"/>
                      <a:pt x="15" y="5"/>
                    </a:cubicBezTo>
                    <a:cubicBezTo>
                      <a:pt x="15" y="5"/>
                      <a:pt x="15" y="5"/>
                      <a:pt x="15" y="5"/>
                    </a:cubicBezTo>
                    <a:cubicBezTo>
                      <a:pt x="14" y="3"/>
                      <a:pt x="13" y="2"/>
                      <a:pt x="11" y="1"/>
                    </a:cubicBezTo>
                    <a:cubicBezTo>
                      <a:pt x="10" y="1"/>
                      <a:pt x="9" y="0"/>
                      <a:pt x="8" y="0"/>
                    </a:cubicBezTo>
                    <a:cubicBezTo>
                      <a:pt x="5" y="0"/>
                      <a:pt x="3" y="1"/>
                      <a:pt x="2" y="3"/>
                    </a:cubicBezTo>
                    <a:cubicBezTo>
                      <a:pt x="0" y="5"/>
                      <a:pt x="0" y="8"/>
                      <a:pt x="1" y="10"/>
                    </a:cubicBezTo>
                    <a:cubicBezTo>
                      <a:pt x="1" y="11"/>
                      <a:pt x="2" y="11"/>
                      <a:pt x="2" y="11"/>
                    </a:cubicBezTo>
                    <a:cubicBezTo>
                      <a:pt x="2" y="12"/>
                      <a:pt x="2" y="12"/>
                      <a:pt x="2" y="12"/>
                    </a:cubicBezTo>
                    <a:cubicBezTo>
                      <a:pt x="2" y="13"/>
                      <a:pt x="2" y="15"/>
                      <a:pt x="2" y="16"/>
                    </a:cubicBezTo>
                    <a:cubicBezTo>
                      <a:pt x="3" y="17"/>
                      <a:pt x="4" y="18"/>
                      <a:pt x="5" y="19"/>
                    </a:cubicBezTo>
                    <a:cubicBezTo>
                      <a:pt x="3" y="20"/>
                      <a:pt x="2" y="22"/>
                      <a:pt x="2" y="23"/>
                    </a:cubicBezTo>
                    <a:cubicBezTo>
                      <a:pt x="1" y="26"/>
                      <a:pt x="2" y="28"/>
                      <a:pt x="3" y="29"/>
                    </a:cubicBezTo>
                    <a:cubicBezTo>
                      <a:pt x="4" y="30"/>
                      <a:pt x="5" y="31"/>
                      <a:pt x="6" y="31"/>
                    </a:cubicBezTo>
                    <a:cubicBezTo>
                      <a:pt x="6" y="32"/>
                      <a:pt x="5" y="33"/>
                      <a:pt x="6" y="35"/>
                    </a:cubicBezTo>
                    <a:cubicBezTo>
                      <a:pt x="6" y="37"/>
                      <a:pt x="8" y="39"/>
                      <a:pt x="10" y="40"/>
                    </a:cubicBezTo>
                    <a:cubicBezTo>
                      <a:pt x="11" y="40"/>
                      <a:pt x="11" y="40"/>
                      <a:pt x="11" y="40"/>
                    </a:cubicBezTo>
                    <a:cubicBezTo>
                      <a:pt x="11" y="40"/>
                      <a:pt x="11" y="41"/>
                      <a:pt x="11" y="41"/>
                    </a:cubicBezTo>
                    <a:cubicBezTo>
                      <a:pt x="12" y="42"/>
                      <a:pt x="13" y="42"/>
                      <a:pt x="14" y="43"/>
                    </a:cubicBezTo>
                    <a:cubicBezTo>
                      <a:pt x="13" y="44"/>
                      <a:pt x="13" y="45"/>
                      <a:pt x="13" y="47"/>
                    </a:cubicBezTo>
                    <a:cubicBezTo>
                      <a:pt x="14" y="48"/>
                      <a:pt x="15" y="51"/>
                      <a:pt x="18" y="52"/>
                    </a:cubicBezTo>
                    <a:cubicBezTo>
                      <a:pt x="18" y="52"/>
                      <a:pt x="19" y="52"/>
                      <a:pt x="19" y="52"/>
                    </a:cubicBezTo>
                    <a:cubicBezTo>
                      <a:pt x="20" y="52"/>
                      <a:pt x="22" y="52"/>
                      <a:pt x="23" y="52"/>
                    </a:cubicBezTo>
                    <a:cubicBezTo>
                      <a:pt x="24" y="51"/>
                      <a:pt x="25" y="51"/>
                      <a:pt x="26" y="51"/>
                    </a:cubicBezTo>
                    <a:cubicBezTo>
                      <a:pt x="27" y="51"/>
                      <a:pt x="28" y="51"/>
                      <a:pt x="29" y="52"/>
                    </a:cubicBezTo>
                    <a:cubicBezTo>
                      <a:pt x="30" y="52"/>
                      <a:pt x="31" y="52"/>
                      <a:pt x="33" y="52"/>
                    </a:cubicBezTo>
                    <a:cubicBezTo>
                      <a:pt x="34" y="52"/>
                      <a:pt x="35" y="51"/>
                      <a:pt x="37" y="51"/>
                    </a:cubicBezTo>
                    <a:cubicBezTo>
                      <a:pt x="38" y="51"/>
                      <a:pt x="38" y="51"/>
                      <a:pt x="39" y="51"/>
                    </a:cubicBezTo>
                    <a:cubicBezTo>
                      <a:pt x="39" y="51"/>
                      <a:pt x="39" y="51"/>
                      <a:pt x="39" y="51"/>
                    </a:cubicBezTo>
                    <a:cubicBezTo>
                      <a:pt x="40" y="51"/>
                      <a:pt x="40" y="51"/>
                      <a:pt x="40" y="51"/>
                    </a:cubicBezTo>
                    <a:cubicBezTo>
                      <a:pt x="40" y="52"/>
                      <a:pt x="38" y="52"/>
                      <a:pt x="37" y="53"/>
                    </a:cubicBezTo>
                    <a:cubicBezTo>
                      <a:pt x="35" y="54"/>
                      <a:pt x="33" y="55"/>
                      <a:pt x="31" y="58"/>
                    </a:cubicBezTo>
                    <a:cubicBezTo>
                      <a:pt x="30" y="60"/>
                      <a:pt x="31" y="62"/>
                      <a:pt x="31" y="63"/>
                    </a:cubicBezTo>
                    <a:cubicBezTo>
                      <a:pt x="31" y="64"/>
                      <a:pt x="31" y="64"/>
                      <a:pt x="31" y="65"/>
                    </a:cubicBezTo>
                    <a:cubicBezTo>
                      <a:pt x="31" y="66"/>
                      <a:pt x="31" y="67"/>
                      <a:pt x="31" y="68"/>
                    </a:cubicBezTo>
                    <a:cubicBezTo>
                      <a:pt x="31" y="69"/>
                      <a:pt x="31" y="70"/>
                      <a:pt x="31" y="71"/>
                    </a:cubicBezTo>
                    <a:cubicBezTo>
                      <a:pt x="31" y="73"/>
                      <a:pt x="31" y="75"/>
                      <a:pt x="32" y="76"/>
                    </a:cubicBezTo>
                    <a:cubicBezTo>
                      <a:pt x="33" y="77"/>
                      <a:pt x="35" y="78"/>
                      <a:pt x="37" y="78"/>
                    </a:cubicBezTo>
                    <a:cubicBezTo>
                      <a:pt x="38" y="78"/>
                      <a:pt x="39" y="77"/>
                      <a:pt x="40" y="77"/>
                    </a:cubicBezTo>
                    <a:cubicBezTo>
                      <a:pt x="41" y="77"/>
                      <a:pt x="41" y="77"/>
                      <a:pt x="41" y="77"/>
                    </a:cubicBezTo>
                    <a:cubicBezTo>
                      <a:pt x="41" y="77"/>
                      <a:pt x="41" y="77"/>
                      <a:pt x="41" y="77"/>
                    </a:cubicBezTo>
                    <a:cubicBezTo>
                      <a:pt x="41" y="77"/>
                      <a:pt x="42" y="77"/>
                      <a:pt x="42" y="77"/>
                    </a:cubicBezTo>
                    <a:cubicBezTo>
                      <a:pt x="43" y="78"/>
                      <a:pt x="44" y="79"/>
                      <a:pt x="46" y="79"/>
                    </a:cubicBezTo>
                    <a:cubicBezTo>
                      <a:pt x="47" y="79"/>
                      <a:pt x="47" y="79"/>
                      <a:pt x="47" y="79"/>
                    </a:cubicBezTo>
                    <a:cubicBezTo>
                      <a:pt x="48" y="79"/>
                      <a:pt x="49" y="79"/>
                      <a:pt x="50" y="79"/>
                    </a:cubicBezTo>
                    <a:cubicBezTo>
                      <a:pt x="51" y="79"/>
                      <a:pt x="52" y="79"/>
                      <a:pt x="53" y="79"/>
                    </a:cubicBezTo>
                    <a:cubicBezTo>
                      <a:pt x="53" y="79"/>
                      <a:pt x="53" y="79"/>
                      <a:pt x="53" y="79"/>
                    </a:cubicBezTo>
                    <a:cubicBezTo>
                      <a:pt x="55" y="79"/>
                      <a:pt x="57" y="79"/>
                      <a:pt x="58" y="78"/>
                    </a:cubicBezTo>
                    <a:cubicBezTo>
                      <a:pt x="61" y="76"/>
                      <a:pt x="62" y="72"/>
                      <a:pt x="62" y="70"/>
                    </a:cubicBezTo>
                    <a:cubicBezTo>
                      <a:pt x="62" y="69"/>
                      <a:pt x="62" y="68"/>
                      <a:pt x="62" y="67"/>
                    </a:cubicBezTo>
                    <a:cubicBezTo>
                      <a:pt x="62" y="65"/>
                      <a:pt x="62" y="64"/>
                      <a:pt x="62" y="64"/>
                    </a:cubicBezTo>
                    <a:cubicBezTo>
                      <a:pt x="62" y="63"/>
                      <a:pt x="63" y="63"/>
                      <a:pt x="63" y="62"/>
                    </a:cubicBezTo>
                    <a:cubicBezTo>
                      <a:pt x="64" y="62"/>
                      <a:pt x="65" y="61"/>
                      <a:pt x="65" y="60"/>
                    </a:cubicBezTo>
                    <a:cubicBezTo>
                      <a:pt x="68" y="57"/>
                      <a:pt x="67" y="54"/>
                      <a:pt x="67" y="51"/>
                    </a:cubicBezTo>
                    <a:cubicBezTo>
                      <a:pt x="67" y="51"/>
                      <a:pt x="67" y="50"/>
                      <a:pt x="67" y="50"/>
                    </a:cubicBezTo>
                    <a:cubicBezTo>
                      <a:pt x="66" y="48"/>
                      <a:pt x="66" y="47"/>
                      <a:pt x="66" y="46"/>
                    </a:cubicBezTo>
                    <a:cubicBezTo>
                      <a:pt x="67" y="45"/>
                      <a:pt x="67" y="44"/>
                      <a:pt x="68" y="42"/>
                    </a:cubicBezTo>
                    <a:cubicBezTo>
                      <a:pt x="68" y="41"/>
                      <a:pt x="69" y="40"/>
                      <a:pt x="69" y="39"/>
                    </a:cubicBezTo>
                    <a:cubicBezTo>
                      <a:pt x="71" y="34"/>
                      <a:pt x="70" y="30"/>
                      <a:pt x="69" y="26"/>
                    </a:cubicBezTo>
                    <a:close/>
                    <a:moveTo>
                      <a:pt x="23" y="25"/>
                    </a:moveTo>
                    <a:cubicBezTo>
                      <a:pt x="23" y="26"/>
                      <a:pt x="23" y="26"/>
                      <a:pt x="23" y="27"/>
                    </a:cubicBezTo>
                    <a:cubicBezTo>
                      <a:pt x="23" y="27"/>
                      <a:pt x="23" y="26"/>
                      <a:pt x="23" y="26"/>
                    </a:cubicBezTo>
                    <a:cubicBezTo>
                      <a:pt x="23" y="26"/>
                      <a:pt x="23" y="25"/>
                      <a:pt x="23" y="25"/>
                    </a:cubicBezTo>
                    <a:cubicBezTo>
                      <a:pt x="23" y="25"/>
                      <a:pt x="23" y="25"/>
                      <a:pt x="23" y="25"/>
                    </a:cubicBezTo>
                    <a:close/>
                    <a:moveTo>
                      <a:pt x="35" y="16"/>
                    </a:moveTo>
                    <a:cubicBezTo>
                      <a:pt x="35" y="16"/>
                      <a:pt x="35" y="16"/>
                      <a:pt x="35" y="16"/>
                    </a:cubicBezTo>
                    <a:cubicBezTo>
                      <a:pt x="35" y="16"/>
                      <a:pt x="35" y="17"/>
                      <a:pt x="35" y="17"/>
                    </a:cubicBezTo>
                    <a:cubicBezTo>
                      <a:pt x="35" y="17"/>
                      <a:pt x="35" y="16"/>
                      <a:pt x="35" y="16"/>
                    </a:cubicBezTo>
                    <a:close/>
                    <a:moveTo>
                      <a:pt x="43" y="30"/>
                    </a:moveTo>
                    <a:cubicBezTo>
                      <a:pt x="42" y="29"/>
                      <a:pt x="41" y="29"/>
                      <a:pt x="40" y="28"/>
                    </a:cubicBezTo>
                    <a:cubicBezTo>
                      <a:pt x="40" y="27"/>
                      <a:pt x="40" y="27"/>
                      <a:pt x="39" y="26"/>
                    </a:cubicBezTo>
                    <a:cubicBezTo>
                      <a:pt x="38" y="25"/>
                      <a:pt x="37" y="23"/>
                      <a:pt x="37" y="22"/>
                    </a:cubicBezTo>
                    <a:cubicBezTo>
                      <a:pt x="36" y="21"/>
                      <a:pt x="36" y="21"/>
                      <a:pt x="36" y="20"/>
                    </a:cubicBezTo>
                    <a:cubicBezTo>
                      <a:pt x="36" y="20"/>
                      <a:pt x="36" y="19"/>
                      <a:pt x="36" y="18"/>
                    </a:cubicBezTo>
                    <a:cubicBezTo>
                      <a:pt x="36" y="19"/>
                      <a:pt x="36" y="19"/>
                      <a:pt x="36" y="20"/>
                    </a:cubicBezTo>
                    <a:cubicBezTo>
                      <a:pt x="37" y="21"/>
                      <a:pt x="39" y="22"/>
                      <a:pt x="40" y="22"/>
                    </a:cubicBezTo>
                    <a:cubicBezTo>
                      <a:pt x="40" y="23"/>
                      <a:pt x="40" y="23"/>
                      <a:pt x="40" y="23"/>
                    </a:cubicBezTo>
                    <a:cubicBezTo>
                      <a:pt x="43" y="23"/>
                      <a:pt x="43" y="27"/>
                      <a:pt x="43" y="30"/>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grpSp>
        <p:sp>
          <p:nvSpPr>
            <p:cNvPr id="6" name="Freeform 4">
              <a:extLst>
                <a:ext uri="{FF2B5EF4-FFF2-40B4-BE49-F238E27FC236}">
                  <a16:creationId xmlns:a16="http://schemas.microsoft.com/office/drawing/2014/main" id="{713E47F0-D73D-7F88-75F5-9ABC5656BCF5}"/>
                </a:ext>
              </a:extLst>
            </p:cNvPr>
            <p:cNvSpPr>
              <a:spLocks noEditPoints="1"/>
            </p:cNvSpPr>
            <p:nvPr/>
          </p:nvSpPr>
          <p:spPr bwMode="auto">
            <a:xfrm>
              <a:off x="14239247" y="7977695"/>
              <a:ext cx="2246965" cy="2889024"/>
            </a:xfrm>
            <a:custGeom>
              <a:avLst/>
              <a:gdLst>
                <a:gd name="T0" fmla="*/ 2190259 w 317"/>
                <a:gd name="T1" fmla="*/ 909269 h 448"/>
                <a:gd name="T2" fmla="*/ 2147730 w 317"/>
                <a:gd name="T3" fmla="*/ 889923 h 448"/>
                <a:gd name="T4" fmla="*/ 2062671 w 317"/>
                <a:gd name="T5" fmla="*/ 870576 h 448"/>
                <a:gd name="T6" fmla="*/ 1998877 w 317"/>
                <a:gd name="T7" fmla="*/ 831884 h 448"/>
                <a:gd name="T8" fmla="*/ 1850025 w 317"/>
                <a:gd name="T9" fmla="*/ 831884 h 448"/>
                <a:gd name="T10" fmla="*/ 1701172 w 317"/>
                <a:gd name="T11" fmla="*/ 877025 h 448"/>
                <a:gd name="T12" fmla="*/ 1708260 w 317"/>
                <a:gd name="T13" fmla="*/ 844782 h 448"/>
                <a:gd name="T14" fmla="*/ 1701172 w 317"/>
                <a:gd name="T15" fmla="*/ 690012 h 448"/>
                <a:gd name="T16" fmla="*/ 1694084 w 317"/>
                <a:gd name="T17" fmla="*/ 670666 h 448"/>
                <a:gd name="T18" fmla="*/ 1679908 w 317"/>
                <a:gd name="T19" fmla="*/ 599730 h 448"/>
                <a:gd name="T20" fmla="*/ 1658643 w 317"/>
                <a:gd name="T21" fmla="*/ 541692 h 448"/>
                <a:gd name="T22" fmla="*/ 1658643 w 317"/>
                <a:gd name="T23" fmla="*/ 490102 h 448"/>
                <a:gd name="T24" fmla="*/ 1594849 w 317"/>
                <a:gd name="T25" fmla="*/ 425615 h 448"/>
                <a:gd name="T26" fmla="*/ 1531055 w 317"/>
                <a:gd name="T27" fmla="*/ 432064 h 448"/>
                <a:gd name="T28" fmla="*/ 1438908 w 317"/>
                <a:gd name="T29" fmla="*/ 406269 h 448"/>
                <a:gd name="T30" fmla="*/ 1424732 w 317"/>
                <a:gd name="T31" fmla="*/ 335333 h 448"/>
                <a:gd name="T32" fmla="*/ 1445996 w 317"/>
                <a:gd name="T33" fmla="*/ 180564 h 448"/>
                <a:gd name="T34" fmla="*/ 453646 w 317"/>
                <a:gd name="T35" fmla="*/ 0 h 448"/>
                <a:gd name="T36" fmla="*/ 361499 w 317"/>
                <a:gd name="T37" fmla="*/ 554589 h 448"/>
                <a:gd name="T38" fmla="*/ 354411 w 317"/>
                <a:gd name="T39" fmla="*/ 573936 h 448"/>
                <a:gd name="T40" fmla="*/ 0 w 317"/>
                <a:gd name="T41" fmla="*/ 2747152 h 448"/>
                <a:gd name="T42" fmla="*/ 715910 w 317"/>
                <a:gd name="T43" fmla="*/ 2850332 h 448"/>
                <a:gd name="T44" fmla="*/ 963998 w 317"/>
                <a:gd name="T45" fmla="*/ 2882575 h 448"/>
                <a:gd name="T46" fmla="*/ 1105762 w 317"/>
                <a:gd name="T47" fmla="*/ 2882575 h 448"/>
                <a:gd name="T48" fmla="*/ 2232789 w 317"/>
                <a:gd name="T49" fmla="*/ 947961 h 448"/>
                <a:gd name="T50" fmla="*/ 935645 w 317"/>
                <a:gd name="T51" fmla="*/ 2379576 h 448"/>
                <a:gd name="T52" fmla="*/ 857674 w 317"/>
                <a:gd name="T53" fmla="*/ 2463409 h 448"/>
                <a:gd name="T54" fmla="*/ 871851 w 317"/>
                <a:gd name="T55" fmla="*/ 2347332 h 448"/>
                <a:gd name="T56" fmla="*/ 878939 w 317"/>
                <a:gd name="T57" fmla="*/ 2289294 h 448"/>
                <a:gd name="T58" fmla="*/ 893115 w 317"/>
                <a:gd name="T59" fmla="*/ 2250601 h 448"/>
                <a:gd name="T60" fmla="*/ 928557 w 317"/>
                <a:gd name="T61" fmla="*/ 2263499 h 448"/>
                <a:gd name="T62" fmla="*/ 942733 w 317"/>
                <a:gd name="T63" fmla="*/ 2321537 h 448"/>
                <a:gd name="T64" fmla="*/ 439469 w 317"/>
                <a:gd name="T65" fmla="*/ 1579935 h 448"/>
                <a:gd name="T66" fmla="*/ 411117 w 317"/>
                <a:gd name="T67" fmla="*/ 1592832 h 448"/>
                <a:gd name="T68" fmla="*/ 411117 w 317"/>
                <a:gd name="T69" fmla="*/ 1534794 h 448"/>
                <a:gd name="T70" fmla="*/ 453646 w 317"/>
                <a:gd name="T71" fmla="*/ 1573486 h 448"/>
                <a:gd name="T72" fmla="*/ 411117 w 317"/>
                <a:gd name="T73" fmla="*/ 1657320 h 448"/>
                <a:gd name="T74" fmla="*/ 425293 w 317"/>
                <a:gd name="T75" fmla="*/ 1721807 h 448"/>
                <a:gd name="T76" fmla="*/ 453646 w 317"/>
                <a:gd name="T77" fmla="*/ 1741153 h 448"/>
                <a:gd name="T78" fmla="*/ 354411 w 317"/>
                <a:gd name="T79" fmla="*/ 1683114 h 448"/>
                <a:gd name="T80" fmla="*/ 347323 w 317"/>
                <a:gd name="T81" fmla="*/ 1644422 h 448"/>
                <a:gd name="T82" fmla="*/ 694645 w 317"/>
                <a:gd name="T83" fmla="*/ 1973307 h 448"/>
                <a:gd name="T84" fmla="*/ 609587 w 317"/>
                <a:gd name="T85" fmla="*/ 1831435 h 448"/>
                <a:gd name="T86" fmla="*/ 637940 w 317"/>
                <a:gd name="T87" fmla="*/ 1831435 h 448"/>
                <a:gd name="T88" fmla="*/ 680469 w 317"/>
                <a:gd name="T89" fmla="*/ 1766948 h 448"/>
                <a:gd name="T90" fmla="*/ 602499 w 317"/>
                <a:gd name="T91" fmla="*/ 1760499 h 448"/>
                <a:gd name="T92" fmla="*/ 581234 w 317"/>
                <a:gd name="T93" fmla="*/ 1721807 h 448"/>
                <a:gd name="T94" fmla="*/ 659204 w 317"/>
                <a:gd name="T95" fmla="*/ 1605730 h 448"/>
                <a:gd name="T96" fmla="*/ 843498 w 317"/>
                <a:gd name="T97" fmla="*/ 1966858 h 448"/>
                <a:gd name="T98" fmla="*/ 878939 w 317"/>
                <a:gd name="T99" fmla="*/ 2095832 h 448"/>
                <a:gd name="T100" fmla="*/ 857674 w 317"/>
                <a:gd name="T101" fmla="*/ 2147422 h 448"/>
                <a:gd name="T102" fmla="*/ 765528 w 317"/>
                <a:gd name="T103" fmla="*/ 2024896 h 448"/>
                <a:gd name="T104" fmla="*/ 694645 w 317"/>
                <a:gd name="T105" fmla="*/ 1973307 h 44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17" h="448">
                  <a:moveTo>
                    <a:pt x="313" y="142"/>
                  </a:moveTo>
                  <a:cubicBezTo>
                    <a:pt x="313" y="141"/>
                    <a:pt x="313" y="141"/>
                    <a:pt x="312" y="141"/>
                  </a:cubicBezTo>
                  <a:cubicBezTo>
                    <a:pt x="311" y="141"/>
                    <a:pt x="310" y="141"/>
                    <a:pt x="309" y="141"/>
                  </a:cubicBezTo>
                  <a:cubicBezTo>
                    <a:pt x="309" y="141"/>
                    <a:pt x="308" y="141"/>
                    <a:pt x="308" y="140"/>
                  </a:cubicBezTo>
                  <a:cubicBezTo>
                    <a:pt x="306" y="140"/>
                    <a:pt x="305" y="139"/>
                    <a:pt x="304" y="139"/>
                  </a:cubicBezTo>
                  <a:cubicBezTo>
                    <a:pt x="303" y="138"/>
                    <a:pt x="303" y="138"/>
                    <a:pt x="303" y="138"/>
                  </a:cubicBezTo>
                  <a:cubicBezTo>
                    <a:pt x="301" y="137"/>
                    <a:pt x="299" y="136"/>
                    <a:pt x="297" y="136"/>
                  </a:cubicBezTo>
                  <a:cubicBezTo>
                    <a:pt x="296" y="136"/>
                    <a:pt x="295" y="136"/>
                    <a:pt x="294" y="136"/>
                  </a:cubicBezTo>
                  <a:cubicBezTo>
                    <a:pt x="292" y="136"/>
                    <a:pt x="292" y="136"/>
                    <a:pt x="291" y="135"/>
                  </a:cubicBezTo>
                  <a:cubicBezTo>
                    <a:pt x="291" y="135"/>
                    <a:pt x="290" y="134"/>
                    <a:pt x="290" y="134"/>
                  </a:cubicBezTo>
                  <a:cubicBezTo>
                    <a:pt x="289" y="133"/>
                    <a:pt x="288" y="132"/>
                    <a:pt x="286" y="131"/>
                  </a:cubicBezTo>
                  <a:cubicBezTo>
                    <a:pt x="285" y="130"/>
                    <a:pt x="284" y="130"/>
                    <a:pt x="282" y="129"/>
                  </a:cubicBezTo>
                  <a:cubicBezTo>
                    <a:pt x="281" y="129"/>
                    <a:pt x="280" y="128"/>
                    <a:pt x="279" y="128"/>
                  </a:cubicBezTo>
                  <a:cubicBezTo>
                    <a:pt x="277" y="127"/>
                    <a:pt x="274" y="127"/>
                    <a:pt x="272" y="127"/>
                  </a:cubicBezTo>
                  <a:cubicBezTo>
                    <a:pt x="268" y="127"/>
                    <a:pt x="265" y="127"/>
                    <a:pt x="261" y="129"/>
                  </a:cubicBezTo>
                  <a:cubicBezTo>
                    <a:pt x="260" y="129"/>
                    <a:pt x="258" y="130"/>
                    <a:pt x="256" y="131"/>
                  </a:cubicBezTo>
                  <a:cubicBezTo>
                    <a:pt x="251" y="134"/>
                    <a:pt x="245" y="137"/>
                    <a:pt x="242" y="137"/>
                  </a:cubicBezTo>
                  <a:cubicBezTo>
                    <a:pt x="241" y="137"/>
                    <a:pt x="240" y="137"/>
                    <a:pt x="240" y="136"/>
                  </a:cubicBezTo>
                  <a:cubicBezTo>
                    <a:pt x="239" y="136"/>
                    <a:pt x="239" y="136"/>
                    <a:pt x="239" y="136"/>
                  </a:cubicBezTo>
                  <a:cubicBezTo>
                    <a:pt x="239" y="136"/>
                    <a:pt x="240" y="134"/>
                    <a:pt x="240" y="133"/>
                  </a:cubicBezTo>
                  <a:cubicBezTo>
                    <a:pt x="241" y="132"/>
                    <a:pt x="241" y="132"/>
                    <a:pt x="241" y="131"/>
                  </a:cubicBezTo>
                  <a:cubicBezTo>
                    <a:pt x="244" y="126"/>
                    <a:pt x="244" y="122"/>
                    <a:pt x="243" y="117"/>
                  </a:cubicBezTo>
                  <a:cubicBezTo>
                    <a:pt x="243" y="114"/>
                    <a:pt x="242" y="111"/>
                    <a:pt x="240" y="108"/>
                  </a:cubicBezTo>
                  <a:cubicBezTo>
                    <a:pt x="240" y="108"/>
                    <a:pt x="240" y="108"/>
                    <a:pt x="240" y="107"/>
                  </a:cubicBezTo>
                  <a:cubicBezTo>
                    <a:pt x="239" y="107"/>
                    <a:pt x="239" y="107"/>
                    <a:pt x="239" y="107"/>
                  </a:cubicBezTo>
                  <a:cubicBezTo>
                    <a:pt x="239" y="107"/>
                    <a:pt x="239" y="106"/>
                    <a:pt x="239" y="105"/>
                  </a:cubicBezTo>
                  <a:cubicBezTo>
                    <a:pt x="239" y="105"/>
                    <a:pt x="239" y="104"/>
                    <a:pt x="239" y="104"/>
                  </a:cubicBezTo>
                  <a:cubicBezTo>
                    <a:pt x="239" y="103"/>
                    <a:pt x="239" y="102"/>
                    <a:pt x="239" y="102"/>
                  </a:cubicBezTo>
                  <a:cubicBezTo>
                    <a:pt x="238" y="100"/>
                    <a:pt x="238" y="99"/>
                    <a:pt x="238" y="97"/>
                  </a:cubicBezTo>
                  <a:cubicBezTo>
                    <a:pt x="237" y="96"/>
                    <a:pt x="237" y="95"/>
                    <a:pt x="237" y="93"/>
                  </a:cubicBezTo>
                  <a:cubicBezTo>
                    <a:pt x="237" y="92"/>
                    <a:pt x="236" y="91"/>
                    <a:pt x="236" y="90"/>
                  </a:cubicBezTo>
                  <a:cubicBezTo>
                    <a:pt x="236" y="89"/>
                    <a:pt x="236" y="88"/>
                    <a:pt x="235" y="87"/>
                  </a:cubicBezTo>
                  <a:cubicBezTo>
                    <a:pt x="235" y="86"/>
                    <a:pt x="234" y="85"/>
                    <a:pt x="234" y="84"/>
                  </a:cubicBezTo>
                  <a:cubicBezTo>
                    <a:pt x="234" y="83"/>
                    <a:pt x="234" y="81"/>
                    <a:pt x="234" y="80"/>
                  </a:cubicBezTo>
                  <a:cubicBezTo>
                    <a:pt x="234" y="79"/>
                    <a:pt x="234" y="78"/>
                    <a:pt x="234" y="77"/>
                  </a:cubicBezTo>
                  <a:cubicBezTo>
                    <a:pt x="234" y="76"/>
                    <a:pt x="234" y="76"/>
                    <a:pt x="234" y="76"/>
                  </a:cubicBezTo>
                  <a:cubicBezTo>
                    <a:pt x="234" y="74"/>
                    <a:pt x="234" y="72"/>
                    <a:pt x="233" y="70"/>
                  </a:cubicBezTo>
                  <a:cubicBezTo>
                    <a:pt x="231" y="68"/>
                    <a:pt x="229" y="66"/>
                    <a:pt x="226" y="66"/>
                  </a:cubicBezTo>
                  <a:cubicBezTo>
                    <a:pt x="225" y="66"/>
                    <a:pt x="225" y="66"/>
                    <a:pt x="225" y="66"/>
                  </a:cubicBezTo>
                  <a:cubicBezTo>
                    <a:pt x="224" y="66"/>
                    <a:pt x="223" y="66"/>
                    <a:pt x="222" y="66"/>
                  </a:cubicBezTo>
                  <a:cubicBezTo>
                    <a:pt x="222" y="66"/>
                    <a:pt x="221" y="66"/>
                    <a:pt x="220" y="66"/>
                  </a:cubicBezTo>
                  <a:cubicBezTo>
                    <a:pt x="219" y="66"/>
                    <a:pt x="217" y="66"/>
                    <a:pt x="216" y="67"/>
                  </a:cubicBezTo>
                  <a:cubicBezTo>
                    <a:pt x="214" y="67"/>
                    <a:pt x="212" y="67"/>
                    <a:pt x="211" y="67"/>
                  </a:cubicBezTo>
                  <a:cubicBezTo>
                    <a:pt x="210" y="67"/>
                    <a:pt x="209" y="67"/>
                    <a:pt x="208" y="67"/>
                  </a:cubicBezTo>
                  <a:cubicBezTo>
                    <a:pt x="206" y="66"/>
                    <a:pt x="204" y="65"/>
                    <a:pt x="203" y="63"/>
                  </a:cubicBezTo>
                  <a:cubicBezTo>
                    <a:pt x="202" y="63"/>
                    <a:pt x="202" y="62"/>
                    <a:pt x="202" y="61"/>
                  </a:cubicBezTo>
                  <a:cubicBezTo>
                    <a:pt x="202" y="60"/>
                    <a:pt x="202" y="60"/>
                    <a:pt x="202" y="59"/>
                  </a:cubicBezTo>
                  <a:cubicBezTo>
                    <a:pt x="201" y="57"/>
                    <a:pt x="201" y="54"/>
                    <a:pt x="201" y="52"/>
                  </a:cubicBezTo>
                  <a:cubicBezTo>
                    <a:pt x="202" y="51"/>
                    <a:pt x="202" y="50"/>
                    <a:pt x="202" y="49"/>
                  </a:cubicBezTo>
                  <a:cubicBezTo>
                    <a:pt x="203" y="47"/>
                    <a:pt x="203" y="45"/>
                    <a:pt x="203" y="43"/>
                  </a:cubicBezTo>
                  <a:cubicBezTo>
                    <a:pt x="204" y="38"/>
                    <a:pt x="204" y="33"/>
                    <a:pt x="204" y="28"/>
                  </a:cubicBezTo>
                  <a:cubicBezTo>
                    <a:pt x="204" y="26"/>
                    <a:pt x="204" y="23"/>
                    <a:pt x="204" y="21"/>
                  </a:cubicBezTo>
                  <a:cubicBezTo>
                    <a:pt x="204" y="19"/>
                    <a:pt x="204" y="19"/>
                    <a:pt x="204" y="19"/>
                  </a:cubicBezTo>
                  <a:cubicBezTo>
                    <a:pt x="64" y="0"/>
                    <a:pt x="64" y="0"/>
                    <a:pt x="64" y="0"/>
                  </a:cubicBezTo>
                  <a:cubicBezTo>
                    <a:pt x="64" y="3"/>
                    <a:pt x="64" y="3"/>
                    <a:pt x="64" y="3"/>
                  </a:cubicBezTo>
                  <a:cubicBezTo>
                    <a:pt x="60" y="28"/>
                    <a:pt x="56" y="55"/>
                    <a:pt x="51" y="82"/>
                  </a:cubicBezTo>
                  <a:cubicBezTo>
                    <a:pt x="51" y="86"/>
                    <a:pt x="51" y="86"/>
                    <a:pt x="51" y="86"/>
                  </a:cubicBezTo>
                  <a:cubicBezTo>
                    <a:pt x="53" y="86"/>
                    <a:pt x="53" y="86"/>
                    <a:pt x="53" y="86"/>
                  </a:cubicBezTo>
                  <a:cubicBezTo>
                    <a:pt x="52" y="87"/>
                    <a:pt x="52" y="87"/>
                    <a:pt x="51" y="88"/>
                  </a:cubicBezTo>
                  <a:cubicBezTo>
                    <a:pt x="50" y="89"/>
                    <a:pt x="50" y="89"/>
                    <a:pt x="50" y="89"/>
                  </a:cubicBezTo>
                  <a:cubicBezTo>
                    <a:pt x="50" y="90"/>
                    <a:pt x="50" y="90"/>
                    <a:pt x="50" y="90"/>
                  </a:cubicBezTo>
                  <a:cubicBezTo>
                    <a:pt x="31" y="213"/>
                    <a:pt x="10" y="357"/>
                    <a:pt x="1" y="423"/>
                  </a:cubicBezTo>
                  <a:cubicBezTo>
                    <a:pt x="0" y="426"/>
                    <a:pt x="0" y="426"/>
                    <a:pt x="0" y="426"/>
                  </a:cubicBezTo>
                  <a:cubicBezTo>
                    <a:pt x="3" y="426"/>
                    <a:pt x="3" y="426"/>
                    <a:pt x="3" y="426"/>
                  </a:cubicBezTo>
                  <a:cubicBezTo>
                    <a:pt x="36" y="432"/>
                    <a:pt x="68" y="437"/>
                    <a:pt x="100" y="442"/>
                  </a:cubicBezTo>
                  <a:cubicBezTo>
                    <a:pt x="101" y="442"/>
                    <a:pt x="101" y="442"/>
                    <a:pt x="101" y="442"/>
                  </a:cubicBezTo>
                  <a:cubicBezTo>
                    <a:pt x="104" y="442"/>
                    <a:pt x="107" y="443"/>
                    <a:pt x="111" y="443"/>
                  </a:cubicBezTo>
                  <a:cubicBezTo>
                    <a:pt x="118" y="445"/>
                    <a:pt x="125" y="446"/>
                    <a:pt x="133" y="447"/>
                  </a:cubicBezTo>
                  <a:cubicBezTo>
                    <a:pt x="134" y="447"/>
                    <a:pt x="135" y="447"/>
                    <a:pt x="136" y="447"/>
                  </a:cubicBezTo>
                  <a:cubicBezTo>
                    <a:pt x="139" y="447"/>
                    <a:pt x="144" y="448"/>
                    <a:pt x="148" y="448"/>
                  </a:cubicBezTo>
                  <a:cubicBezTo>
                    <a:pt x="148" y="448"/>
                    <a:pt x="148" y="448"/>
                    <a:pt x="148" y="448"/>
                  </a:cubicBezTo>
                  <a:cubicBezTo>
                    <a:pt x="151" y="448"/>
                    <a:pt x="154" y="447"/>
                    <a:pt x="156" y="447"/>
                  </a:cubicBezTo>
                  <a:cubicBezTo>
                    <a:pt x="158" y="446"/>
                    <a:pt x="158" y="446"/>
                    <a:pt x="158" y="446"/>
                  </a:cubicBezTo>
                  <a:cubicBezTo>
                    <a:pt x="170" y="296"/>
                    <a:pt x="170" y="296"/>
                    <a:pt x="170" y="296"/>
                  </a:cubicBezTo>
                  <a:cubicBezTo>
                    <a:pt x="192" y="282"/>
                    <a:pt x="286" y="178"/>
                    <a:pt x="315" y="147"/>
                  </a:cubicBezTo>
                  <a:cubicBezTo>
                    <a:pt x="317" y="143"/>
                    <a:pt x="317" y="143"/>
                    <a:pt x="317" y="143"/>
                  </a:cubicBezTo>
                  <a:lnTo>
                    <a:pt x="313" y="142"/>
                  </a:lnTo>
                  <a:close/>
                  <a:moveTo>
                    <a:pt x="132" y="369"/>
                  </a:moveTo>
                  <a:cubicBezTo>
                    <a:pt x="132" y="371"/>
                    <a:pt x="132" y="373"/>
                    <a:pt x="131" y="375"/>
                  </a:cubicBezTo>
                  <a:cubicBezTo>
                    <a:pt x="129" y="379"/>
                    <a:pt x="125" y="383"/>
                    <a:pt x="123" y="383"/>
                  </a:cubicBezTo>
                  <a:cubicBezTo>
                    <a:pt x="123" y="383"/>
                    <a:pt x="122" y="383"/>
                    <a:pt x="121" y="382"/>
                  </a:cubicBezTo>
                  <a:cubicBezTo>
                    <a:pt x="120" y="380"/>
                    <a:pt x="121" y="378"/>
                    <a:pt x="122" y="375"/>
                  </a:cubicBezTo>
                  <a:cubicBezTo>
                    <a:pt x="123" y="372"/>
                    <a:pt x="123" y="370"/>
                    <a:pt x="123" y="368"/>
                  </a:cubicBezTo>
                  <a:cubicBezTo>
                    <a:pt x="123" y="366"/>
                    <a:pt x="123" y="365"/>
                    <a:pt x="123" y="364"/>
                  </a:cubicBezTo>
                  <a:cubicBezTo>
                    <a:pt x="123" y="364"/>
                    <a:pt x="124" y="364"/>
                    <a:pt x="124" y="363"/>
                  </a:cubicBezTo>
                  <a:cubicBezTo>
                    <a:pt x="124" y="362"/>
                    <a:pt x="125" y="361"/>
                    <a:pt x="125" y="359"/>
                  </a:cubicBezTo>
                  <a:cubicBezTo>
                    <a:pt x="125" y="358"/>
                    <a:pt x="125" y="356"/>
                    <a:pt x="124" y="355"/>
                  </a:cubicBezTo>
                  <a:cubicBezTo>
                    <a:pt x="124" y="355"/>
                    <a:pt x="124" y="354"/>
                    <a:pt x="123" y="353"/>
                  </a:cubicBezTo>
                  <a:cubicBezTo>
                    <a:pt x="123" y="353"/>
                    <a:pt x="124" y="352"/>
                    <a:pt x="125" y="350"/>
                  </a:cubicBezTo>
                  <a:cubicBezTo>
                    <a:pt x="126" y="349"/>
                    <a:pt x="126" y="349"/>
                    <a:pt x="126" y="349"/>
                  </a:cubicBezTo>
                  <a:cubicBezTo>
                    <a:pt x="127" y="347"/>
                    <a:pt x="128" y="346"/>
                    <a:pt x="129" y="345"/>
                  </a:cubicBezTo>
                  <a:cubicBezTo>
                    <a:pt x="130" y="346"/>
                    <a:pt x="130" y="347"/>
                    <a:pt x="130" y="347"/>
                  </a:cubicBezTo>
                  <a:cubicBezTo>
                    <a:pt x="130" y="348"/>
                    <a:pt x="131" y="350"/>
                    <a:pt x="131" y="351"/>
                  </a:cubicBezTo>
                  <a:cubicBezTo>
                    <a:pt x="132" y="351"/>
                    <a:pt x="132" y="352"/>
                    <a:pt x="132" y="353"/>
                  </a:cubicBezTo>
                  <a:cubicBezTo>
                    <a:pt x="134" y="355"/>
                    <a:pt x="134" y="356"/>
                    <a:pt x="134" y="357"/>
                  </a:cubicBezTo>
                  <a:cubicBezTo>
                    <a:pt x="134" y="358"/>
                    <a:pt x="133" y="359"/>
                    <a:pt x="133" y="360"/>
                  </a:cubicBezTo>
                  <a:cubicBezTo>
                    <a:pt x="133" y="362"/>
                    <a:pt x="132" y="364"/>
                    <a:pt x="132" y="367"/>
                  </a:cubicBezTo>
                  <a:cubicBezTo>
                    <a:pt x="132" y="367"/>
                    <a:pt x="132" y="368"/>
                    <a:pt x="132" y="369"/>
                  </a:cubicBezTo>
                  <a:close/>
                  <a:moveTo>
                    <a:pt x="62" y="245"/>
                  </a:moveTo>
                  <a:cubicBezTo>
                    <a:pt x="61" y="246"/>
                    <a:pt x="59" y="246"/>
                    <a:pt x="58" y="248"/>
                  </a:cubicBezTo>
                  <a:cubicBezTo>
                    <a:pt x="57" y="248"/>
                    <a:pt x="57" y="249"/>
                    <a:pt x="57" y="249"/>
                  </a:cubicBezTo>
                  <a:cubicBezTo>
                    <a:pt x="57" y="248"/>
                    <a:pt x="58" y="248"/>
                    <a:pt x="58" y="247"/>
                  </a:cubicBezTo>
                  <a:cubicBezTo>
                    <a:pt x="59" y="245"/>
                    <a:pt x="58" y="242"/>
                    <a:pt x="58" y="241"/>
                  </a:cubicBezTo>
                  <a:cubicBezTo>
                    <a:pt x="57" y="240"/>
                    <a:pt x="57" y="239"/>
                    <a:pt x="57" y="239"/>
                  </a:cubicBezTo>
                  <a:cubicBezTo>
                    <a:pt x="58" y="239"/>
                    <a:pt x="58" y="238"/>
                    <a:pt x="58" y="238"/>
                  </a:cubicBezTo>
                  <a:cubicBezTo>
                    <a:pt x="58" y="239"/>
                    <a:pt x="58" y="241"/>
                    <a:pt x="59" y="242"/>
                  </a:cubicBezTo>
                  <a:cubicBezTo>
                    <a:pt x="60" y="244"/>
                    <a:pt x="62" y="244"/>
                    <a:pt x="64" y="244"/>
                  </a:cubicBezTo>
                  <a:cubicBezTo>
                    <a:pt x="64" y="244"/>
                    <a:pt x="64" y="244"/>
                    <a:pt x="64" y="244"/>
                  </a:cubicBezTo>
                  <a:cubicBezTo>
                    <a:pt x="64" y="244"/>
                    <a:pt x="63" y="245"/>
                    <a:pt x="62" y="245"/>
                  </a:cubicBezTo>
                  <a:close/>
                  <a:moveTo>
                    <a:pt x="57" y="249"/>
                  </a:moveTo>
                  <a:cubicBezTo>
                    <a:pt x="55" y="253"/>
                    <a:pt x="57" y="255"/>
                    <a:pt x="58" y="257"/>
                  </a:cubicBezTo>
                  <a:cubicBezTo>
                    <a:pt x="58" y="257"/>
                    <a:pt x="59" y="258"/>
                    <a:pt x="59" y="258"/>
                  </a:cubicBezTo>
                  <a:cubicBezTo>
                    <a:pt x="59" y="258"/>
                    <a:pt x="59" y="259"/>
                    <a:pt x="59" y="260"/>
                  </a:cubicBezTo>
                  <a:cubicBezTo>
                    <a:pt x="59" y="262"/>
                    <a:pt x="58" y="265"/>
                    <a:pt x="60" y="267"/>
                  </a:cubicBezTo>
                  <a:cubicBezTo>
                    <a:pt x="62" y="269"/>
                    <a:pt x="65" y="269"/>
                    <a:pt x="66" y="269"/>
                  </a:cubicBezTo>
                  <a:cubicBezTo>
                    <a:pt x="66" y="269"/>
                    <a:pt x="67" y="269"/>
                    <a:pt x="67" y="269"/>
                  </a:cubicBezTo>
                  <a:cubicBezTo>
                    <a:pt x="66" y="269"/>
                    <a:pt x="65" y="270"/>
                    <a:pt x="64" y="270"/>
                  </a:cubicBezTo>
                  <a:cubicBezTo>
                    <a:pt x="63" y="270"/>
                    <a:pt x="63" y="270"/>
                    <a:pt x="62" y="269"/>
                  </a:cubicBezTo>
                  <a:cubicBezTo>
                    <a:pt x="59" y="268"/>
                    <a:pt x="55" y="265"/>
                    <a:pt x="52" y="262"/>
                  </a:cubicBezTo>
                  <a:cubicBezTo>
                    <a:pt x="52" y="262"/>
                    <a:pt x="51" y="261"/>
                    <a:pt x="50" y="261"/>
                  </a:cubicBezTo>
                  <a:cubicBezTo>
                    <a:pt x="48" y="259"/>
                    <a:pt x="46" y="257"/>
                    <a:pt x="44" y="254"/>
                  </a:cubicBezTo>
                  <a:cubicBezTo>
                    <a:pt x="46" y="255"/>
                    <a:pt x="47" y="255"/>
                    <a:pt x="48" y="255"/>
                  </a:cubicBezTo>
                  <a:cubicBezTo>
                    <a:pt x="49" y="255"/>
                    <a:pt x="49" y="255"/>
                    <a:pt x="49" y="255"/>
                  </a:cubicBezTo>
                  <a:cubicBezTo>
                    <a:pt x="49" y="255"/>
                    <a:pt x="49" y="255"/>
                    <a:pt x="49" y="255"/>
                  </a:cubicBezTo>
                  <a:cubicBezTo>
                    <a:pt x="52" y="254"/>
                    <a:pt x="55" y="252"/>
                    <a:pt x="57" y="249"/>
                  </a:cubicBezTo>
                  <a:close/>
                  <a:moveTo>
                    <a:pt x="98" y="306"/>
                  </a:moveTo>
                  <a:cubicBezTo>
                    <a:pt x="97" y="304"/>
                    <a:pt x="96" y="303"/>
                    <a:pt x="95" y="301"/>
                  </a:cubicBezTo>
                  <a:cubicBezTo>
                    <a:pt x="93" y="297"/>
                    <a:pt x="91" y="293"/>
                    <a:pt x="88" y="289"/>
                  </a:cubicBezTo>
                  <a:cubicBezTo>
                    <a:pt x="86" y="286"/>
                    <a:pt x="86" y="284"/>
                    <a:pt x="86" y="284"/>
                  </a:cubicBezTo>
                  <a:cubicBezTo>
                    <a:pt x="86" y="284"/>
                    <a:pt x="87" y="283"/>
                    <a:pt x="87" y="283"/>
                  </a:cubicBezTo>
                  <a:cubicBezTo>
                    <a:pt x="88" y="283"/>
                    <a:pt x="88" y="284"/>
                    <a:pt x="89" y="284"/>
                  </a:cubicBezTo>
                  <a:cubicBezTo>
                    <a:pt x="89" y="284"/>
                    <a:pt x="90" y="284"/>
                    <a:pt x="90" y="284"/>
                  </a:cubicBezTo>
                  <a:cubicBezTo>
                    <a:pt x="91" y="284"/>
                    <a:pt x="93" y="284"/>
                    <a:pt x="94" y="282"/>
                  </a:cubicBezTo>
                  <a:cubicBezTo>
                    <a:pt x="96" y="280"/>
                    <a:pt x="96" y="278"/>
                    <a:pt x="96" y="277"/>
                  </a:cubicBezTo>
                  <a:cubicBezTo>
                    <a:pt x="96" y="274"/>
                    <a:pt x="96" y="274"/>
                    <a:pt x="96" y="274"/>
                  </a:cubicBezTo>
                  <a:cubicBezTo>
                    <a:pt x="93" y="274"/>
                    <a:pt x="93" y="274"/>
                    <a:pt x="93" y="274"/>
                  </a:cubicBezTo>
                  <a:cubicBezTo>
                    <a:pt x="92" y="274"/>
                    <a:pt x="91" y="274"/>
                    <a:pt x="90" y="274"/>
                  </a:cubicBezTo>
                  <a:cubicBezTo>
                    <a:pt x="88" y="274"/>
                    <a:pt x="86" y="274"/>
                    <a:pt x="85" y="273"/>
                  </a:cubicBezTo>
                  <a:cubicBezTo>
                    <a:pt x="84" y="273"/>
                    <a:pt x="83" y="272"/>
                    <a:pt x="82" y="271"/>
                  </a:cubicBezTo>
                  <a:cubicBezTo>
                    <a:pt x="81" y="271"/>
                    <a:pt x="81" y="270"/>
                    <a:pt x="80" y="269"/>
                  </a:cubicBezTo>
                  <a:cubicBezTo>
                    <a:pt x="81" y="269"/>
                    <a:pt x="82" y="268"/>
                    <a:pt x="82" y="267"/>
                  </a:cubicBezTo>
                  <a:cubicBezTo>
                    <a:pt x="85" y="264"/>
                    <a:pt x="86" y="260"/>
                    <a:pt x="88" y="256"/>
                  </a:cubicBezTo>
                  <a:cubicBezTo>
                    <a:pt x="88" y="254"/>
                    <a:pt x="88" y="254"/>
                    <a:pt x="88" y="254"/>
                  </a:cubicBezTo>
                  <a:cubicBezTo>
                    <a:pt x="90" y="251"/>
                    <a:pt x="91" y="249"/>
                    <a:pt x="93" y="249"/>
                  </a:cubicBezTo>
                  <a:cubicBezTo>
                    <a:pt x="93" y="249"/>
                    <a:pt x="93" y="249"/>
                    <a:pt x="94" y="249"/>
                  </a:cubicBezTo>
                  <a:cubicBezTo>
                    <a:pt x="99" y="249"/>
                    <a:pt x="107" y="255"/>
                    <a:pt x="109" y="259"/>
                  </a:cubicBezTo>
                  <a:cubicBezTo>
                    <a:pt x="115" y="273"/>
                    <a:pt x="118" y="290"/>
                    <a:pt x="119" y="305"/>
                  </a:cubicBezTo>
                  <a:cubicBezTo>
                    <a:pt x="120" y="309"/>
                    <a:pt x="120" y="309"/>
                    <a:pt x="120" y="309"/>
                  </a:cubicBezTo>
                  <a:cubicBezTo>
                    <a:pt x="121" y="314"/>
                    <a:pt x="122" y="318"/>
                    <a:pt x="123" y="321"/>
                  </a:cubicBezTo>
                  <a:cubicBezTo>
                    <a:pt x="123" y="322"/>
                    <a:pt x="123" y="323"/>
                    <a:pt x="124" y="325"/>
                  </a:cubicBezTo>
                  <a:cubicBezTo>
                    <a:pt x="124" y="326"/>
                    <a:pt x="125" y="330"/>
                    <a:pt x="125" y="331"/>
                  </a:cubicBezTo>
                  <a:cubicBezTo>
                    <a:pt x="125" y="331"/>
                    <a:pt x="124" y="331"/>
                    <a:pt x="124" y="332"/>
                  </a:cubicBezTo>
                  <a:cubicBezTo>
                    <a:pt x="123" y="332"/>
                    <a:pt x="122" y="332"/>
                    <a:pt x="121" y="333"/>
                  </a:cubicBezTo>
                  <a:cubicBezTo>
                    <a:pt x="121" y="330"/>
                    <a:pt x="120" y="324"/>
                    <a:pt x="119" y="321"/>
                  </a:cubicBezTo>
                  <a:cubicBezTo>
                    <a:pt x="117" y="317"/>
                    <a:pt x="114" y="315"/>
                    <a:pt x="110" y="314"/>
                  </a:cubicBezTo>
                  <a:cubicBezTo>
                    <a:pt x="109" y="314"/>
                    <a:pt x="108" y="314"/>
                    <a:pt x="108" y="314"/>
                  </a:cubicBezTo>
                  <a:cubicBezTo>
                    <a:pt x="103" y="314"/>
                    <a:pt x="102" y="317"/>
                    <a:pt x="102" y="319"/>
                  </a:cubicBezTo>
                  <a:cubicBezTo>
                    <a:pt x="101" y="316"/>
                    <a:pt x="100" y="313"/>
                    <a:pt x="100" y="311"/>
                  </a:cubicBezTo>
                  <a:cubicBezTo>
                    <a:pt x="99" y="308"/>
                    <a:pt x="98" y="307"/>
                    <a:pt x="98" y="306"/>
                  </a:cubicBezTo>
                  <a:close/>
                </a:path>
              </a:pathLst>
            </a:custGeom>
            <a:solidFill>
              <a:schemeClr val="accent4"/>
            </a:solid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grpSp>
      <p:pic>
        <p:nvPicPr>
          <p:cNvPr id="3" name="Picture 2" descr="A map of canada with different colored areas&#10;&#10;AI-generated content may be incorrect." hidden="1">
            <a:extLst>
              <a:ext uri="{FF2B5EF4-FFF2-40B4-BE49-F238E27FC236}">
                <a16:creationId xmlns:a16="http://schemas.microsoft.com/office/drawing/2014/main" id="{60813528-FCDB-C8C6-2B65-9CD4BD54BA4C}"/>
              </a:ext>
            </a:extLst>
          </p:cNvPr>
          <p:cNvPicPr>
            <a:picLocks noChangeAspect="1"/>
          </p:cNvPicPr>
          <p:nvPr/>
        </p:nvPicPr>
        <p:blipFill>
          <a:blip r:embed="rId3">
            <a:alphaModFix amt="35000"/>
          </a:blip>
          <a:stretch>
            <a:fillRect/>
          </a:stretch>
        </p:blipFill>
        <p:spPr>
          <a:xfrm>
            <a:off x="0" y="0"/>
            <a:ext cx="12188390" cy="6858000"/>
          </a:xfrm>
          <a:prstGeom prst="rect">
            <a:avLst/>
          </a:prstGeom>
        </p:spPr>
      </p:pic>
      <p:sp>
        <p:nvSpPr>
          <p:cNvPr id="7" name="TextBox 6">
            <a:extLst>
              <a:ext uri="{FF2B5EF4-FFF2-40B4-BE49-F238E27FC236}">
                <a16:creationId xmlns:a16="http://schemas.microsoft.com/office/drawing/2014/main" id="{E2FEE29D-DCFB-B7EA-33BC-E2A30F0735A2}"/>
              </a:ext>
            </a:extLst>
          </p:cNvPr>
          <p:cNvSpPr txBox="1"/>
          <p:nvPr/>
        </p:nvSpPr>
        <p:spPr>
          <a:xfrm>
            <a:off x="564794" y="605529"/>
            <a:ext cx="7177126" cy="692497"/>
          </a:xfrm>
          <a:prstGeom prst="rect">
            <a:avLst/>
          </a:prstGeom>
          <a:noFill/>
        </p:spPr>
        <p:txBody>
          <a:bodyPr wrap="square" rtlCol="0">
            <a:spAutoFit/>
          </a:bodyPr>
          <a:lstStyle/>
          <a:p>
            <a:r>
              <a:rPr lang="en-US" sz="3900" b="1" dirty="0">
                <a:latin typeface="Oswald" pitchFamily="2" charset="77"/>
              </a:rPr>
              <a:t>FERTILITY TREATMENT IN CANADA</a:t>
            </a:r>
          </a:p>
        </p:txBody>
      </p:sp>
      <p:sp>
        <p:nvSpPr>
          <p:cNvPr id="8" name="TextBox 7">
            <a:extLst>
              <a:ext uri="{FF2B5EF4-FFF2-40B4-BE49-F238E27FC236}">
                <a16:creationId xmlns:a16="http://schemas.microsoft.com/office/drawing/2014/main" id="{813AA2FC-9256-DEB4-4005-259FAAEC744C}"/>
              </a:ext>
            </a:extLst>
          </p:cNvPr>
          <p:cNvSpPr txBox="1"/>
          <p:nvPr/>
        </p:nvSpPr>
        <p:spPr>
          <a:xfrm>
            <a:off x="564793" y="1184992"/>
            <a:ext cx="7802371"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Inconsistent and unequal service </a:t>
            </a:r>
          </a:p>
        </p:txBody>
      </p:sp>
      <p:sp>
        <p:nvSpPr>
          <p:cNvPr id="9" name="TextBox 8">
            <a:extLst>
              <a:ext uri="{FF2B5EF4-FFF2-40B4-BE49-F238E27FC236}">
                <a16:creationId xmlns:a16="http://schemas.microsoft.com/office/drawing/2014/main" id="{3CFF672C-7981-8CC8-8D0E-F4CC52E1AE18}"/>
              </a:ext>
            </a:extLst>
          </p:cNvPr>
          <p:cNvSpPr txBox="1"/>
          <p:nvPr/>
        </p:nvSpPr>
        <p:spPr>
          <a:xfrm>
            <a:off x="648614" y="3381507"/>
            <a:ext cx="3506857" cy="2800767"/>
          </a:xfrm>
          <a:prstGeom prst="rect">
            <a:avLst/>
          </a:prstGeom>
          <a:noFill/>
        </p:spPr>
        <p:txBody>
          <a:bodyPr wrap="square" rtlCol="0">
            <a:spAutoFit/>
          </a:bodyPr>
          <a:lstStyle/>
          <a:p>
            <a:r>
              <a:rPr lang="en-US" sz="1600" dirty="0">
                <a:latin typeface="Nunito Sans Normal Light" pitchFamily="2" charset="77"/>
              </a:rPr>
              <a:t>50 IVF Clinics in Canada </a:t>
            </a:r>
          </a:p>
          <a:p>
            <a:endParaRPr lang="en-US" sz="1600" dirty="0">
              <a:latin typeface="Nunito Sans Normal Light" pitchFamily="2" charset="77"/>
            </a:endParaRPr>
          </a:p>
          <a:p>
            <a:r>
              <a:rPr lang="en-US" sz="1600" dirty="0">
                <a:latin typeface="Nunito Sans Normal Light" pitchFamily="2" charset="77"/>
              </a:rPr>
              <a:t>9 provinces offer some type of public </a:t>
            </a:r>
          </a:p>
          <a:p>
            <a:r>
              <a:rPr lang="en-US" sz="1600" dirty="0">
                <a:latin typeface="Nunito Sans Normal Light" pitchFamily="2" charset="77"/>
              </a:rPr>
              <a:t>funding for treatment or travel. None </a:t>
            </a:r>
          </a:p>
          <a:p>
            <a:r>
              <a:rPr lang="en-US" sz="1600" dirty="0">
                <a:latin typeface="Nunito Sans Normal Light" pitchFamily="2" charset="77"/>
              </a:rPr>
              <a:t>cover the full cost of treatment</a:t>
            </a:r>
          </a:p>
          <a:p>
            <a:endParaRPr lang="en-US" sz="1600" dirty="0">
              <a:latin typeface="Nunito Sans Normal Light" pitchFamily="2" charset="77"/>
            </a:endParaRPr>
          </a:p>
          <a:p>
            <a:r>
              <a:rPr lang="en-US" sz="1600" dirty="0">
                <a:latin typeface="Nunito Sans Normal Light" pitchFamily="2" charset="77"/>
              </a:rPr>
              <a:t>Territories, Newfoundland, Nunavut &amp; PEI have no clinics</a:t>
            </a:r>
          </a:p>
          <a:p>
            <a:endParaRPr lang="en-US" sz="1600" dirty="0">
              <a:latin typeface="Nunito Sans Normal Light" pitchFamily="2" charset="77"/>
            </a:endParaRPr>
          </a:p>
          <a:p>
            <a:r>
              <a:rPr lang="en-US" sz="1600" dirty="0">
                <a:latin typeface="Nunito Sans Normal Light" pitchFamily="2" charset="77"/>
              </a:rPr>
              <a:t>Most clinics are located in urban centers</a:t>
            </a:r>
          </a:p>
        </p:txBody>
      </p:sp>
      <p:sp>
        <p:nvSpPr>
          <p:cNvPr id="10" name="Oval 9">
            <a:extLst>
              <a:ext uri="{FF2B5EF4-FFF2-40B4-BE49-F238E27FC236}">
                <a16:creationId xmlns:a16="http://schemas.microsoft.com/office/drawing/2014/main" id="{9A627DDF-CB49-51E3-C385-12D1F1D8EB0E}"/>
              </a:ext>
            </a:extLst>
          </p:cNvPr>
          <p:cNvSpPr/>
          <p:nvPr/>
        </p:nvSpPr>
        <p:spPr>
          <a:xfrm>
            <a:off x="535238" y="3496779"/>
            <a:ext cx="85872" cy="8587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2323A7B-B037-683F-0970-AF860522280A}"/>
              </a:ext>
            </a:extLst>
          </p:cNvPr>
          <p:cNvSpPr/>
          <p:nvPr/>
        </p:nvSpPr>
        <p:spPr>
          <a:xfrm>
            <a:off x="540218" y="3987337"/>
            <a:ext cx="85872" cy="8587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5A44E45-466D-0147-CEFF-BCE26358DCF0}"/>
              </a:ext>
            </a:extLst>
          </p:cNvPr>
          <p:cNvSpPr/>
          <p:nvPr/>
        </p:nvSpPr>
        <p:spPr>
          <a:xfrm>
            <a:off x="523924" y="4958402"/>
            <a:ext cx="85872" cy="8587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71BC57F-58F4-06C7-511B-604C70D4C7F3}"/>
              </a:ext>
            </a:extLst>
          </p:cNvPr>
          <p:cNvSpPr/>
          <p:nvPr/>
        </p:nvSpPr>
        <p:spPr>
          <a:xfrm>
            <a:off x="528707" y="5687666"/>
            <a:ext cx="85872" cy="8587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CFF5FFE-0069-E320-BAB5-2F4DBA4F5685}"/>
              </a:ext>
            </a:extLst>
          </p:cNvPr>
          <p:cNvSpPr>
            <a:spLocks/>
          </p:cNvSpPr>
          <p:nvPr/>
        </p:nvSpPr>
        <p:spPr>
          <a:xfrm>
            <a:off x="9832065" y="1854874"/>
            <a:ext cx="198111" cy="19811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CF40FD6-52C0-9123-DDB4-9195F988C8EF}"/>
              </a:ext>
            </a:extLst>
          </p:cNvPr>
          <p:cNvSpPr txBox="1"/>
          <p:nvPr/>
        </p:nvSpPr>
        <p:spPr>
          <a:xfrm>
            <a:off x="10192307" y="866188"/>
            <a:ext cx="1013599" cy="352019"/>
          </a:xfrm>
          <a:prstGeom prst="rect">
            <a:avLst/>
          </a:prstGeom>
          <a:noFill/>
        </p:spPr>
        <p:txBody>
          <a:bodyPr wrap="square" rtlCol="0">
            <a:spAutoFit/>
          </a:bodyPr>
          <a:lstStyle/>
          <a:p>
            <a:pPr>
              <a:lnSpc>
                <a:spcPts val="2120"/>
              </a:lnSpc>
            </a:pPr>
            <a:r>
              <a:rPr lang="en-US" sz="1500" b="1" dirty="0">
                <a:latin typeface="Nunito Sans Normal" pitchFamily="2" charset="77"/>
              </a:rPr>
              <a:t>IVF clinic</a:t>
            </a:r>
          </a:p>
        </p:txBody>
      </p:sp>
      <p:pic>
        <p:nvPicPr>
          <p:cNvPr id="19" name="Picture 18" descr="A white circle with a black background&#10;&#10;AI-generated content may be incorrect.">
            <a:extLst>
              <a:ext uri="{FF2B5EF4-FFF2-40B4-BE49-F238E27FC236}">
                <a16:creationId xmlns:a16="http://schemas.microsoft.com/office/drawing/2014/main" id="{D1632735-315D-DC6E-6FB7-13CD0CC048CB}"/>
              </a:ext>
            </a:extLst>
          </p:cNvPr>
          <p:cNvPicPr>
            <a:picLocks noChangeAspect="1"/>
          </p:cNvPicPr>
          <p:nvPr/>
        </p:nvPicPr>
        <p:blipFill>
          <a:blip r:embed="rId4"/>
          <a:stretch>
            <a:fillRect/>
          </a:stretch>
        </p:blipFill>
        <p:spPr>
          <a:xfrm>
            <a:off x="6977317" y="3614413"/>
            <a:ext cx="396000" cy="396000"/>
          </a:xfrm>
          <a:prstGeom prst="rect">
            <a:avLst/>
          </a:prstGeom>
        </p:spPr>
      </p:pic>
      <p:pic>
        <p:nvPicPr>
          <p:cNvPr id="25" name="Picture 24" descr="A syringe with a sperm in it&#10;&#10;AI-generated content may be incorrect.">
            <a:extLst>
              <a:ext uri="{FF2B5EF4-FFF2-40B4-BE49-F238E27FC236}">
                <a16:creationId xmlns:a16="http://schemas.microsoft.com/office/drawing/2014/main" id="{87E13639-3EA9-5346-B6BB-DF456CD67B9E}"/>
              </a:ext>
            </a:extLst>
          </p:cNvPr>
          <p:cNvPicPr>
            <a:picLocks noChangeAspect="1"/>
          </p:cNvPicPr>
          <p:nvPr/>
        </p:nvPicPr>
        <p:blipFill>
          <a:blip r:embed="rId5"/>
          <a:stretch>
            <a:fillRect/>
          </a:stretch>
        </p:blipFill>
        <p:spPr>
          <a:xfrm>
            <a:off x="9755174" y="657591"/>
            <a:ext cx="514980" cy="514980"/>
          </a:xfrm>
          <a:prstGeom prst="rect">
            <a:avLst/>
          </a:prstGeom>
        </p:spPr>
      </p:pic>
      <p:grpSp>
        <p:nvGrpSpPr>
          <p:cNvPr id="29" name="Group 28">
            <a:extLst>
              <a:ext uri="{FF2B5EF4-FFF2-40B4-BE49-F238E27FC236}">
                <a16:creationId xmlns:a16="http://schemas.microsoft.com/office/drawing/2014/main" id="{3FD0F968-BB52-5163-F438-8E9DAAF3BE72}"/>
              </a:ext>
            </a:extLst>
          </p:cNvPr>
          <p:cNvGrpSpPr/>
          <p:nvPr/>
        </p:nvGrpSpPr>
        <p:grpSpPr>
          <a:xfrm>
            <a:off x="6200600" y="5145829"/>
            <a:ext cx="706549" cy="562631"/>
            <a:chOff x="6233284" y="5151814"/>
            <a:chExt cx="706549" cy="562631"/>
          </a:xfrm>
        </p:grpSpPr>
        <p:pic>
          <p:nvPicPr>
            <p:cNvPr id="23" name="Picture 22" descr="A white outline of a syringe and a sperm&#10;&#10;AI-generated content may be incorrect.">
              <a:extLst>
                <a:ext uri="{FF2B5EF4-FFF2-40B4-BE49-F238E27FC236}">
                  <a16:creationId xmlns:a16="http://schemas.microsoft.com/office/drawing/2014/main" id="{664A6C65-4641-0012-9E59-C1D9FAC52ABB}"/>
                </a:ext>
              </a:extLst>
            </p:cNvPr>
            <p:cNvPicPr>
              <a:picLocks noChangeAspect="1"/>
            </p:cNvPicPr>
            <p:nvPr/>
          </p:nvPicPr>
          <p:blipFill>
            <a:blip r:embed="rId6"/>
            <a:stretch>
              <a:fillRect/>
            </a:stretch>
          </p:blipFill>
          <p:spPr>
            <a:xfrm>
              <a:off x="6233284" y="5151814"/>
              <a:ext cx="468000" cy="468000"/>
            </a:xfrm>
            <a:prstGeom prst="rect">
              <a:avLst/>
            </a:prstGeom>
          </p:spPr>
        </p:pic>
        <p:sp>
          <p:nvSpPr>
            <p:cNvPr id="26" name="TextBox 25">
              <a:extLst>
                <a:ext uri="{FF2B5EF4-FFF2-40B4-BE49-F238E27FC236}">
                  <a16:creationId xmlns:a16="http://schemas.microsoft.com/office/drawing/2014/main" id="{F060CD32-FC9D-E480-A04E-B6F7F1D805AB}"/>
                </a:ext>
              </a:extLst>
            </p:cNvPr>
            <p:cNvSpPr txBox="1"/>
            <p:nvPr/>
          </p:nvSpPr>
          <p:spPr>
            <a:xfrm>
              <a:off x="6307850" y="5283558"/>
              <a:ext cx="631983" cy="430887"/>
            </a:xfrm>
            <a:prstGeom prst="rect">
              <a:avLst/>
            </a:prstGeom>
            <a:noFill/>
          </p:spPr>
          <p:txBody>
            <a:bodyPr wrap="square" rtlCol="0">
              <a:spAutoFit/>
            </a:bodyPr>
            <a:lstStyle/>
            <a:p>
              <a:pPr algn="ctr"/>
              <a:r>
                <a:rPr lang="en-US" sz="2100" b="1" dirty="0">
                  <a:solidFill>
                    <a:schemeClr val="bg1"/>
                  </a:solidFill>
                  <a:latin typeface="Oswald" pitchFamily="2" charset="77"/>
                </a:rPr>
                <a:t>x1</a:t>
              </a:r>
            </a:p>
          </p:txBody>
        </p:sp>
      </p:grpSp>
      <p:grpSp>
        <p:nvGrpSpPr>
          <p:cNvPr id="30" name="Group 29">
            <a:extLst>
              <a:ext uri="{FF2B5EF4-FFF2-40B4-BE49-F238E27FC236}">
                <a16:creationId xmlns:a16="http://schemas.microsoft.com/office/drawing/2014/main" id="{E5617718-230C-3D08-E6BF-E2EAD3EC0FAC}"/>
              </a:ext>
            </a:extLst>
          </p:cNvPr>
          <p:cNvGrpSpPr/>
          <p:nvPr/>
        </p:nvGrpSpPr>
        <p:grpSpPr>
          <a:xfrm>
            <a:off x="6874391" y="4683944"/>
            <a:ext cx="706549" cy="562631"/>
            <a:chOff x="6233284" y="5151814"/>
            <a:chExt cx="706549" cy="562631"/>
          </a:xfrm>
        </p:grpSpPr>
        <p:pic>
          <p:nvPicPr>
            <p:cNvPr id="31" name="Picture 30" descr="A white outline of a syringe and a sperm&#10;&#10;AI-generated content may be incorrect.">
              <a:extLst>
                <a:ext uri="{FF2B5EF4-FFF2-40B4-BE49-F238E27FC236}">
                  <a16:creationId xmlns:a16="http://schemas.microsoft.com/office/drawing/2014/main" id="{D6F41E4D-6FD7-D583-8FEF-E1714D225DF4}"/>
                </a:ext>
              </a:extLst>
            </p:cNvPr>
            <p:cNvPicPr>
              <a:picLocks noChangeAspect="1"/>
            </p:cNvPicPr>
            <p:nvPr/>
          </p:nvPicPr>
          <p:blipFill>
            <a:blip r:embed="rId6"/>
            <a:stretch>
              <a:fillRect/>
            </a:stretch>
          </p:blipFill>
          <p:spPr>
            <a:xfrm>
              <a:off x="6233284" y="5151814"/>
              <a:ext cx="468000" cy="468000"/>
            </a:xfrm>
            <a:prstGeom prst="rect">
              <a:avLst/>
            </a:prstGeom>
          </p:spPr>
        </p:pic>
        <p:sp>
          <p:nvSpPr>
            <p:cNvPr id="32" name="TextBox 31">
              <a:extLst>
                <a:ext uri="{FF2B5EF4-FFF2-40B4-BE49-F238E27FC236}">
                  <a16:creationId xmlns:a16="http://schemas.microsoft.com/office/drawing/2014/main" id="{EC1F55E3-955D-D39C-D372-1550FA43D9B4}"/>
                </a:ext>
              </a:extLst>
            </p:cNvPr>
            <p:cNvSpPr txBox="1"/>
            <p:nvPr/>
          </p:nvSpPr>
          <p:spPr>
            <a:xfrm>
              <a:off x="6307850" y="5283558"/>
              <a:ext cx="631983" cy="430887"/>
            </a:xfrm>
            <a:prstGeom prst="rect">
              <a:avLst/>
            </a:prstGeom>
            <a:noFill/>
          </p:spPr>
          <p:txBody>
            <a:bodyPr wrap="square" rtlCol="0">
              <a:spAutoFit/>
            </a:bodyPr>
            <a:lstStyle/>
            <a:p>
              <a:pPr algn="ctr"/>
              <a:r>
                <a:rPr lang="en-US" sz="2100" b="1" dirty="0">
                  <a:solidFill>
                    <a:schemeClr val="bg1"/>
                  </a:solidFill>
                  <a:latin typeface="Oswald" pitchFamily="2" charset="77"/>
                </a:rPr>
                <a:t>x1</a:t>
              </a:r>
            </a:p>
          </p:txBody>
        </p:sp>
      </p:grpSp>
      <p:grpSp>
        <p:nvGrpSpPr>
          <p:cNvPr id="33" name="Group 32">
            <a:extLst>
              <a:ext uri="{FF2B5EF4-FFF2-40B4-BE49-F238E27FC236}">
                <a16:creationId xmlns:a16="http://schemas.microsoft.com/office/drawing/2014/main" id="{721CE7E3-B82B-E080-8537-05228A637671}"/>
              </a:ext>
            </a:extLst>
          </p:cNvPr>
          <p:cNvGrpSpPr/>
          <p:nvPr/>
        </p:nvGrpSpPr>
        <p:grpSpPr>
          <a:xfrm>
            <a:off x="7778633" y="5262602"/>
            <a:ext cx="706549" cy="562631"/>
            <a:chOff x="6233284" y="5151814"/>
            <a:chExt cx="706549" cy="562631"/>
          </a:xfrm>
        </p:grpSpPr>
        <p:pic>
          <p:nvPicPr>
            <p:cNvPr id="34" name="Picture 33" descr="A white outline of a syringe and a sperm&#10;&#10;AI-generated content may be incorrect.">
              <a:extLst>
                <a:ext uri="{FF2B5EF4-FFF2-40B4-BE49-F238E27FC236}">
                  <a16:creationId xmlns:a16="http://schemas.microsoft.com/office/drawing/2014/main" id="{C0D78D90-0558-EBA5-5341-94FB50F17AE3}"/>
                </a:ext>
              </a:extLst>
            </p:cNvPr>
            <p:cNvPicPr>
              <a:picLocks noChangeAspect="1"/>
            </p:cNvPicPr>
            <p:nvPr/>
          </p:nvPicPr>
          <p:blipFill>
            <a:blip r:embed="rId6"/>
            <a:stretch>
              <a:fillRect/>
            </a:stretch>
          </p:blipFill>
          <p:spPr>
            <a:xfrm>
              <a:off x="6233284" y="5151814"/>
              <a:ext cx="468000" cy="468000"/>
            </a:xfrm>
            <a:prstGeom prst="rect">
              <a:avLst/>
            </a:prstGeom>
          </p:spPr>
        </p:pic>
        <p:sp>
          <p:nvSpPr>
            <p:cNvPr id="35" name="TextBox 34">
              <a:extLst>
                <a:ext uri="{FF2B5EF4-FFF2-40B4-BE49-F238E27FC236}">
                  <a16:creationId xmlns:a16="http://schemas.microsoft.com/office/drawing/2014/main" id="{139A019D-E1CB-39D8-97C7-6CCB607CCDBA}"/>
                </a:ext>
              </a:extLst>
            </p:cNvPr>
            <p:cNvSpPr txBox="1"/>
            <p:nvPr/>
          </p:nvSpPr>
          <p:spPr>
            <a:xfrm>
              <a:off x="6307850" y="5283558"/>
              <a:ext cx="631983" cy="430887"/>
            </a:xfrm>
            <a:prstGeom prst="rect">
              <a:avLst/>
            </a:prstGeom>
            <a:noFill/>
          </p:spPr>
          <p:txBody>
            <a:bodyPr wrap="square" rtlCol="0">
              <a:spAutoFit/>
            </a:bodyPr>
            <a:lstStyle/>
            <a:p>
              <a:pPr algn="r"/>
              <a:r>
                <a:rPr lang="en-US" sz="2100" b="1" dirty="0">
                  <a:solidFill>
                    <a:schemeClr val="bg1"/>
                  </a:solidFill>
                  <a:latin typeface="Oswald" pitchFamily="2" charset="77"/>
                </a:rPr>
                <a:t>x31</a:t>
              </a:r>
            </a:p>
          </p:txBody>
        </p:sp>
      </p:grpSp>
      <p:grpSp>
        <p:nvGrpSpPr>
          <p:cNvPr id="36" name="Group 35">
            <a:extLst>
              <a:ext uri="{FF2B5EF4-FFF2-40B4-BE49-F238E27FC236}">
                <a16:creationId xmlns:a16="http://schemas.microsoft.com/office/drawing/2014/main" id="{712AB3D5-46FE-7A12-0CB8-6CE7426F6105}"/>
              </a:ext>
            </a:extLst>
          </p:cNvPr>
          <p:cNvGrpSpPr/>
          <p:nvPr/>
        </p:nvGrpSpPr>
        <p:grpSpPr>
          <a:xfrm>
            <a:off x="9200474" y="4728953"/>
            <a:ext cx="706549" cy="562631"/>
            <a:chOff x="6233284" y="5151814"/>
            <a:chExt cx="706549" cy="562631"/>
          </a:xfrm>
        </p:grpSpPr>
        <p:pic>
          <p:nvPicPr>
            <p:cNvPr id="37" name="Picture 36" descr="A white outline of a syringe and a sperm&#10;&#10;AI-generated content may be incorrect.">
              <a:extLst>
                <a:ext uri="{FF2B5EF4-FFF2-40B4-BE49-F238E27FC236}">
                  <a16:creationId xmlns:a16="http://schemas.microsoft.com/office/drawing/2014/main" id="{E9F69F3B-BA39-3234-74A4-C35F7833A74B}"/>
                </a:ext>
              </a:extLst>
            </p:cNvPr>
            <p:cNvPicPr>
              <a:picLocks noChangeAspect="1"/>
            </p:cNvPicPr>
            <p:nvPr/>
          </p:nvPicPr>
          <p:blipFill>
            <a:blip r:embed="rId6"/>
            <a:stretch>
              <a:fillRect/>
            </a:stretch>
          </p:blipFill>
          <p:spPr>
            <a:xfrm>
              <a:off x="6233284" y="5151814"/>
              <a:ext cx="468000" cy="468000"/>
            </a:xfrm>
            <a:prstGeom prst="rect">
              <a:avLst/>
            </a:prstGeom>
          </p:spPr>
        </p:pic>
        <p:sp>
          <p:nvSpPr>
            <p:cNvPr id="38" name="TextBox 37">
              <a:extLst>
                <a:ext uri="{FF2B5EF4-FFF2-40B4-BE49-F238E27FC236}">
                  <a16:creationId xmlns:a16="http://schemas.microsoft.com/office/drawing/2014/main" id="{10D57DF4-078A-48E3-1564-55D4AC7CF509}"/>
                </a:ext>
              </a:extLst>
            </p:cNvPr>
            <p:cNvSpPr txBox="1"/>
            <p:nvPr/>
          </p:nvSpPr>
          <p:spPr>
            <a:xfrm>
              <a:off x="6307850" y="5283558"/>
              <a:ext cx="631983" cy="430887"/>
            </a:xfrm>
            <a:prstGeom prst="rect">
              <a:avLst/>
            </a:prstGeom>
            <a:noFill/>
          </p:spPr>
          <p:txBody>
            <a:bodyPr wrap="square" rtlCol="0">
              <a:spAutoFit/>
            </a:bodyPr>
            <a:lstStyle/>
            <a:p>
              <a:pPr algn="ctr"/>
              <a:r>
                <a:rPr lang="en-US" sz="2100" b="1" dirty="0">
                  <a:solidFill>
                    <a:schemeClr val="bg1"/>
                  </a:solidFill>
                  <a:latin typeface="Oswald" pitchFamily="2" charset="77"/>
                </a:rPr>
                <a:t>x7</a:t>
              </a:r>
            </a:p>
          </p:txBody>
        </p:sp>
      </p:grpSp>
      <p:grpSp>
        <p:nvGrpSpPr>
          <p:cNvPr id="39" name="Group 38">
            <a:extLst>
              <a:ext uri="{FF2B5EF4-FFF2-40B4-BE49-F238E27FC236}">
                <a16:creationId xmlns:a16="http://schemas.microsoft.com/office/drawing/2014/main" id="{B4596CF7-43D1-C410-EFFC-DD9883DCCE7F}"/>
              </a:ext>
            </a:extLst>
          </p:cNvPr>
          <p:cNvGrpSpPr/>
          <p:nvPr/>
        </p:nvGrpSpPr>
        <p:grpSpPr>
          <a:xfrm>
            <a:off x="4456937" y="4461865"/>
            <a:ext cx="706549" cy="562631"/>
            <a:chOff x="6233284" y="5151814"/>
            <a:chExt cx="706549" cy="562631"/>
          </a:xfrm>
        </p:grpSpPr>
        <p:pic>
          <p:nvPicPr>
            <p:cNvPr id="40" name="Picture 39" descr="A white outline of a syringe and a sperm&#10;&#10;AI-generated content may be incorrect.">
              <a:extLst>
                <a:ext uri="{FF2B5EF4-FFF2-40B4-BE49-F238E27FC236}">
                  <a16:creationId xmlns:a16="http://schemas.microsoft.com/office/drawing/2014/main" id="{48E759AB-14F5-3988-6A89-B0BBD2485775}"/>
                </a:ext>
              </a:extLst>
            </p:cNvPr>
            <p:cNvPicPr>
              <a:picLocks noChangeAspect="1"/>
            </p:cNvPicPr>
            <p:nvPr/>
          </p:nvPicPr>
          <p:blipFill>
            <a:blip r:embed="rId6"/>
            <a:stretch>
              <a:fillRect/>
            </a:stretch>
          </p:blipFill>
          <p:spPr>
            <a:xfrm>
              <a:off x="6233284" y="5151814"/>
              <a:ext cx="468000" cy="468000"/>
            </a:xfrm>
            <a:prstGeom prst="rect">
              <a:avLst/>
            </a:prstGeom>
          </p:spPr>
        </p:pic>
        <p:sp>
          <p:nvSpPr>
            <p:cNvPr id="41" name="TextBox 40">
              <a:extLst>
                <a:ext uri="{FF2B5EF4-FFF2-40B4-BE49-F238E27FC236}">
                  <a16:creationId xmlns:a16="http://schemas.microsoft.com/office/drawing/2014/main" id="{9AE37611-8538-1443-AD92-5108ACC18A91}"/>
                </a:ext>
              </a:extLst>
            </p:cNvPr>
            <p:cNvSpPr txBox="1"/>
            <p:nvPr/>
          </p:nvSpPr>
          <p:spPr>
            <a:xfrm>
              <a:off x="6307850" y="5283558"/>
              <a:ext cx="631983" cy="430887"/>
            </a:xfrm>
            <a:prstGeom prst="rect">
              <a:avLst/>
            </a:prstGeom>
            <a:noFill/>
          </p:spPr>
          <p:txBody>
            <a:bodyPr wrap="square" rtlCol="0">
              <a:spAutoFit/>
            </a:bodyPr>
            <a:lstStyle/>
            <a:p>
              <a:pPr algn="ctr"/>
              <a:r>
                <a:rPr lang="en-US" sz="2100" b="1" dirty="0">
                  <a:solidFill>
                    <a:schemeClr val="bg1"/>
                  </a:solidFill>
                  <a:latin typeface="Oswald" pitchFamily="2" charset="77"/>
                </a:rPr>
                <a:t>x4</a:t>
              </a:r>
            </a:p>
          </p:txBody>
        </p:sp>
      </p:grpSp>
      <p:grpSp>
        <p:nvGrpSpPr>
          <p:cNvPr id="42" name="Group 41">
            <a:extLst>
              <a:ext uri="{FF2B5EF4-FFF2-40B4-BE49-F238E27FC236}">
                <a16:creationId xmlns:a16="http://schemas.microsoft.com/office/drawing/2014/main" id="{E169C6B9-1582-790D-4571-227E48F89628}"/>
              </a:ext>
            </a:extLst>
          </p:cNvPr>
          <p:cNvGrpSpPr/>
          <p:nvPr/>
        </p:nvGrpSpPr>
        <p:grpSpPr>
          <a:xfrm>
            <a:off x="5431968" y="4489745"/>
            <a:ext cx="706549" cy="562631"/>
            <a:chOff x="6233284" y="5151814"/>
            <a:chExt cx="706549" cy="562631"/>
          </a:xfrm>
        </p:grpSpPr>
        <p:pic>
          <p:nvPicPr>
            <p:cNvPr id="43" name="Picture 42" descr="A white outline of a syringe and a sperm&#10;&#10;AI-generated content may be incorrect.">
              <a:extLst>
                <a:ext uri="{FF2B5EF4-FFF2-40B4-BE49-F238E27FC236}">
                  <a16:creationId xmlns:a16="http://schemas.microsoft.com/office/drawing/2014/main" id="{A23A3D8E-3F6C-4080-16B4-0AEBFF5CB2A4}"/>
                </a:ext>
              </a:extLst>
            </p:cNvPr>
            <p:cNvPicPr>
              <a:picLocks noChangeAspect="1"/>
            </p:cNvPicPr>
            <p:nvPr/>
          </p:nvPicPr>
          <p:blipFill>
            <a:blip r:embed="rId6"/>
            <a:stretch>
              <a:fillRect/>
            </a:stretch>
          </p:blipFill>
          <p:spPr>
            <a:xfrm>
              <a:off x="6233284" y="5151814"/>
              <a:ext cx="468000" cy="468000"/>
            </a:xfrm>
            <a:prstGeom prst="rect">
              <a:avLst/>
            </a:prstGeom>
          </p:spPr>
        </p:pic>
        <p:sp>
          <p:nvSpPr>
            <p:cNvPr id="44" name="TextBox 43">
              <a:extLst>
                <a:ext uri="{FF2B5EF4-FFF2-40B4-BE49-F238E27FC236}">
                  <a16:creationId xmlns:a16="http://schemas.microsoft.com/office/drawing/2014/main" id="{5895B21E-B7E4-00E4-05F3-A4905C9A2AE7}"/>
                </a:ext>
              </a:extLst>
            </p:cNvPr>
            <p:cNvSpPr txBox="1"/>
            <p:nvPr/>
          </p:nvSpPr>
          <p:spPr>
            <a:xfrm>
              <a:off x="6307850" y="5283558"/>
              <a:ext cx="631983" cy="430887"/>
            </a:xfrm>
            <a:prstGeom prst="rect">
              <a:avLst/>
            </a:prstGeom>
            <a:noFill/>
          </p:spPr>
          <p:txBody>
            <a:bodyPr wrap="square" rtlCol="0">
              <a:spAutoFit/>
            </a:bodyPr>
            <a:lstStyle/>
            <a:p>
              <a:pPr algn="ctr"/>
              <a:r>
                <a:rPr lang="en-US" sz="2100" b="1" dirty="0">
                  <a:solidFill>
                    <a:schemeClr val="bg1"/>
                  </a:solidFill>
                  <a:latin typeface="Oswald" pitchFamily="2" charset="77"/>
                </a:rPr>
                <a:t>x4</a:t>
              </a:r>
            </a:p>
          </p:txBody>
        </p:sp>
      </p:grpSp>
      <p:pic>
        <p:nvPicPr>
          <p:cNvPr id="46" name="Picture 45">
            <a:extLst>
              <a:ext uri="{FF2B5EF4-FFF2-40B4-BE49-F238E27FC236}">
                <a16:creationId xmlns:a16="http://schemas.microsoft.com/office/drawing/2014/main" id="{771C79DC-F496-D28F-40FB-1FED15E4BE6F}"/>
              </a:ext>
            </a:extLst>
          </p:cNvPr>
          <p:cNvPicPr>
            <a:picLocks noChangeAspect="1"/>
          </p:cNvPicPr>
          <p:nvPr/>
        </p:nvPicPr>
        <p:blipFill>
          <a:blip r:embed="rId5"/>
          <a:srcRect/>
          <a:stretch/>
        </p:blipFill>
        <p:spPr>
          <a:xfrm>
            <a:off x="10981653" y="5543917"/>
            <a:ext cx="468000" cy="468000"/>
          </a:xfrm>
          <a:prstGeom prst="rect">
            <a:avLst/>
          </a:prstGeom>
        </p:spPr>
      </p:pic>
      <p:sp>
        <p:nvSpPr>
          <p:cNvPr id="47" name="TextBox 46">
            <a:extLst>
              <a:ext uri="{FF2B5EF4-FFF2-40B4-BE49-F238E27FC236}">
                <a16:creationId xmlns:a16="http://schemas.microsoft.com/office/drawing/2014/main" id="{4407B0EA-A789-0C5A-DC34-E7442826A777}"/>
              </a:ext>
            </a:extLst>
          </p:cNvPr>
          <p:cNvSpPr txBox="1"/>
          <p:nvPr/>
        </p:nvSpPr>
        <p:spPr>
          <a:xfrm>
            <a:off x="11056219" y="5675661"/>
            <a:ext cx="631983" cy="430887"/>
          </a:xfrm>
          <a:prstGeom prst="rect">
            <a:avLst/>
          </a:prstGeom>
          <a:noFill/>
        </p:spPr>
        <p:txBody>
          <a:bodyPr wrap="square" rtlCol="0">
            <a:spAutoFit/>
          </a:bodyPr>
          <a:lstStyle/>
          <a:p>
            <a:pPr algn="ctr"/>
            <a:r>
              <a:rPr lang="en-US" sz="2100" b="1" dirty="0">
                <a:latin typeface="Oswald" pitchFamily="2" charset="77"/>
              </a:rPr>
              <a:t>x1</a:t>
            </a:r>
          </a:p>
        </p:txBody>
      </p:sp>
      <p:pic>
        <p:nvPicPr>
          <p:cNvPr id="48" name="Picture 47">
            <a:extLst>
              <a:ext uri="{FF2B5EF4-FFF2-40B4-BE49-F238E27FC236}">
                <a16:creationId xmlns:a16="http://schemas.microsoft.com/office/drawing/2014/main" id="{34A8B8B0-D5B5-0DF0-1881-D2D1DFB791EF}"/>
              </a:ext>
            </a:extLst>
          </p:cNvPr>
          <p:cNvPicPr>
            <a:picLocks noChangeAspect="1"/>
          </p:cNvPicPr>
          <p:nvPr/>
        </p:nvPicPr>
        <p:blipFill>
          <a:blip r:embed="rId5"/>
          <a:srcRect/>
          <a:stretch/>
        </p:blipFill>
        <p:spPr>
          <a:xfrm>
            <a:off x="10111800" y="6155861"/>
            <a:ext cx="468000" cy="468000"/>
          </a:xfrm>
          <a:prstGeom prst="rect">
            <a:avLst/>
          </a:prstGeom>
        </p:spPr>
      </p:pic>
      <p:sp>
        <p:nvSpPr>
          <p:cNvPr id="49" name="TextBox 48">
            <a:extLst>
              <a:ext uri="{FF2B5EF4-FFF2-40B4-BE49-F238E27FC236}">
                <a16:creationId xmlns:a16="http://schemas.microsoft.com/office/drawing/2014/main" id="{CED9D8C3-F5B6-8BFF-EA6B-85D6A29D3E0B}"/>
              </a:ext>
            </a:extLst>
          </p:cNvPr>
          <p:cNvSpPr txBox="1"/>
          <p:nvPr/>
        </p:nvSpPr>
        <p:spPr>
          <a:xfrm>
            <a:off x="10186366" y="6287605"/>
            <a:ext cx="631983" cy="430887"/>
          </a:xfrm>
          <a:prstGeom prst="rect">
            <a:avLst/>
          </a:prstGeom>
          <a:noFill/>
        </p:spPr>
        <p:txBody>
          <a:bodyPr wrap="square" rtlCol="0">
            <a:spAutoFit/>
          </a:bodyPr>
          <a:lstStyle/>
          <a:p>
            <a:pPr algn="ctr"/>
            <a:r>
              <a:rPr lang="en-US" sz="2100" b="1" dirty="0">
                <a:latin typeface="Oswald" pitchFamily="2" charset="77"/>
              </a:rPr>
              <a:t>x1</a:t>
            </a:r>
          </a:p>
        </p:txBody>
      </p:sp>
      <p:pic>
        <p:nvPicPr>
          <p:cNvPr id="52" name="Picture 51" descr="A white circle with a black background&#10;&#10;AI-generated content may be incorrect.">
            <a:extLst>
              <a:ext uri="{FF2B5EF4-FFF2-40B4-BE49-F238E27FC236}">
                <a16:creationId xmlns:a16="http://schemas.microsoft.com/office/drawing/2014/main" id="{7F6ED9AC-4E50-F07E-7975-BF3973EA2E21}"/>
              </a:ext>
            </a:extLst>
          </p:cNvPr>
          <p:cNvPicPr>
            <a:picLocks noChangeAspect="1"/>
          </p:cNvPicPr>
          <p:nvPr/>
        </p:nvPicPr>
        <p:blipFill>
          <a:blip r:embed="rId4"/>
          <a:stretch>
            <a:fillRect/>
          </a:stretch>
        </p:blipFill>
        <p:spPr>
          <a:xfrm>
            <a:off x="11188762" y="4412009"/>
            <a:ext cx="327600" cy="327600"/>
          </a:xfrm>
          <a:prstGeom prst="rect">
            <a:avLst/>
          </a:prstGeom>
        </p:spPr>
      </p:pic>
      <p:pic>
        <p:nvPicPr>
          <p:cNvPr id="53" name="Picture 52" descr="A white circle with a black background&#10;&#10;AI-generated content may be incorrect.">
            <a:extLst>
              <a:ext uri="{FF2B5EF4-FFF2-40B4-BE49-F238E27FC236}">
                <a16:creationId xmlns:a16="http://schemas.microsoft.com/office/drawing/2014/main" id="{118D2606-FA89-BD2B-C919-D3F8DBF53142}"/>
              </a:ext>
            </a:extLst>
          </p:cNvPr>
          <p:cNvPicPr>
            <a:picLocks noChangeAspect="1"/>
          </p:cNvPicPr>
          <p:nvPr/>
        </p:nvPicPr>
        <p:blipFill>
          <a:blip r:embed="rId4"/>
          <a:stretch>
            <a:fillRect/>
          </a:stretch>
        </p:blipFill>
        <p:spPr>
          <a:xfrm>
            <a:off x="10251993" y="4045672"/>
            <a:ext cx="327807" cy="327807"/>
          </a:xfrm>
          <a:prstGeom prst="rect">
            <a:avLst/>
          </a:prstGeom>
        </p:spPr>
      </p:pic>
      <p:pic>
        <p:nvPicPr>
          <p:cNvPr id="54" name="Picture 53" descr="A black circle with a line in it&#10;&#10;AI-generated content may be incorrect.">
            <a:extLst>
              <a:ext uri="{FF2B5EF4-FFF2-40B4-BE49-F238E27FC236}">
                <a16:creationId xmlns:a16="http://schemas.microsoft.com/office/drawing/2014/main" id="{01F6147D-8E91-34D7-126B-80B58D881708}"/>
              </a:ext>
            </a:extLst>
          </p:cNvPr>
          <p:cNvPicPr>
            <a:picLocks noChangeAspect="1"/>
          </p:cNvPicPr>
          <p:nvPr/>
        </p:nvPicPr>
        <p:blipFill>
          <a:blip r:embed="rId7"/>
          <a:stretch>
            <a:fillRect/>
          </a:stretch>
        </p:blipFill>
        <p:spPr>
          <a:xfrm>
            <a:off x="11543387" y="4794602"/>
            <a:ext cx="327600" cy="327600"/>
          </a:xfrm>
          <a:prstGeom prst="rect">
            <a:avLst/>
          </a:prstGeom>
        </p:spPr>
      </p:pic>
      <p:sp>
        <p:nvSpPr>
          <p:cNvPr id="55" name="TextBox 54">
            <a:extLst>
              <a:ext uri="{FF2B5EF4-FFF2-40B4-BE49-F238E27FC236}">
                <a16:creationId xmlns:a16="http://schemas.microsoft.com/office/drawing/2014/main" id="{D6830EE6-5562-1FD8-0356-3A8465257A7D}"/>
              </a:ext>
            </a:extLst>
          </p:cNvPr>
          <p:cNvSpPr txBox="1"/>
          <p:nvPr/>
        </p:nvSpPr>
        <p:spPr>
          <a:xfrm>
            <a:off x="10183454" y="3352808"/>
            <a:ext cx="1355464" cy="492443"/>
          </a:xfrm>
          <a:prstGeom prst="rect">
            <a:avLst/>
          </a:prstGeom>
          <a:noFill/>
        </p:spPr>
        <p:txBody>
          <a:bodyPr wrap="square">
            <a:spAutoFit/>
          </a:bodyPr>
          <a:lstStyle/>
          <a:p>
            <a:r>
              <a:rPr lang="en-US" sz="1300" b="1" dirty="0">
                <a:latin typeface="Nunito Sans Normal" pitchFamily="2" charset="77"/>
              </a:rPr>
              <a:t>Newfoundland </a:t>
            </a:r>
          </a:p>
          <a:p>
            <a:r>
              <a:rPr lang="en-US" sz="1300" b="1" dirty="0">
                <a:latin typeface="Nunito Sans Normal" pitchFamily="2" charset="77"/>
              </a:rPr>
              <a:t>and Labrador</a:t>
            </a:r>
          </a:p>
        </p:txBody>
      </p:sp>
      <p:sp>
        <p:nvSpPr>
          <p:cNvPr id="56" name="TextBox 55">
            <a:extLst>
              <a:ext uri="{FF2B5EF4-FFF2-40B4-BE49-F238E27FC236}">
                <a16:creationId xmlns:a16="http://schemas.microsoft.com/office/drawing/2014/main" id="{418EBFFD-3BBA-ACB5-9A69-9CB81548A0B9}"/>
              </a:ext>
            </a:extLst>
          </p:cNvPr>
          <p:cNvSpPr txBox="1"/>
          <p:nvPr/>
        </p:nvSpPr>
        <p:spPr>
          <a:xfrm>
            <a:off x="11240481" y="5151814"/>
            <a:ext cx="895441" cy="492443"/>
          </a:xfrm>
          <a:prstGeom prst="rect">
            <a:avLst/>
          </a:prstGeom>
          <a:noFill/>
        </p:spPr>
        <p:txBody>
          <a:bodyPr wrap="square">
            <a:spAutoFit/>
          </a:bodyPr>
          <a:lstStyle/>
          <a:p>
            <a:r>
              <a:rPr lang="en-US" sz="1300" b="1" dirty="0">
                <a:latin typeface="Nunito Sans Normal" pitchFamily="2" charset="77"/>
              </a:rPr>
              <a:t>Nova Scotia</a:t>
            </a:r>
          </a:p>
        </p:txBody>
      </p:sp>
      <p:sp>
        <p:nvSpPr>
          <p:cNvPr id="57" name="TextBox 56">
            <a:extLst>
              <a:ext uri="{FF2B5EF4-FFF2-40B4-BE49-F238E27FC236}">
                <a16:creationId xmlns:a16="http://schemas.microsoft.com/office/drawing/2014/main" id="{AE3C16B5-8847-95FC-B455-1D9E3B75348A}"/>
              </a:ext>
            </a:extLst>
          </p:cNvPr>
          <p:cNvSpPr txBox="1"/>
          <p:nvPr/>
        </p:nvSpPr>
        <p:spPr>
          <a:xfrm>
            <a:off x="11188762" y="4831942"/>
            <a:ext cx="468000" cy="292388"/>
          </a:xfrm>
          <a:prstGeom prst="rect">
            <a:avLst/>
          </a:prstGeom>
          <a:noFill/>
        </p:spPr>
        <p:txBody>
          <a:bodyPr wrap="square">
            <a:spAutoFit/>
          </a:bodyPr>
          <a:lstStyle/>
          <a:p>
            <a:r>
              <a:rPr lang="en-US" sz="1300" b="1" dirty="0">
                <a:latin typeface="Nunito Sans Normal" pitchFamily="2" charset="77"/>
              </a:rPr>
              <a:t>PEI</a:t>
            </a:r>
          </a:p>
        </p:txBody>
      </p:sp>
      <p:sp>
        <p:nvSpPr>
          <p:cNvPr id="58" name="TextBox 57">
            <a:extLst>
              <a:ext uri="{FF2B5EF4-FFF2-40B4-BE49-F238E27FC236}">
                <a16:creationId xmlns:a16="http://schemas.microsoft.com/office/drawing/2014/main" id="{BA15F1B1-A639-BDFF-57A0-EBB251CA959D}"/>
              </a:ext>
            </a:extLst>
          </p:cNvPr>
          <p:cNvSpPr txBox="1"/>
          <p:nvPr/>
        </p:nvSpPr>
        <p:spPr>
          <a:xfrm>
            <a:off x="9114202" y="4473678"/>
            <a:ext cx="765906" cy="292388"/>
          </a:xfrm>
          <a:prstGeom prst="rect">
            <a:avLst/>
          </a:prstGeom>
          <a:noFill/>
        </p:spPr>
        <p:txBody>
          <a:bodyPr wrap="square">
            <a:spAutoFit/>
          </a:bodyPr>
          <a:lstStyle/>
          <a:p>
            <a:r>
              <a:rPr lang="en-US" sz="1300" b="1" dirty="0">
                <a:solidFill>
                  <a:schemeClr val="bg1"/>
                </a:solidFill>
                <a:latin typeface="Nunito Sans Normal" pitchFamily="2" charset="77"/>
              </a:rPr>
              <a:t>Quebec</a:t>
            </a:r>
          </a:p>
        </p:txBody>
      </p:sp>
      <p:sp>
        <p:nvSpPr>
          <p:cNvPr id="59" name="TextBox 58">
            <a:extLst>
              <a:ext uri="{FF2B5EF4-FFF2-40B4-BE49-F238E27FC236}">
                <a16:creationId xmlns:a16="http://schemas.microsoft.com/office/drawing/2014/main" id="{96CF1B7E-486A-679C-BCEC-68E88B03CD28}"/>
              </a:ext>
            </a:extLst>
          </p:cNvPr>
          <p:cNvSpPr txBox="1"/>
          <p:nvPr/>
        </p:nvSpPr>
        <p:spPr>
          <a:xfrm>
            <a:off x="7749635" y="4980115"/>
            <a:ext cx="826562" cy="292388"/>
          </a:xfrm>
          <a:prstGeom prst="rect">
            <a:avLst/>
          </a:prstGeom>
          <a:noFill/>
        </p:spPr>
        <p:txBody>
          <a:bodyPr wrap="square">
            <a:spAutoFit/>
          </a:bodyPr>
          <a:lstStyle/>
          <a:p>
            <a:r>
              <a:rPr lang="en-US" sz="1300" b="1" dirty="0">
                <a:solidFill>
                  <a:schemeClr val="bg1"/>
                </a:solidFill>
                <a:latin typeface="Nunito Sans Normal" pitchFamily="2" charset="77"/>
              </a:rPr>
              <a:t>Ontario</a:t>
            </a:r>
          </a:p>
        </p:txBody>
      </p:sp>
      <p:sp>
        <p:nvSpPr>
          <p:cNvPr id="60" name="TextBox 59">
            <a:extLst>
              <a:ext uri="{FF2B5EF4-FFF2-40B4-BE49-F238E27FC236}">
                <a16:creationId xmlns:a16="http://schemas.microsoft.com/office/drawing/2014/main" id="{294FD36E-B9B6-F6A7-AFC6-A3713E70A132}"/>
              </a:ext>
            </a:extLst>
          </p:cNvPr>
          <p:cNvSpPr txBox="1"/>
          <p:nvPr/>
        </p:nvSpPr>
        <p:spPr>
          <a:xfrm>
            <a:off x="6786217" y="4429615"/>
            <a:ext cx="950336" cy="292388"/>
          </a:xfrm>
          <a:prstGeom prst="rect">
            <a:avLst/>
          </a:prstGeom>
          <a:noFill/>
        </p:spPr>
        <p:txBody>
          <a:bodyPr wrap="square">
            <a:spAutoFit/>
          </a:bodyPr>
          <a:lstStyle/>
          <a:p>
            <a:r>
              <a:rPr lang="en-US" sz="1300" b="1" dirty="0">
                <a:solidFill>
                  <a:schemeClr val="bg1"/>
                </a:solidFill>
                <a:latin typeface="Nunito Sans Normal" pitchFamily="2" charset="77"/>
              </a:rPr>
              <a:t>Manitoba</a:t>
            </a:r>
          </a:p>
        </p:txBody>
      </p:sp>
      <p:sp>
        <p:nvSpPr>
          <p:cNvPr id="61" name="TextBox 60">
            <a:extLst>
              <a:ext uri="{FF2B5EF4-FFF2-40B4-BE49-F238E27FC236}">
                <a16:creationId xmlns:a16="http://schemas.microsoft.com/office/drawing/2014/main" id="{0793387D-FA45-DE32-34B5-EC9C5D0D2E32}"/>
              </a:ext>
            </a:extLst>
          </p:cNvPr>
          <p:cNvSpPr txBox="1"/>
          <p:nvPr/>
        </p:nvSpPr>
        <p:spPr>
          <a:xfrm>
            <a:off x="6025494" y="5703971"/>
            <a:ext cx="887009" cy="215444"/>
          </a:xfrm>
          <a:prstGeom prst="rect">
            <a:avLst/>
          </a:prstGeom>
          <a:noFill/>
        </p:spPr>
        <p:txBody>
          <a:bodyPr wrap="square">
            <a:spAutoFit/>
          </a:bodyPr>
          <a:lstStyle/>
          <a:p>
            <a:r>
              <a:rPr lang="en-US" sz="800" b="1" dirty="0">
                <a:solidFill>
                  <a:schemeClr val="bg1"/>
                </a:solidFill>
                <a:latin typeface="Nunito Sans Normal" pitchFamily="2" charset="77"/>
              </a:rPr>
              <a:t>Saskatchewan</a:t>
            </a:r>
          </a:p>
        </p:txBody>
      </p:sp>
      <p:sp>
        <p:nvSpPr>
          <p:cNvPr id="62" name="TextBox 61">
            <a:extLst>
              <a:ext uri="{FF2B5EF4-FFF2-40B4-BE49-F238E27FC236}">
                <a16:creationId xmlns:a16="http://schemas.microsoft.com/office/drawing/2014/main" id="{B59271D2-79C1-AD66-83AF-A5D2825616D4}"/>
              </a:ext>
            </a:extLst>
          </p:cNvPr>
          <p:cNvSpPr txBox="1"/>
          <p:nvPr/>
        </p:nvSpPr>
        <p:spPr>
          <a:xfrm>
            <a:off x="5437210" y="4118245"/>
            <a:ext cx="796074" cy="292388"/>
          </a:xfrm>
          <a:prstGeom prst="rect">
            <a:avLst/>
          </a:prstGeom>
          <a:noFill/>
        </p:spPr>
        <p:txBody>
          <a:bodyPr wrap="square">
            <a:spAutoFit/>
          </a:bodyPr>
          <a:lstStyle/>
          <a:p>
            <a:r>
              <a:rPr lang="en-US" sz="1300" b="1" dirty="0">
                <a:solidFill>
                  <a:schemeClr val="bg1"/>
                </a:solidFill>
                <a:latin typeface="Nunito Sans Normal" pitchFamily="2" charset="77"/>
              </a:rPr>
              <a:t>Alberta</a:t>
            </a:r>
          </a:p>
        </p:txBody>
      </p:sp>
      <p:sp>
        <p:nvSpPr>
          <p:cNvPr id="63" name="TextBox 62">
            <a:extLst>
              <a:ext uri="{FF2B5EF4-FFF2-40B4-BE49-F238E27FC236}">
                <a16:creationId xmlns:a16="http://schemas.microsoft.com/office/drawing/2014/main" id="{B7F841BE-8A76-5C30-4F0D-506E065C8474}"/>
              </a:ext>
            </a:extLst>
          </p:cNvPr>
          <p:cNvSpPr txBox="1"/>
          <p:nvPr/>
        </p:nvSpPr>
        <p:spPr>
          <a:xfrm>
            <a:off x="6754482" y="3281068"/>
            <a:ext cx="841670" cy="292388"/>
          </a:xfrm>
          <a:prstGeom prst="rect">
            <a:avLst/>
          </a:prstGeom>
          <a:noFill/>
        </p:spPr>
        <p:txBody>
          <a:bodyPr wrap="square">
            <a:spAutoFit/>
          </a:bodyPr>
          <a:lstStyle/>
          <a:p>
            <a:r>
              <a:rPr lang="en-US" sz="1300" b="1" dirty="0">
                <a:solidFill>
                  <a:schemeClr val="bg1"/>
                </a:solidFill>
                <a:latin typeface="Nunito Sans Normal" pitchFamily="2" charset="77"/>
              </a:rPr>
              <a:t>Nunavut</a:t>
            </a:r>
          </a:p>
        </p:txBody>
      </p:sp>
      <p:sp>
        <p:nvSpPr>
          <p:cNvPr id="64" name="TextBox 63">
            <a:extLst>
              <a:ext uri="{FF2B5EF4-FFF2-40B4-BE49-F238E27FC236}">
                <a16:creationId xmlns:a16="http://schemas.microsoft.com/office/drawing/2014/main" id="{035650DF-BCCD-451D-D434-AC40822896BC}"/>
              </a:ext>
            </a:extLst>
          </p:cNvPr>
          <p:cNvSpPr txBox="1"/>
          <p:nvPr/>
        </p:nvSpPr>
        <p:spPr>
          <a:xfrm>
            <a:off x="5097291" y="3281068"/>
            <a:ext cx="1188315" cy="492443"/>
          </a:xfrm>
          <a:prstGeom prst="rect">
            <a:avLst/>
          </a:prstGeom>
          <a:noFill/>
        </p:spPr>
        <p:txBody>
          <a:bodyPr wrap="square">
            <a:spAutoFit/>
          </a:bodyPr>
          <a:lstStyle/>
          <a:p>
            <a:r>
              <a:rPr lang="en-US" sz="1300" b="1" dirty="0">
                <a:solidFill>
                  <a:schemeClr val="bg1"/>
                </a:solidFill>
                <a:latin typeface="Nunito Sans Normal" pitchFamily="2" charset="77"/>
              </a:rPr>
              <a:t>North West Territories</a:t>
            </a:r>
          </a:p>
        </p:txBody>
      </p:sp>
      <p:sp>
        <p:nvSpPr>
          <p:cNvPr id="65" name="TextBox 64">
            <a:extLst>
              <a:ext uri="{FF2B5EF4-FFF2-40B4-BE49-F238E27FC236}">
                <a16:creationId xmlns:a16="http://schemas.microsoft.com/office/drawing/2014/main" id="{E96C4D1E-3AD9-BCF6-65E3-D55B662CCA32}"/>
              </a:ext>
            </a:extLst>
          </p:cNvPr>
          <p:cNvSpPr txBox="1"/>
          <p:nvPr/>
        </p:nvSpPr>
        <p:spPr>
          <a:xfrm>
            <a:off x="4334266" y="2749743"/>
            <a:ext cx="664196" cy="292388"/>
          </a:xfrm>
          <a:prstGeom prst="rect">
            <a:avLst/>
          </a:prstGeom>
          <a:noFill/>
        </p:spPr>
        <p:txBody>
          <a:bodyPr wrap="square">
            <a:spAutoFit/>
          </a:bodyPr>
          <a:lstStyle/>
          <a:p>
            <a:r>
              <a:rPr lang="en-US" sz="1300" b="1" dirty="0">
                <a:solidFill>
                  <a:schemeClr val="bg1"/>
                </a:solidFill>
                <a:latin typeface="Nunito Sans Normal" pitchFamily="2" charset="77"/>
              </a:rPr>
              <a:t>Yukon</a:t>
            </a:r>
          </a:p>
        </p:txBody>
      </p:sp>
      <p:sp>
        <p:nvSpPr>
          <p:cNvPr id="66" name="TextBox 65">
            <a:extLst>
              <a:ext uri="{FF2B5EF4-FFF2-40B4-BE49-F238E27FC236}">
                <a16:creationId xmlns:a16="http://schemas.microsoft.com/office/drawing/2014/main" id="{B28EFC9E-CF41-339B-E32A-1A289891C3C4}"/>
              </a:ext>
            </a:extLst>
          </p:cNvPr>
          <p:cNvSpPr txBox="1"/>
          <p:nvPr/>
        </p:nvSpPr>
        <p:spPr>
          <a:xfrm>
            <a:off x="4434569" y="3883254"/>
            <a:ext cx="950336" cy="492443"/>
          </a:xfrm>
          <a:prstGeom prst="rect">
            <a:avLst/>
          </a:prstGeom>
          <a:noFill/>
        </p:spPr>
        <p:txBody>
          <a:bodyPr wrap="square">
            <a:spAutoFit/>
          </a:bodyPr>
          <a:lstStyle/>
          <a:p>
            <a:r>
              <a:rPr lang="en-US" sz="1300" b="1" dirty="0">
                <a:solidFill>
                  <a:schemeClr val="bg1"/>
                </a:solidFill>
                <a:latin typeface="Nunito Sans Normal" pitchFamily="2" charset="77"/>
              </a:rPr>
              <a:t>British Columbia</a:t>
            </a:r>
          </a:p>
        </p:txBody>
      </p:sp>
      <p:pic>
        <p:nvPicPr>
          <p:cNvPr id="67" name="Picture 66" descr="A black circle with a line in it&#10;&#10;AI-generated content may be incorrect.">
            <a:extLst>
              <a:ext uri="{FF2B5EF4-FFF2-40B4-BE49-F238E27FC236}">
                <a16:creationId xmlns:a16="http://schemas.microsoft.com/office/drawing/2014/main" id="{84B93163-A085-01D0-DCAE-15A2003EAFEB}"/>
              </a:ext>
            </a:extLst>
          </p:cNvPr>
          <p:cNvPicPr>
            <a:picLocks noChangeAspect="1"/>
          </p:cNvPicPr>
          <p:nvPr/>
        </p:nvPicPr>
        <p:blipFill>
          <a:blip r:embed="rId7"/>
          <a:stretch>
            <a:fillRect/>
          </a:stretch>
        </p:blipFill>
        <p:spPr>
          <a:xfrm>
            <a:off x="9747629" y="1309624"/>
            <a:ext cx="363837" cy="363837"/>
          </a:xfrm>
          <a:prstGeom prst="rect">
            <a:avLst/>
          </a:prstGeom>
        </p:spPr>
      </p:pic>
      <p:sp>
        <p:nvSpPr>
          <p:cNvPr id="69" name="TextBox 68">
            <a:extLst>
              <a:ext uri="{FF2B5EF4-FFF2-40B4-BE49-F238E27FC236}">
                <a16:creationId xmlns:a16="http://schemas.microsoft.com/office/drawing/2014/main" id="{6947AE02-2BAD-8156-2F68-5A9B18311173}"/>
              </a:ext>
            </a:extLst>
          </p:cNvPr>
          <p:cNvSpPr txBox="1"/>
          <p:nvPr/>
        </p:nvSpPr>
        <p:spPr>
          <a:xfrm>
            <a:off x="10192307" y="1323388"/>
            <a:ext cx="1013599" cy="352019"/>
          </a:xfrm>
          <a:prstGeom prst="rect">
            <a:avLst/>
          </a:prstGeom>
          <a:noFill/>
        </p:spPr>
        <p:txBody>
          <a:bodyPr wrap="square" rtlCol="0">
            <a:spAutoFit/>
          </a:bodyPr>
          <a:lstStyle/>
          <a:p>
            <a:pPr>
              <a:lnSpc>
                <a:spcPts val="2120"/>
              </a:lnSpc>
            </a:pPr>
            <a:r>
              <a:rPr lang="en-US" sz="1500" b="1" dirty="0">
                <a:latin typeface="Nunito Sans Normal" pitchFamily="2" charset="77"/>
              </a:rPr>
              <a:t>No clinic</a:t>
            </a:r>
          </a:p>
        </p:txBody>
      </p:sp>
      <p:sp>
        <p:nvSpPr>
          <p:cNvPr id="70" name="TextBox 69">
            <a:extLst>
              <a:ext uri="{FF2B5EF4-FFF2-40B4-BE49-F238E27FC236}">
                <a16:creationId xmlns:a16="http://schemas.microsoft.com/office/drawing/2014/main" id="{996C1454-5AD0-788F-5F7D-5DE33A8F92FD}"/>
              </a:ext>
            </a:extLst>
          </p:cNvPr>
          <p:cNvSpPr txBox="1"/>
          <p:nvPr/>
        </p:nvSpPr>
        <p:spPr>
          <a:xfrm>
            <a:off x="10192307" y="1780588"/>
            <a:ext cx="1495895" cy="352019"/>
          </a:xfrm>
          <a:prstGeom prst="rect">
            <a:avLst/>
          </a:prstGeom>
          <a:noFill/>
        </p:spPr>
        <p:txBody>
          <a:bodyPr wrap="square" rtlCol="0">
            <a:spAutoFit/>
          </a:bodyPr>
          <a:lstStyle/>
          <a:p>
            <a:pPr>
              <a:lnSpc>
                <a:spcPts val="2120"/>
              </a:lnSpc>
            </a:pPr>
            <a:r>
              <a:rPr lang="en-US" sz="1500" b="1" dirty="0">
                <a:latin typeface="Nunito Sans Normal" pitchFamily="2" charset="77"/>
              </a:rPr>
              <a:t>Public funding</a:t>
            </a:r>
          </a:p>
        </p:txBody>
      </p:sp>
      <p:sp>
        <p:nvSpPr>
          <p:cNvPr id="71" name="TextBox 70">
            <a:extLst>
              <a:ext uri="{FF2B5EF4-FFF2-40B4-BE49-F238E27FC236}">
                <a16:creationId xmlns:a16="http://schemas.microsoft.com/office/drawing/2014/main" id="{52ECC986-EE60-95D3-BC71-76AAF6CCDC43}"/>
              </a:ext>
            </a:extLst>
          </p:cNvPr>
          <p:cNvSpPr txBox="1"/>
          <p:nvPr/>
        </p:nvSpPr>
        <p:spPr>
          <a:xfrm>
            <a:off x="10195750" y="5791536"/>
            <a:ext cx="1141782" cy="492443"/>
          </a:xfrm>
          <a:prstGeom prst="rect">
            <a:avLst/>
          </a:prstGeom>
          <a:noFill/>
        </p:spPr>
        <p:txBody>
          <a:bodyPr wrap="square">
            <a:spAutoFit/>
          </a:bodyPr>
          <a:lstStyle/>
          <a:p>
            <a:r>
              <a:rPr lang="en-US" sz="1300" b="1" dirty="0">
                <a:latin typeface="Nunito Sans Normal" pitchFamily="2" charset="77"/>
              </a:rPr>
              <a:t>New </a:t>
            </a:r>
          </a:p>
          <a:p>
            <a:r>
              <a:rPr lang="en-US" sz="1300" b="1" dirty="0">
                <a:latin typeface="Nunito Sans Normal" pitchFamily="2" charset="77"/>
              </a:rPr>
              <a:t>Brunswick</a:t>
            </a:r>
          </a:p>
        </p:txBody>
      </p:sp>
      <p:pic>
        <p:nvPicPr>
          <p:cNvPr id="72" name="Picture 71" descr="A white circle with a black background&#10;&#10;AI-generated content may be incorrect.">
            <a:extLst>
              <a:ext uri="{FF2B5EF4-FFF2-40B4-BE49-F238E27FC236}">
                <a16:creationId xmlns:a16="http://schemas.microsoft.com/office/drawing/2014/main" id="{56824295-1988-D94F-94F2-942F9C0E396F}"/>
              </a:ext>
            </a:extLst>
          </p:cNvPr>
          <p:cNvPicPr>
            <a:picLocks noChangeAspect="1"/>
          </p:cNvPicPr>
          <p:nvPr/>
        </p:nvPicPr>
        <p:blipFill>
          <a:blip r:embed="rId4"/>
          <a:stretch>
            <a:fillRect/>
          </a:stretch>
        </p:blipFill>
        <p:spPr>
          <a:xfrm>
            <a:off x="4465598" y="3038381"/>
            <a:ext cx="396000" cy="396000"/>
          </a:xfrm>
          <a:prstGeom prst="rect">
            <a:avLst/>
          </a:prstGeom>
        </p:spPr>
      </p:pic>
      <p:cxnSp>
        <p:nvCxnSpPr>
          <p:cNvPr id="84" name="Straight Connector 83">
            <a:extLst>
              <a:ext uri="{FF2B5EF4-FFF2-40B4-BE49-F238E27FC236}">
                <a16:creationId xmlns:a16="http://schemas.microsoft.com/office/drawing/2014/main" id="{EF9355B7-1E55-088E-8FAC-C59051BB89D0}"/>
              </a:ext>
            </a:extLst>
          </p:cNvPr>
          <p:cNvCxnSpPr>
            <a:cxnSpLocks/>
          </p:cNvCxnSpPr>
          <p:nvPr/>
        </p:nvCxnSpPr>
        <p:spPr>
          <a:xfrm flipV="1">
            <a:off x="10877992" y="4978528"/>
            <a:ext cx="379295" cy="237119"/>
          </a:xfrm>
          <a:prstGeom prst="line">
            <a:avLst/>
          </a:prstGeom>
          <a:ln w="19050">
            <a:solidFill>
              <a:schemeClr val="tx1">
                <a:alpha val="69988"/>
              </a:schemeClr>
            </a:solidFill>
            <a:prstDash val="sysDot"/>
          </a:ln>
        </p:spPr>
        <p:style>
          <a:lnRef idx="1">
            <a:schemeClr val="dk1"/>
          </a:lnRef>
          <a:fillRef idx="0">
            <a:schemeClr val="dk1"/>
          </a:fillRef>
          <a:effectRef idx="0">
            <a:schemeClr val="dk1"/>
          </a:effectRef>
          <a:fontRef idx="minor">
            <a:schemeClr val="tx1"/>
          </a:fontRef>
        </p:style>
      </p:cxnSp>
      <p:cxnSp>
        <p:nvCxnSpPr>
          <p:cNvPr id="87" name="Straight Connector 86">
            <a:extLst>
              <a:ext uri="{FF2B5EF4-FFF2-40B4-BE49-F238E27FC236}">
                <a16:creationId xmlns:a16="http://schemas.microsoft.com/office/drawing/2014/main" id="{5C3652DB-C1DD-8D24-166A-3EAEE177B060}"/>
              </a:ext>
            </a:extLst>
          </p:cNvPr>
          <p:cNvCxnSpPr>
            <a:cxnSpLocks/>
          </p:cNvCxnSpPr>
          <p:nvPr/>
        </p:nvCxnSpPr>
        <p:spPr>
          <a:xfrm>
            <a:off x="9755174" y="2376882"/>
            <a:ext cx="2436826" cy="0"/>
          </a:xfrm>
          <a:prstGeom prst="line">
            <a:avLst/>
          </a:prstGeom>
          <a:ln>
            <a:solidFill>
              <a:schemeClr val="tx1">
                <a:alpha val="69988"/>
              </a:schemeClr>
            </a:solidFill>
            <a:prstDash val="sysDot"/>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915598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4F3CA1EF-A6C1-AE27-C8D0-F5C222A6E27C}"/>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CA0EF72-ED9A-6631-DC15-ED348B888BA6}"/>
              </a:ext>
            </a:extLst>
          </p:cNvPr>
          <p:cNvGraphicFramePr>
            <a:graphicFrameLocks noGrp="1"/>
          </p:cNvGraphicFramePr>
          <p:nvPr>
            <p:extLst>
              <p:ext uri="{D42A27DB-BD31-4B8C-83A1-F6EECF244321}">
                <p14:modId xmlns:p14="http://schemas.microsoft.com/office/powerpoint/2010/main" val="3971194240"/>
              </p:ext>
            </p:extLst>
          </p:nvPr>
        </p:nvGraphicFramePr>
        <p:xfrm>
          <a:off x="507864" y="1577391"/>
          <a:ext cx="5472634" cy="4952562"/>
        </p:xfrm>
        <a:graphic>
          <a:graphicData uri="http://schemas.openxmlformats.org/drawingml/2006/table">
            <a:tbl>
              <a:tblPr firstRow="1" bandRow="1"/>
              <a:tblGrid>
                <a:gridCol w="1318555">
                  <a:extLst>
                    <a:ext uri="{9D8B030D-6E8A-4147-A177-3AD203B41FA5}">
                      <a16:colId xmlns:a16="http://schemas.microsoft.com/office/drawing/2014/main" val="2393697251"/>
                    </a:ext>
                  </a:extLst>
                </a:gridCol>
                <a:gridCol w="4154079">
                  <a:extLst>
                    <a:ext uri="{9D8B030D-6E8A-4147-A177-3AD203B41FA5}">
                      <a16:colId xmlns:a16="http://schemas.microsoft.com/office/drawing/2014/main" val="3246783718"/>
                    </a:ext>
                  </a:extLst>
                </a:gridCol>
              </a:tblGrid>
              <a:tr h="4567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latin typeface="Oswald" pitchFamily="2" charset="77"/>
                        </a:rPr>
                        <a:t>PROVINCE / TERRITORY</a:t>
                      </a:r>
                    </a:p>
                  </a:txBody>
                  <a:tcPr anchor="ctr">
                    <a:lnL w="9525" cap="flat" cmpd="sng" algn="ctr">
                      <a:noFill/>
                      <a:prstDash val="solid"/>
                      <a:round/>
                      <a:headEnd type="none" w="med" len="med"/>
                      <a:tailEnd type="none" w="med" len="med"/>
                    </a:lnL>
                    <a:lnR w="12700" cmpd="sng">
                      <a:noFill/>
                      <a:prstDash val="solid"/>
                    </a:lnR>
                    <a:lnT w="9525"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latin typeface="Oswald" pitchFamily="2" charset="77"/>
                        </a:rPr>
                        <a:t>FUNDING </a:t>
                      </a:r>
                    </a:p>
                  </a:txBody>
                  <a:tcPr anchor="ctr">
                    <a:lnL w="12700" cmpd="sng">
                      <a:noFill/>
                      <a:prstDash val="soli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846265015"/>
                  </a:ext>
                </a:extLst>
              </a:tr>
              <a:tr h="6094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dirty="0">
                          <a:latin typeface="Nunito Sans Normal" pitchFamily="2" charset="77"/>
                        </a:rPr>
                        <a:t>British Columbia</a:t>
                      </a:r>
                    </a:p>
                  </a:txBody>
                  <a:tcPr anchor="ctr">
                    <a:lnL w="9525" cap="flat" cmpd="sng" algn="ctr">
                      <a:noFill/>
                      <a:prstDash val="solid"/>
                      <a:round/>
                      <a:headEnd type="none" w="med" len="med"/>
                      <a:tailEnd type="none" w="med" len="me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100" dirty="0">
                          <a:latin typeface="Nunito Sans Normal" pitchFamily="2" charset="77"/>
                        </a:rPr>
                        <a:t>Provides one-time funding up to $19,000 for IVF treatment including drugs</a:t>
                      </a:r>
                    </a:p>
                  </a:txBody>
                  <a:tcPr marL="137160" marR="137160" marT="137160" marB="137160" anchor="ctr">
                    <a:lnL w="12700" cmpd="sng">
                      <a:noFill/>
                      <a:prstDash val="solid"/>
                    </a:lnL>
                    <a:lnR w="9525" cap="flat" cmpd="sng" algn="ctr">
                      <a:noFill/>
                      <a:prstDash val="solid"/>
                      <a:round/>
                      <a:headEnd type="none" w="med" len="med"/>
                      <a:tailEnd type="none" w="med" len="me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52326386"/>
                  </a:ext>
                </a:extLst>
              </a:tr>
              <a:tr h="4832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dirty="0">
                          <a:latin typeface="Nunito Sans Normal" pitchFamily="2" charset="77"/>
                        </a:rPr>
                        <a:t>Manitoba</a:t>
                      </a:r>
                    </a:p>
                  </a:txBody>
                  <a:tcPr anchor="ctr">
                    <a:lnL w="9525" cap="flat" cmpd="sng" algn="ctr">
                      <a:no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100" dirty="0">
                          <a:latin typeface="Nunito Sans Normal" pitchFamily="2" charset="77"/>
                        </a:rPr>
                        <a:t>Offers a refundable tax credit equal to 40% of the cost of treatment for a maximum credit of $16,000 per year.*</a:t>
                      </a:r>
                    </a:p>
                  </a:txBody>
                  <a:tcPr marL="137160" marR="137160" marT="137160" marB="137160" anchor="ctr">
                    <a:lnL w="12700" cmpd="sng">
                      <a:noFill/>
                      <a:prstDash val="soli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5881464"/>
                  </a:ext>
                </a:extLst>
              </a:tr>
              <a:tr h="7771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dirty="0">
                          <a:latin typeface="Nunito Sans Normal" pitchFamily="2" charset="77"/>
                        </a:rPr>
                        <a:t>Ontario</a:t>
                      </a:r>
                    </a:p>
                  </a:txBody>
                  <a:tcPr anchor="ctr">
                    <a:lnL w="9525" cap="flat" cmpd="sng" algn="ctr">
                      <a:no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100" dirty="0">
                          <a:latin typeface="Nunito Sans Normal" pitchFamily="2" charset="77"/>
                        </a:rPr>
                        <a:t>Funding for one IVF cycle, plus an additional cycle if using as a surrogate, IUI, AI, fertility preservation.**</a:t>
                      </a:r>
                    </a:p>
                    <a:p>
                      <a:endParaRPr lang="en-US" sz="1100" dirty="0">
                        <a:latin typeface="Nunito Sans Normal" pitchFamily="2" charset="77"/>
                      </a:endParaRPr>
                    </a:p>
                    <a:p>
                      <a:r>
                        <a:rPr lang="en-US" sz="1100" dirty="0">
                          <a:latin typeface="Nunito Sans Normal" pitchFamily="2" charset="77"/>
                        </a:rPr>
                        <a:t>Coming 2025 – tax credit for up to 25% of eligible expenses to a maximum of $5,000/year. Details TBC</a:t>
                      </a:r>
                    </a:p>
                  </a:txBody>
                  <a:tcPr marL="137160" marR="137160" marT="137160" marB="137160" anchor="ctr">
                    <a:lnL w="12700" cmpd="sng">
                      <a:noFill/>
                      <a:prstDash val="soli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75313829"/>
                  </a:ext>
                </a:extLst>
              </a:tr>
              <a:tr h="6094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dirty="0">
                          <a:latin typeface="Nunito Sans Normal" pitchFamily="2" charset="77"/>
                        </a:rPr>
                        <a:t>Quebec</a:t>
                      </a:r>
                    </a:p>
                  </a:txBody>
                  <a:tcPr anchor="ctr">
                    <a:lnL w="9525" cap="flat" cmpd="sng" algn="ctr">
                      <a:no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100" dirty="0">
                          <a:latin typeface="Nunito Sans Normal" pitchFamily="2" charset="77"/>
                        </a:rPr>
                        <a:t>Funding for one IVF cycle, IUI, AI, fertility preservation. Plus, a tax credit of up to $20,000 per year.* Most drugs are also covered under the provincial plan. </a:t>
                      </a:r>
                    </a:p>
                  </a:txBody>
                  <a:tcPr marL="137160" marR="137160" marT="137160" marB="137160" anchor="ctr">
                    <a:lnL w="12700" cmpd="sng">
                      <a:noFill/>
                      <a:prstDash val="soli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49818453"/>
                  </a:ext>
                </a:extLst>
              </a:tr>
              <a:tr h="4832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dirty="0">
                          <a:latin typeface="Nunito Sans Normal" pitchFamily="2" charset="77"/>
                        </a:rPr>
                        <a:t>New Brunswick</a:t>
                      </a:r>
                    </a:p>
                  </a:txBody>
                  <a:tcPr anchor="ctr">
                    <a:lnL w="9525" cap="flat" cmpd="sng" algn="ctr">
                      <a:no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100" dirty="0">
                          <a:latin typeface="Nunito Sans Normal" pitchFamily="2" charset="77"/>
                        </a:rPr>
                        <a:t>A one time per household reimbursement of 50% of eligible costs to a maximum of $5,000. Announced in 2024 the government plans to cover 1 round of IVF (details tbc). </a:t>
                      </a:r>
                    </a:p>
                  </a:txBody>
                  <a:tcPr marL="137160" marR="137160" marT="137160" marB="137160" anchor="ctr">
                    <a:lnL w="12700" cmpd="sng">
                      <a:noFill/>
                      <a:prstDash val="soli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07982248"/>
                  </a:ext>
                </a:extLst>
              </a:tr>
              <a:tr h="6094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dirty="0">
                          <a:latin typeface="Nunito Sans Normal" pitchFamily="2" charset="77"/>
                        </a:rPr>
                        <a:t>Saskatchewan</a:t>
                      </a:r>
                    </a:p>
                  </a:txBody>
                  <a:tcPr anchor="ctr">
                    <a:lnL w="9525" cap="flat" cmpd="sng" algn="ctr">
                      <a:no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100" dirty="0">
                          <a:latin typeface="Nunito Sans Normal" pitchFamily="2" charset="77"/>
                        </a:rPr>
                        <a:t>No funding. Coming 2025, one-time refundable annual tax equal to 50% of expenses to a maximum of $10,000.</a:t>
                      </a:r>
                    </a:p>
                  </a:txBody>
                  <a:tcPr marL="137160" marR="137160" marT="137160" marB="137160" anchor="ctr">
                    <a:lnL w="12700" cmpd="sng">
                      <a:noFill/>
                      <a:prstDash val="soli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94414745"/>
                  </a:ext>
                </a:extLst>
              </a:tr>
            </a:tbl>
          </a:graphicData>
        </a:graphic>
      </p:graphicFrame>
      <p:sp>
        <p:nvSpPr>
          <p:cNvPr id="8" name="TextBox 7">
            <a:extLst>
              <a:ext uri="{FF2B5EF4-FFF2-40B4-BE49-F238E27FC236}">
                <a16:creationId xmlns:a16="http://schemas.microsoft.com/office/drawing/2014/main" id="{697E94F2-6A91-5E53-F69A-98C3A332D0C6}"/>
              </a:ext>
            </a:extLst>
          </p:cNvPr>
          <p:cNvSpPr txBox="1"/>
          <p:nvPr/>
        </p:nvSpPr>
        <p:spPr>
          <a:xfrm>
            <a:off x="9379321" y="984572"/>
            <a:ext cx="2772335" cy="400110"/>
          </a:xfrm>
          <a:prstGeom prst="rect">
            <a:avLst/>
          </a:prstGeom>
          <a:noFill/>
        </p:spPr>
        <p:txBody>
          <a:bodyPr wrap="square" rtlCol="0">
            <a:spAutoFit/>
          </a:bodyPr>
          <a:lstStyle/>
          <a:p>
            <a:r>
              <a:rPr lang="en-US" sz="1000" i="1" dirty="0">
                <a:latin typeface="Nunito Sans Normal Light" pitchFamily="2" charset="77"/>
              </a:rPr>
              <a:t>* Must use private coverage first</a:t>
            </a:r>
          </a:p>
          <a:p>
            <a:r>
              <a:rPr lang="en-US" sz="1000" i="1" dirty="0">
                <a:latin typeface="Nunito Sans Normal Light" pitchFamily="2" charset="77"/>
              </a:rPr>
              <a:t>**No drug coverage</a:t>
            </a:r>
          </a:p>
        </p:txBody>
      </p:sp>
      <p:sp>
        <p:nvSpPr>
          <p:cNvPr id="10" name="Rectangle 9">
            <a:extLst>
              <a:ext uri="{FF2B5EF4-FFF2-40B4-BE49-F238E27FC236}">
                <a16:creationId xmlns:a16="http://schemas.microsoft.com/office/drawing/2014/main" id="{828C380A-72AF-6330-C5C3-544165B646AB}"/>
              </a:ext>
            </a:extLst>
          </p:cNvPr>
          <p:cNvSpPr/>
          <p:nvPr/>
        </p:nvSpPr>
        <p:spPr>
          <a:xfrm>
            <a:off x="1828185" y="2041584"/>
            <a:ext cx="109399" cy="4286576"/>
          </a:xfrm>
          <a:prstGeom prst="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9B8551C-A9C7-E1B4-C2A3-92C076CC74F6}"/>
              </a:ext>
            </a:extLst>
          </p:cNvPr>
          <p:cNvSpPr/>
          <p:nvPr/>
        </p:nvSpPr>
        <p:spPr>
          <a:xfrm>
            <a:off x="1718786" y="2041585"/>
            <a:ext cx="109399" cy="4286576"/>
          </a:xfrm>
          <a:prstGeom prst="rect">
            <a:avLst/>
          </a:prstGeom>
          <a:solidFill>
            <a:schemeClr val="accent2"/>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graphicFrame>
        <p:nvGraphicFramePr>
          <p:cNvPr id="14" name="Table 13">
            <a:extLst>
              <a:ext uri="{FF2B5EF4-FFF2-40B4-BE49-F238E27FC236}">
                <a16:creationId xmlns:a16="http://schemas.microsoft.com/office/drawing/2014/main" id="{337588DD-392A-9D83-54ED-409128FB802E}"/>
              </a:ext>
            </a:extLst>
          </p:cNvPr>
          <p:cNvGraphicFramePr>
            <a:graphicFrameLocks noGrp="1"/>
          </p:cNvGraphicFramePr>
          <p:nvPr>
            <p:extLst>
              <p:ext uri="{D42A27DB-BD31-4B8C-83A1-F6EECF244321}">
                <p14:modId xmlns:p14="http://schemas.microsoft.com/office/powerpoint/2010/main" val="3074805841"/>
              </p:ext>
            </p:extLst>
          </p:nvPr>
        </p:nvGraphicFramePr>
        <p:xfrm>
          <a:off x="6446627" y="1577391"/>
          <a:ext cx="5472634" cy="4932580"/>
        </p:xfrm>
        <a:graphic>
          <a:graphicData uri="http://schemas.openxmlformats.org/drawingml/2006/table">
            <a:tbl>
              <a:tblPr firstRow="1" bandRow="1"/>
              <a:tblGrid>
                <a:gridCol w="1318555">
                  <a:extLst>
                    <a:ext uri="{9D8B030D-6E8A-4147-A177-3AD203B41FA5}">
                      <a16:colId xmlns:a16="http://schemas.microsoft.com/office/drawing/2014/main" val="2393697251"/>
                    </a:ext>
                  </a:extLst>
                </a:gridCol>
                <a:gridCol w="4154079">
                  <a:extLst>
                    <a:ext uri="{9D8B030D-6E8A-4147-A177-3AD203B41FA5}">
                      <a16:colId xmlns:a16="http://schemas.microsoft.com/office/drawing/2014/main" val="3246783718"/>
                    </a:ext>
                  </a:extLst>
                </a:gridCol>
              </a:tblGrid>
              <a:tr h="4567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latin typeface="Oswald" pitchFamily="2" charset="77"/>
                        </a:rPr>
                        <a:t>PROVINCE / TERRITORY</a:t>
                      </a:r>
                    </a:p>
                  </a:txBody>
                  <a:tcPr anchor="ctr">
                    <a:lnL w="9525" cap="flat" cmpd="sng" algn="ctr">
                      <a:noFill/>
                      <a:prstDash val="solid"/>
                      <a:round/>
                      <a:headEnd type="none" w="med" len="med"/>
                      <a:tailEnd type="none" w="med" len="med"/>
                    </a:lnL>
                    <a:lnR w="12700" cmpd="sng">
                      <a:noFill/>
                      <a:prstDash val="solid"/>
                    </a:lnR>
                    <a:lnT w="9525"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latin typeface="Oswald" pitchFamily="2" charset="77"/>
                        </a:rPr>
                        <a:t>FUNDING </a:t>
                      </a:r>
                    </a:p>
                  </a:txBody>
                  <a:tcPr anchor="ctr">
                    <a:lnL w="12700" cmpd="sng">
                      <a:noFill/>
                      <a:prstDash val="soli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846265015"/>
                  </a:ext>
                </a:extLst>
              </a:tr>
              <a:tr h="6094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dirty="0">
                          <a:latin typeface="Nunito Sans Normal" pitchFamily="2" charset="77"/>
                        </a:rPr>
                        <a:t>Nova Scotia</a:t>
                      </a:r>
                    </a:p>
                  </a:txBody>
                  <a:tcPr anchor="ctr">
                    <a:lnL w="9525" cap="flat" cmpd="sng" algn="ctr">
                      <a:noFill/>
                      <a:prstDash val="solid"/>
                      <a:round/>
                      <a:headEnd type="none" w="med" len="med"/>
                      <a:tailEnd type="none" w="med" len="me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Nunito Sans Normal" pitchFamily="2" charset="77"/>
                          <a:sym typeface="Verdana"/>
                        </a:rPr>
                        <a:t>Offers refundable tax credit equal to 40% of medical expenses up to a maximum refundable annual tax credit of $8,000 (per couple)*. Includes surrogacy.</a:t>
                      </a:r>
                    </a:p>
                  </a:txBody>
                  <a:tcPr marL="137160" marR="137160" marT="137160" marB="137160" anchor="ctr">
                    <a:lnL w="12700" cmpd="sng">
                      <a:noFill/>
                      <a:prstDash val="solid"/>
                    </a:lnL>
                    <a:lnR w="9525" cap="flat" cmpd="sng" algn="ctr">
                      <a:noFill/>
                      <a:prstDash val="solid"/>
                      <a:round/>
                      <a:headEnd type="none" w="med" len="med"/>
                      <a:tailEnd type="none" w="med" len="me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52326386"/>
                  </a:ext>
                </a:extLst>
              </a:tr>
              <a:tr h="4832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dirty="0">
                          <a:latin typeface="Nunito Sans Normal" pitchFamily="2" charset="77"/>
                        </a:rPr>
                        <a:t>Newfoundland and Labrador</a:t>
                      </a:r>
                    </a:p>
                  </a:txBody>
                  <a:tcPr anchor="ctr">
                    <a:lnL w="9525" cap="flat" cmpd="sng" algn="ctr">
                      <a:no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Nunito Sans Normal" pitchFamily="2" charset="77"/>
                          <a:sym typeface="Verdana"/>
                        </a:rPr>
                        <a:t>Offers up to $20,000 in a refundable tax credit that can be staggered over time. Treatment is not available in province. *</a:t>
                      </a:r>
                    </a:p>
                  </a:txBody>
                  <a:tcPr marL="137160" marR="137160" marT="137160" marB="137160" anchor="ctr">
                    <a:lnL w="12700" cmpd="sng">
                      <a:noFill/>
                      <a:prstDash val="soli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5881464"/>
                  </a:ext>
                </a:extLst>
              </a:tr>
              <a:tr h="7771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dirty="0">
                          <a:latin typeface="Nunito Sans Normal" pitchFamily="2" charset="77"/>
                        </a:rPr>
                        <a:t>Prince Edward Island </a:t>
                      </a:r>
                    </a:p>
                  </a:txBody>
                  <a:tcPr anchor="ctr">
                    <a:lnL w="9525" cap="flat" cmpd="sng" algn="ctr">
                      <a:no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Nunito Sans Normal" pitchFamily="2" charset="77"/>
                          <a:sym typeface="Verdana"/>
                        </a:rPr>
                        <a:t>Provides up to $10,000 annually based on family income for up to three years. Treatment is not available in province.*</a:t>
                      </a:r>
                    </a:p>
                  </a:txBody>
                  <a:tcPr marL="137160" marR="137160" marT="137160" marB="137160" anchor="ctr">
                    <a:lnL w="12700" cmpd="sng">
                      <a:noFill/>
                      <a:prstDash val="soli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75313829"/>
                  </a:ext>
                </a:extLst>
              </a:tr>
              <a:tr h="6094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dirty="0">
                          <a:latin typeface="Nunito Sans Normal" pitchFamily="2" charset="77"/>
                        </a:rPr>
                        <a:t>Yukon </a:t>
                      </a:r>
                    </a:p>
                  </a:txBody>
                  <a:tcPr anchor="ctr">
                    <a:lnL w="9525" cap="flat" cmpd="sng" algn="ctr">
                      <a:no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Nunito Sans Normal" pitchFamily="2" charset="77"/>
                          <a:sym typeface="Verdana"/>
                        </a:rPr>
                        <a:t>Travel grant only. Covers travel costs up to $174/day. Treatment is not available in province.</a:t>
                      </a:r>
                    </a:p>
                  </a:txBody>
                  <a:tcPr marL="137160" marR="137160" marT="137160" marB="137160" anchor="ctr">
                    <a:lnL w="12700" cmpd="sng">
                      <a:noFill/>
                      <a:prstDash val="soli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49818453"/>
                  </a:ext>
                </a:extLst>
              </a:tr>
              <a:tr h="4832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dirty="0">
                          <a:latin typeface="Nunito Sans Normal" pitchFamily="2" charset="77"/>
                        </a:rPr>
                        <a:t>Nunavut</a:t>
                      </a:r>
                    </a:p>
                  </a:txBody>
                  <a:tcPr anchor="ctr">
                    <a:lnL w="9525" cap="flat" cmpd="sng" algn="ctr">
                      <a:no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Nunito Sans Normal" pitchFamily="2" charset="77"/>
                          <a:sym typeface="Verdana"/>
                        </a:rPr>
                        <a:t>No funding. Treatment is not available in province.</a:t>
                      </a:r>
                    </a:p>
                  </a:txBody>
                  <a:tcPr marL="137160" marR="137160" marT="137160" marB="137160" anchor="ctr">
                    <a:lnL w="12700" cmpd="sng">
                      <a:noFill/>
                      <a:prstDash val="soli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07982248"/>
                  </a:ext>
                </a:extLst>
              </a:tr>
              <a:tr h="6094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dirty="0">
                          <a:latin typeface="Nunito Sans Normal" pitchFamily="2" charset="77"/>
                        </a:rPr>
                        <a:t>Northwest Territories</a:t>
                      </a:r>
                    </a:p>
                  </a:txBody>
                  <a:tcPr anchor="ctr">
                    <a:lnL w="9525" cap="flat" cmpd="sng" algn="ctr">
                      <a:no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Nunito Sans Normal" pitchFamily="2" charset="77"/>
                          <a:sym typeface="Verdana"/>
                        </a:rPr>
                        <a:t>No funding. Treatment is not available in province.</a:t>
                      </a:r>
                    </a:p>
                  </a:txBody>
                  <a:tcPr marL="137160" marR="137160" marT="137160" marB="137160" anchor="ctr">
                    <a:lnL w="12700" cmpd="sng">
                      <a:noFill/>
                      <a:prstDash val="soli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94414745"/>
                  </a:ext>
                </a:extLst>
              </a:tr>
              <a:tr h="6094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dirty="0">
                          <a:latin typeface="Nunito Sans Normal" pitchFamily="2" charset="77"/>
                        </a:rPr>
                        <a:t>Alberta</a:t>
                      </a:r>
                    </a:p>
                  </a:txBody>
                  <a:tcPr anchor="ctr">
                    <a:lnL w="9525" cap="flat" cmpd="sng" algn="ctr">
                      <a:no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Nunito Sans Normal" pitchFamily="2" charset="77"/>
                          <a:sym typeface="Verdana"/>
                        </a:rPr>
                        <a:t>No funding. </a:t>
                      </a:r>
                    </a:p>
                  </a:txBody>
                  <a:tcPr marL="137160" marR="137160" marT="137160" marB="137160" anchor="ctr">
                    <a:lnL w="12700" cmpd="sng">
                      <a:noFill/>
                      <a:prstDash val="soli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03885812"/>
                  </a:ext>
                </a:extLst>
              </a:tr>
            </a:tbl>
          </a:graphicData>
        </a:graphic>
      </p:graphicFrame>
      <p:sp>
        <p:nvSpPr>
          <p:cNvPr id="15" name="Rectangle 14">
            <a:extLst>
              <a:ext uri="{FF2B5EF4-FFF2-40B4-BE49-F238E27FC236}">
                <a16:creationId xmlns:a16="http://schemas.microsoft.com/office/drawing/2014/main" id="{2FF44D38-E72E-AEBE-B141-6C5583BB3A71}"/>
              </a:ext>
            </a:extLst>
          </p:cNvPr>
          <p:cNvSpPr/>
          <p:nvPr/>
        </p:nvSpPr>
        <p:spPr>
          <a:xfrm>
            <a:off x="7766948" y="2041584"/>
            <a:ext cx="109399" cy="4286576"/>
          </a:xfrm>
          <a:prstGeom prst="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F48FB28-93C7-4C60-2388-E621539A3BFD}"/>
              </a:ext>
            </a:extLst>
          </p:cNvPr>
          <p:cNvSpPr/>
          <p:nvPr/>
        </p:nvSpPr>
        <p:spPr>
          <a:xfrm>
            <a:off x="7657549" y="2041585"/>
            <a:ext cx="109399" cy="4286576"/>
          </a:xfrm>
          <a:prstGeom prst="rect">
            <a:avLst/>
          </a:prstGeom>
          <a:solidFill>
            <a:schemeClr val="accent2"/>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0148338-5868-8385-19AE-05D25A3A3CC3}"/>
              </a:ext>
            </a:extLst>
          </p:cNvPr>
          <p:cNvSpPr txBox="1"/>
          <p:nvPr/>
        </p:nvSpPr>
        <p:spPr>
          <a:xfrm>
            <a:off x="564794" y="191643"/>
            <a:ext cx="6626626" cy="1323439"/>
          </a:xfrm>
          <a:prstGeom prst="rect">
            <a:avLst/>
          </a:prstGeom>
          <a:noFill/>
        </p:spPr>
        <p:txBody>
          <a:bodyPr wrap="square" rtlCol="0">
            <a:spAutoFit/>
          </a:bodyPr>
          <a:lstStyle/>
          <a:p>
            <a:r>
              <a:rPr lang="en-US" sz="4000" b="1" dirty="0">
                <a:latin typeface="Oswald" pitchFamily="2" charset="77"/>
              </a:rPr>
              <a:t>AT A GLANCE: </a:t>
            </a:r>
          </a:p>
          <a:p>
            <a:r>
              <a:rPr lang="en-US" sz="4000" b="1" dirty="0">
                <a:latin typeface="Oswald" pitchFamily="2" charset="77"/>
              </a:rPr>
              <a:t>PROVINCIAL PUBLIC FUNDING </a:t>
            </a:r>
          </a:p>
        </p:txBody>
      </p:sp>
      <p:sp>
        <p:nvSpPr>
          <p:cNvPr id="4" name="Rectangle 3">
            <a:extLst>
              <a:ext uri="{FF2B5EF4-FFF2-40B4-BE49-F238E27FC236}">
                <a16:creationId xmlns:a16="http://schemas.microsoft.com/office/drawing/2014/main" id="{441C4C3A-75FE-881E-62D0-C2AEED730167}"/>
              </a:ext>
            </a:extLst>
          </p:cNvPr>
          <p:cNvSpPr/>
          <p:nvPr/>
        </p:nvSpPr>
        <p:spPr>
          <a:xfrm>
            <a:off x="347144" y="2034495"/>
            <a:ext cx="160720" cy="4495458"/>
          </a:xfrm>
          <a:prstGeom prst="rect">
            <a:avLst/>
          </a:prstGeom>
          <a:solidFill>
            <a:schemeClr val="accent2"/>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AD33A20-4DF3-626F-ED10-CE94D4486C62}"/>
              </a:ext>
            </a:extLst>
          </p:cNvPr>
          <p:cNvSpPr/>
          <p:nvPr/>
        </p:nvSpPr>
        <p:spPr>
          <a:xfrm>
            <a:off x="347144" y="1577390"/>
            <a:ext cx="160720" cy="457105"/>
          </a:xfrm>
          <a:prstGeom prst="rect">
            <a:avLst/>
          </a:prstGeom>
          <a:solidFill>
            <a:schemeClr val="accent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EE34529-4471-81AB-A6BB-8E82EE1AF25E}"/>
              </a:ext>
            </a:extLst>
          </p:cNvPr>
          <p:cNvSpPr/>
          <p:nvPr/>
        </p:nvSpPr>
        <p:spPr>
          <a:xfrm>
            <a:off x="6285907" y="2034495"/>
            <a:ext cx="160720" cy="4474975"/>
          </a:xfrm>
          <a:prstGeom prst="rect">
            <a:avLst/>
          </a:prstGeom>
          <a:solidFill>
            <a:schemeClr val="accent2"/>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D6B15C2-CF22-5604-F750-F147FB88FC6C}"/>
              </a:ext>
            </a:extLst>
          </p:cNvPr>
          <p:cNvSpPr/>
          <p:nvPr/>
        </p:nvSpPr>
        <p:spPr>
          <a:xfrm>
            <a:off x="6285907" y="1577390"/>
            <a:ext cx="160720" cy="457105"/>
          </a:xfrm>
          <a:prstGeom prst="rect">
            <a:avLst/>
          </a:prstGeom>
          <a:solidFill>
            <a:schemeClr val="accent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0993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4D8D67EB-F934-4F95-8758-D4AD9BDF98D8}"/>
            </a:ext>
          </a:extLst>
        </p:cNvPr>
        <p:cNvGrpSpPr/>
        <p:nvPr/>
      </p:nvGrpSpPr>
      <p:grpSpPr>
        <a:xfrm>
          <a:off x="0" y="0"/>
          <a:ext cx="0" cy="0"/>
          <a:chOff x="0" y="0"/>
          <a:chExt cx="0" cy="0"/>
        </a:xfrm>
      </p:grpSpPr>
      <p:sp>
        <p:nvSpPr>
          <p:cNvPr id="2" name="Round Single Corner Rectangle 1">
            <a:extLst>
              <a:ext uri="{FF2B5EF4-FFF2-40B4-BE49-F238E27FC236}">
                <a16:creationId xmlns:a16="http://schemas.microsoft.com/office/drawing/2014/main" id="{ED2702C9-5F9B-07AD-F8D0-CDA22A4005BC}"/>
              </a:ext>
            </a:extLst>
          </p:cNvPr>
          <p:cNvSpPr/>
          <p:nvPr/>
        </p:nvSpPr>
        <p:spPr>
          <a:xfrm flipH="1">
            <a:off x="6684214" y="-36049"/>
            <a:ext cx="5507785" cy="2767434"/>
          </a:xfrm>
          <a:prstGeom prst="round1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card&#10;&#10;AI-generated content may be incorrect." hidden="1">
            <a:extLst>
              <a:ext uri="{FF2B5EF4-FFF2-40B4-BE49-F238E27FC236}">
                <a16:creationId xmlns:a16="http://schemas.microsoft.com/office/drawing/2014/main" id="{1B35F3B7-807D-5FFD-8785-5A32D622AFCC}"/>
              </a:ext>
            </a:extLst>
          </p:cNvPr>
          <p:cNvPicPr>
            <a:picLocks noChangeAspect="1"/>
          </p:cNvPicPr>
          <p:nvPr/>
        </p:nvPicPr>
        <p:blipFill>
          <a:blip r:embed="rId3">
            <a:alphaModFix amt="27000"/>
          </a:blip>
          <a:stretch>
            <a:fillRect/>
          </a:stretch>
        </p:blipFill>
        <p:spPr>
          <a:xfrm>
            <a:off x="1805" y="0"/>
            <a:ext cx="12188390" cy="6858000"/>
          </a:xfrm>
          <a:prstGeom prst="rect">
            <a:avLst/>
          </a:prstGeom>
        </p:spPr>
      </p:pic>
      <p:sp>
        <p:nvSpPr>
          <p:cNvPr id="4" name="TextBox 3">
            <a:extLst>
              <a:ext uri="{FF2B5EF4-FFF2-40B4-BE49-F238E27FC236}">
                <a16:creationId xmlns:a16="http://schemas.microsoft.com/office/drawing/2014/main" id="{CFB33F7F-7ACA-0355-3990-BD00D2227DC8}"/>
              </a:ext>
            </a:extLst>
          </p:cNvPr>
          <p:cNvSpPr txBox="1"/>
          <p:nvPr/>
        </p:nvSpPr>
        <p:spPr>
          <a:xfrm>
            <a:off x="564794" y="605529"/>
            <a:ext cx="5436436" cy="692497"/>
          </a:xfrm>
          <a:prstGeom prst="rect">
            <a:avLst/>
          </a:prstGeom>
          <a:noFill/>
        </p:spPr>
        <p:txBody>
          <a:bodyPr wrap="square" rtlCol="0">
            <a:spAutoFit/>
          </a:bodyPr>
          <a:lstStyle/>
          <a:p>
            <a:r>
              <a:rPr lang="en-US" sz="3900" b="1" dirty="0">
                <a:latin typeface="Oswald" pitchFamily="2" charset="77"/>
              </a:rPr>
              <a:t>PRIVATE COVERAGE: </a:t>
            </a:r>
          </a:p>
        </p:txBody>
      </p:sp>
      <p:sp>
        <p:nvSpPr>
          <p:cNvPr id="6" name="TextBox 5">
            <a:extLst>
              <a:ext uri="{FF2B5EF4-FFF2-40B4-BE49-F238E27FC236}">
                <a16:creationId xmlns:a16="http://schemas.microsoft.com/office/drawing/2014/main" id="{3E7A9622-35FE-4A82-E8AD-7BDBD2B72ADA}"/>
              </a:ext>
            </a:extLst>
          </p:cNvPr>
          <p:cNvSpPr txBox="1"/>
          <p:nvPr/>
        </p:nvSpPr>
        <p:spPr>
          <a:xfrm>
            <a:off x="564792" y="1164329"/>
            <a:ext cx="5507783" cy="892552"/>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One of the fastest growing benefits. </a:t>
            </a:r>
          </a:p>
          <a:p>
            <a:r>
              <a:rPr lang="en-US" sz="2600" b="1" i="1" dirty="0">
                <a:latin typeface="Times New Roman" panose="02020603050405020304" pitchFamily="18" charset="0"/>
                <a:cs typeface="Times New Roman" panose="02020603050405020304" pitchFamily="18" charset="0"/>
              </a:rPr>
              <a:t>But still not enough</a:t>
            </a:r>
            <a:r>
              <a:rPr lang="en-US" sz="2600" dirty="0">
                <a:latin typeface="Times New Roman" panose="02020603050405020304" pitchFamily="18" charset="0"/>
                <a:cs typeface="Times New Roman" panose="02020603050405020304" pitchFamily="18" charset="0"/>
              </a:rPr>
              <a:t>. </a:t>
            </a:r>
          </a:p>
        </p:txBody>
      </p:sp>
      <p:sp>
        <p:nvSpPr>
          <p:cNvPr id="7" name="TextBox 6">
            <a:extLst>
              <a:ext uri="{FF2B5EF4-FFF2-40B4-BE49-F238E27FC236}">
                <a16:creationId xmlns:a16="http://schemas.microsoft.com/office/drawing/2014/main" id="{27BF98A4-0DBE-3114-CAA9-AD45B271DF5F}"/>
              </a:ext>
            </a:extLst>
          </p:cNvPr>
          <p:cNvSpPr txBox="1"/>
          <p:nvPr/>
        </p:nvSpPr>
        <p:spPr>
          <a:xfrm>
            <a:off x="564792" y="2318283"/>
            <a:ext cx="4708789" cy="646331"/>
          </a:xfrm>
          <a:prstGeom prst="rect">
            <a:avLst/>
          </a:prstGeom>
          <a:noFill/>
        </p:spPr>
        <p:txBody>
          <a:bodyPr wrap="square" rtlCol="0">
            <a:spAutoFit/>
          </a:bodyPr>
          <a:lstStyle/>
          <a:p>
            <a:r>
              <a:rPr lang="en-US" dirty="0">
                <a:latin typeface="Nunito Sans Normal Light" pitchFamily="2" charset="77"/>
              </a:rPr>
              <a:t>A study of Canadian employee benefits plans¹:</a:t>
            </a:r>
          </a:p>
        </p:txBody>
      </p:sp>
      <p:sp>
        <p:nvSpPr>
          <p:cNvPr id="8" name="TextBox 7">
            <a:extLst>
              <a:ext uri="{FF2B5EF4-FFF2-40B4-BE49-F238E27FC236}">
                <a16:creationId xmlns:a16="http://schemas.microsoft.com/office/drawing/2014/main" id="{23B48533-ECAB-85E2-8078-0B63044010DA}"/>
              </a:ext>
            </a:extLst>
          </p:cNvPr>
          <p:cNvSpPr txBox="1"/>
          <p:nvPr/>
        </p:nvSpPr>
        <p:spPr>
          <a:xfrm>
            <a:off x="7523445" y="597215"/>
            <a:ext cx="3829322" cy="369332"/>
          </a:xfrm>
          <a:prstGeom prst="rect">
            <a:avLst/>
          </a:prstGeom>
          <a:noFill/>
        </p:spPr>
        <p:txBody>
          <a:bodyPr wrap="square" rtlCol="0">
            <a:spAutoFit/>
          </a:bodyPr>
          <a:lstStyle/>
          <a:p>
            <a:r>
              <a:rPr lang="en-US" b="1" dirty="0">
                <a:latin typeface="Nunito Sans Normal" pitchFamily="2" charset="77"/>
              </a:rPr>
              <a:t>2024</a:t>
            </a:r>
            <a:r>
              <a:rPr lang="en-US" b="1" dirty="0">
                <a:latin typeface="Nunito Sans Normal Light" pitchFamily="2" charset="77"/>
              </a:rPr>
              <a:t> Manulife Claims Data²</a:t>
            </a:r>
          </a:p>
        </p:txBody>
      </p:sp>
      <p:sp>
        <p:nvSpPr>
          <p:cNvPr id="9" name="TextBox 8">
            <a:extLst>
              <a:ext uri="{FF2B5EF4-FFF2-40B4-BE49-F238E27FC236}">
                <a16:creationId xmlns:a16="http://schemas.microsoft.com/office/drawing/2014/main" id="{4E43E3F9-D92D-1BF6-76DE-6D163A19E970}"/>
              </a:ext>
            </a:extLst>
          </p:cNvPr>
          <p:cNvSpPr txBox="1"/>
          <p:nvPr/>
        </p:nvSpPr>
        <p:spPr>
          <a:xfrm>
            <a:off x="7483208" y="1220791"/>
            <a:ext cx="4518587" cy="1056058"/>
          </a:xfrm>
          <a:prstGeom prst="rect">
            <a:avLst/>
          </a:prstGeom>
          <a:noFill/>
        </p:spPr>
        <p:txBody>
          <a:bodyPr wrap="square" rtlCol="0">
            <a:spAutoFit/>
          </a:bodyPr>
          <a:lstStyle/>
          <a:p>
            <a:pPr>
              <a:lnSpc>
                <a:spcPts val="1740"/>
              </a:lnSpc>
              <a:buSzPct val="150000"/>
            </a:pPr>
            <a:r>
              <a:rPr lang="en-US" dirty="0">
                <a:latin typeface="Nunito Sans Normal Light" pitchFamily="2" charset="77"/>
              </a:rPr>
              <a:t> Use of fertility drugs up 26% since 2020</a:t>
            </a:r>
          </a:p>
          <a:p>
            <a:pPr>
              <a:lnSpc>
                <a:spcPts val="1740"/>
              </a:lnSpc>
              <a:buSzPct val="150000"/>
            </a:pPr>
            <a:endParaRPr lang="en-US" dirty="0">
              <a:latin typeface="Nunito Sans Normal Light" pitchFamily="2" charset="77"/>
            </a:endParaRPr>
          </a:p>
          <a:p>
            <a:pPr>
              <a:lnSpc>
                <a:spcPts val="640"/>
              </a:lnSpc>
              <a:buSzPct val="150000"/>
            </a:pPr>
            <a:endParaRPr lang="en-US" dirty="0">
              <a:latin typeface="Nunito Sans Normal Light" pitchFamily="2" charset="77"/>
            </a:endParaRPr>
          </a:p>
          <a:p>
            <a:pPr>
              <a:lnSpc>
                <a:spcPts val="1740"/>
              </a:lnSpc>
              <a:buSzPct val="150000"/>
            </a:pPr>
            <a:r>
              <a:rPr lang="en-US" dirty="0">
                <a:latin typeface="Nunito Sans Normal Light" pitchFamily="2" charset="77"/>
              </a:rPr>
              <a:t>&gt; 1% of clients offer coverage for fertility clinic treatments as part of their plan</a:t>
            </a:r>
          </a:p>
        </p:txBody>
      </p:sp>
      <p:sp>
        <p:nvSpPr>
          <p:cNvPr id="10" name="Rectangle 9">
            <a:extLst>
              <a:ext uri="{FF2B5EF4-FFF2-40B4-BE49-F238E27FC236}">
                <a16:creationId xmlns:a16="http://schemas.microsoft.com/office/drawing/2014/main" id="{6EB213B0-069C-DC4C-5753-81E340264448}"/>
              </a:ext>
            </a:extLst>
          </p:cNvPr>
          <p:cNvSpPr/>
          <p:nvPr/>
        </p:nvSpPr>
        <p:spPr>
          <a:xfrm>
            <a:off x="7293011" y="1336435"/>
            <a:ext cx="72000" cy="7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D3FA596-A727-E537-C0A3-C2BCF5105EC2}"/>
              </a:ext>
            </a:extLst>
          </p:cNvPr>
          <p:cNvSpPr/>
          <p:nvPr/>
        </p:nvSpPr>
        <p:spPr>
          <a:xfrm>
            <a:off x="7292356" y="1904373"/>
            <a:ext cx="72000" cy="7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F136851-18F3-8913-EECA-F8D1B9AF3E7A}"/>
              </a:ext>
            </a:extLst>
          </p:cNvPr>
          <p:cNvSpPr txBox="1"/>
          <p:nvPr/>
        </p:nvSpPr>
        <p:spPr>
          <a:xfrm>
            <a:off x="8665051" y="3261177"/>
            <a:ext cx="1292440" cy="707886"/>
          </a:xfrm>
          <a:prstGeom prst="rect">
            <a:avLst/>
          </a:prstGeom>
          <a:noFill/>
        </p:spPr>
        <p:txBody>
          <a:bodyPr wrap="square" rtlCol="0">
            <a:spAutoFit/>
          </a:bodyPr>
          <a:lstStyle/>
          <a:p>
            <a:pPr algn="ctr"/>
            <a:r>
              <a:rPr lang="en-US" sz="4000" b="1" dirty="0">
                <a:latin typeface="Oswald" pitchFamily="2" charset="77"/>
              </a:rPr>
              <a:t>25%</a:t>
            </a:r>
          </a:p>
        </p:txBody>
      </p:sp>
      <p:sp>
        <p:nvSpPr>
          <p:cNvPr id="13" name="TextBox 12">
            <a:extLst>
              <a:ext uri="{FF2B5EF4-FFF2-40B4-BE49-F238E27FC236}">
                <a16:creationId xmlns:a16="http://schemas.microsoft.com/office/drawing/2014/main" id="{3C16FBE7-FE0F-2632-7F7D-79328E0105F8}"/>
              </a:ext>
            </a:extLst>
          </p:cNvPr>
          <p:cNvSpPr txBox="1"/>
          <p:nvPr/>
        </p:nvSpPr>
        <p:spPr>
          <a:xfrm>
            <a:off x="8665051" y="3898989"/>
            <a:ext cx="2808492" cy="682879"/>
          </a:xfrm>
          <a:prstGeom prst="rect">
            <a:avLst/>
          </a:prstGeom>
          <a:noFill/>
        </p:spPr>
        <p:txBody>
          <a:bodyPr wrap="square" rtlCol="0">
            <a:spAutoFit/>
          </a:bodyPr>
          <a:lstStyle/>
          <a:p>
            <a:pPr>
              <a:lnSpc>
                <a:spcPts val="1540"/>
              </a:lnSpc>
              <a:buSzPct val="150000"/>
            </a:pPr>
            <a:r>
              <a:rPr lang="en-US" sz="1600" dirty="0">
                <a:latin typeface="Nunito Sans Normal Light" pitchFamily="2" charset="77"/>
              </a:rPr>
              <a:t>Increase in the number of employers offering fertility benefits since 2021</a:t>
            </a:r>
          </a:p>
        </p:txBody>
      </p:sp>
      <p:sp>
        <p:nvSpPr>
          <p:cNvPr id="23" name="TextBox 22">
            <a:extLst>
              <a:ext uri="{FF2B5EF4-FFF2-40B4-BE49-F238E27FC236}">
                <a16:creationId xmlns:a16="http://schemas.microsoft.com/office/drawing/2014/main" id="{D2BE7956-6ABE-B23B-0A39-C134FA589396}"/>
              </a:ext>
            </a:extLst>
          </p:cNvPr>
          <p:cNvSpPr txBox="1"/>
          <p:nvPr/>
        </p:nvSpPr>
        <p:spPr>
          <a:xfrm>
            <a:off x="8631991" y="5041013"/>
            <a:ext cx="1292440" cy="707886"/>
          </a:xfrm>
          <a:prstGeom prst="rect">
            <a:avLst/>
          </a:prstGeom>
          <a:noFill/>
        </p:spPr>
        <p:txBody>
          <a:bodyPr wrap="square" rtlCol="0">
            <a:spAutoFit/>
          </a:bodyPr>
          <a:lstStyle/>
          <a:p>
            <a:pPr algn="ctr"/>
            <a:r>
              <a:rPr lang="en-US" sz="4000" b="1" dirty="0">
                <a:latin typeface="Oswald" pitchFamily="2" charset="77"/>
              </a:rPr>
              <a:t>50%</a:t>
            </a:r>
          </a:p>
        </p:txBody>
      </p:sp>
      <p:sp>
        <p:nvSpPr>
          <p:cNvPr id="24" name="TextBox 23">
            <a:extLst>
              <a:ext uri="{FF2B5EF4-FFF2-40B4-BE49-F238E27FC236}">
                <a16:creationId xmlns:a16="http://schemas.microsoft.com/office/drawing/2014/main" id="{B90E4216-858E-5C6D-7977-7D349EA3F9EA}"/>
              </a:ext>
            </a:extLst>
          </p:cNvPr>
          <p:cNvSpPr txBox="1"/>
          <p:nvPr/>
        </p:nvSpPr>
        <p:spPr>
          <a:xfrm>
            <a:off x="8631991" y="5776815"/>
            <a:ext cx="3045776" cy="490519"/>
          </a:xfrm>
          <a:prstGeom prst="rect">
            <a:avLst/>
          </a:prstGeom>
          <a:noFill/>
        </p:spPr>
        <p:txBody>
          <a:bodyPr wrap="square" rtlCol="0">
            <a:spAutoFit/>
          </a:bodyPr>
          <a:lstStyle/>
          <a:p>
            <a:pPr>
              <a:lnSpc>
                <a:spcPts val="1540"/>
              </a:lnSpc>
              <a:buSzPct val="150000"/>
            </a:pPr>
            <a:r>
              <a:rPr lang="en-US" sz="1600" dirty="0">
                <a:latin typeface="Nunito Sans Normal Light" pitchFamily="2" charset="77"/>
              </a:rPr>
              <a:t>Now offer a lifetime maximum (vs annual)</a:t>
            </a:r>
          </a:p>
        </p:txBody>
      </p:sp>
      <p:pic>
        <p:nvPicPr>
          <p:cNvPr id="26" name="Picture 25" descr="A black and white image of a balance scale with a calendar and a dollar sign&#10;&#10;AI-generated content may be incorrect.">
            <a:extLst>
              <a:ext uri="{FF2B5EF4-FFF2-40B4-BE49-F238E27FC236}">
                <a16:creationId xmlns:a16="http://schemas.microsoft.com/office/drawing/2014/main" id="{9785D93A-2121-53AA-D459-AA354676A8AB}"/>
              </a:ext>
            </a:extLst>
          </p:cNvPr>
          <p:cNvPicPr>
            <a:picLocks noChangeAspect="1"/>
          </p:cNvPicPr>
          <p:nvPr/>
        </p:nvPicPr>
        <p:blipFill>
          <a:blip r:embed="rId4"/>
          <a:stretch>
            <a:fillRect/>
          </a:stretch>
        </p:blipFill>
        <p:spPr>
          <a:xfrm>
            <a:off x="7074904" y="4898460"/>
            <a:ext cx="1398582" cy="992993"/>
          </a:xfrm>
          <a:prstGeom prst="rect">
            <a:avLst/>
          </a:prstGeom>
        </p:spPr>
      </p:pic>
      <p:pic>
        <p:nvPicPr>
          <p:cNvPr id="30" name="Picture 29" descr="A purple arrow pointing up&#10;&#10;AI-generated content may be incorrect.">
            <a:extLst>
              <a:ext uri="{FF2B5EF4-FFF2-40B4-BE49-F238E27FC236}">
                <a16:creationId xmlns:a16="http://schemas.microsoft.com/office/drawing/2014/main" id="{E2E63257-94A3-B79D-E566-CFB3C674F2EC}"/>
              </a:ext>
            </a:extLst>
          </p:cNvPr>
          <p:cNvPicPr>
            <a:picLocks noChangeAspect="1"/>
          </p:cNvPicPr>
          <p:nvPr/>
        </p:nvPicPr>
        <p:blipFill>
          <a:blip r:embed="rId5"/>
          <a:stretch>
            <a:fillRect/>
          </a:stretch>
        </p:blipFill>
        <p:spPr>
          <a:xfrm>
            <a:off x="6895609" y="3210724"/>
            <a:ext cx="1612336" cy="1144758"/>
          </a:xfrm>
          <a:prstGeom prst="rect">
            <a:avLst/>
          </a:prstGeom>
        </p:spPr>
      </p:pic>
      <p:pic>
        <p:nvPicPr>
          <p:cNvPr id="34" name="Picture 33" descr="A blue and white circle with a black background&#10;&#10;AI-generated content may be incorrect.">
            <a:extLst>
              <a:ext uri="{FF2B5EF4-FFF2-40B4-BE49-F238E27FC236}">
                <a16:creationId xmlns:a16="http://schemas.microsoft.com/office/drawing/2014/main" id="{798FD23F-A584-8F8E-4DD9-E38F44740043}"/>
              </a:ext>
            </a:extLst>
          </p:cNvPr>
          <p:cNvPicPr>
            <a:picLocks noChangeAspect="1"/>
          </p:cNvPicPr>
          <p:nvPr/>
        </p:nvPicPr>
        <p:blipFill>
          <a:blip r:embed="rId6"/>
          <a:stretch>
            <a:fillRect/>
          </a:stretch>
        </p:blipFill>
        <p:spPr>
          <a:xfrm>
            <a:off x="564792" y="2638691"/>
            <a:ext cx="5865751" cy="5861841"/>
          </a:xfrm>
          <a:prstGeom prst="rect">
            <a:avLst/>
          </a:prstGeom>
        </p:spPr>
      </p:pic>
      <p:pic>
        <p:nvPicPr>
          <p:cNvPr id="36" name="Picture 35" descr="A blue circle with a white stripe&#10;&#10;AI-generated content may be incorrect.">
            <a:extLst>
              <a:ext uri="{FF2B5EF4-FFF2-40B4-BE49-F238E27FC236}">
                <a16:creationId xmlns:a16="http://schemas.microsoft.com/office/drawing/2014/main" id="{BE2D0D14-4219-45E6-51F3-ED5CCFAA1881}"/>
              </a:ext>
            </a:extLst>
          </p:cNvPr>
          <p:cNvPicPr>
            <a:picLocks noChangeAspect="1"/>
          </p:cNvPicPr>
          <p:nvPr/>
        </p:nvPicPr>
        <p:blipFill>
          <a:blip r:embed="rId7"/>
          <a:stretch>
            <a:fillRect/>
          </a:stretch>
        </p:blipFill>
        <p:spPr>
          <a:xfrm>
            <a:off x="1209153" y="3759095"/>
            <a:ext cx="2132358" cy="2132358"/>
          </a:xfrm>
          <a:prstGeom prst="rect">
            <a:avLst/>
          </a:prstGeom>
        </p:spPr>
      </p:pic>
      <p:sp>
        <p:nvSpPr>
          <p:cNvPr id="37" name="TextBox 36">
            <a:extLst>
              <a:ext uri="{FF2B5EF4-FFF2-40B4-BE49-F238E27FC236}">
                <a16:creationId xmlns:a16="http://schemas.microsoft.com/office/drawing/2014/main" id="{31B49637-060D-8650-9056-22A864AC5E2E}"/>
              </a:ext>
            </a:extLst>
          </p:cNvPr>
          <p:cNvSpPr txBox="1"/>
          <p:nvPr/>
        </p:nvSpPr>
        <p:spPr>
          <a:xfrm>
            <a:off x="6705949" y="6462022"/>
            <a:ext cx="3493562" cy="307777"/>
          </a:xfrm>
          <a:prstGeom prst="rect">
            <a:avLst/>
          </a:prstGeom>
          <a:noFill/>
        </p:spPr>
        <p:txBody>
          <a:bodyPr wrap="square" rtlCol="0">
            <a:spAutoFit/>
          </a:bodyPr>
          <a:lstStyle/>
          <a:p>
            <a:r>
              <a:rPr lang="en-US" sz="700" dirty="0">
                <a:latin typeface="Nunito Sans Normal Light" pitchFamily="2" charset="77"/>
              </a:rPr>
              <a:t>1.Mapol Research. 2023.</a:t>
            </a:r>
          </a:p>
          <a:p>
            <a:r>
              <a:rPr lang="en-US" sz="700" dirty="0">
                <a:latin typeface="Nunito Sans Normal Light" pitchFamily="2" charset="77"/>
              </a:rPr>
              <a:t>2.Manulife Aggregate Claim data 2024. </a:t>
            </a:r>
          </a:p>
        </p:txBody>
      </p:sp>
      <p:sp>
        <p:nvSpPr>
          <p:cNvPr id="38" name="TextBox 37">
            <a:extLst>
              <a:ext uri="{FF2B5EF4-FFF2-40B4-BE49-F238E27FC236}">
                <a16:creationId xmlns:a16="http://schemas.microsoft.com/office/drawing/2014/main" id="{80D6D078-F8DF-CCD6-A37D-6FD8DC0E5D06}"/>
              </a:ext>
            </a:extLst>
          </p:cNvPr>
          <p:cNvSpPr txBox="1"/>
          <p:nvPr/>
        </p:nvSpPr>
        <p:spPr>
          <a:xfrm>
            <a:off x="1757369" y="4544517"/>
            <a:ext cx="1292440" cy="707886"/>
          </a:xfrm>
          <a:prstGeom prst="rect">
            <a:avLst/>
          </a:prstGeom>
          <a:noFill/>
        </p:spPr>
        <p:txBody>
          <a:bodyPr wrap="square" rtlCol="0">
            <a:spAutoFit/>
          </a:bodyPr>
          <a:lstStyle/>
          <a:p>
            <a:pPr algn="ctr"/>
            <a:r>
              <a:rPr lang="en-US" sz="4000" b="1" dirty="0">
                <a:solidFill>
                  <a:schemeClr val="bg1"/>
                </a:solidFill>
                <a:latin typeface="Oswald" pitchFamily="2" charset="77"/>
              </a:rPr>
              <a:t>98</a:t>
            </a:r>
            <a:r>
              <a:rPr lang="en-US" sz="4000" b="1" baseline="30000" dirty="0">
                <a:solidFill>
                  <a:schemeClr val="bg1"/>
                </a:solidFill>
                <a:latin typeface="Oswald" pitchFamily="2" charset="77"/>
              </a:rPr>
              <a:t>%</a:t>
            </a:r>
          </a:p>
        </p:txBody>
      </p:sp>
      <p:sp>
        <p:nvSpPr>
          <p:cNvPr id="39" name="TextBox 38">
            <a:extLst>
              <a:ext uri="{FF2B5EF4-FFF2-40B4-BE49-F238E27FC236}">
                <a16:creationId xmlns:a16="http://schemas.microsoft.com/office/drawing/2014/main" id="{A4294C41-804B-23E5-85EF-BDC7F24B8346}"/>
              </a:ext>
            </a:extLst>
          </p:cNvPr>
          <p:cNvSpPr txBox="1"/>
          <p:nvPr/>
        </p:nvSpPr>
        <p:spPr>
          <a:xfrm>
            <a:off x="1499394" y="5153544"/>
            <a:ext cx="1538141" cy="482824"/>
          </a:xfrm>
          <a:prstGeom prst="rect">
            <a:avLst/>
          </a:prstGeom>
          <a:noFill/>
        </p:spPr>
        <p:txBody>
          <a:bodyPr wrap="square" rtlCol="0">
            <a:spAutoFit/>
          </a:bodyPr>
          <a:lstStyle/>
          <a:p>
            <a:pPr algn="ctr">
              <a:lnSpc>
                <a:spcPts val="1540"/>
              </a:lnSpc>
              <a:buSzPct val="150000"/>
            </a:pPr>
            <a:r>
              <a:rPr lang="en-US" sz="1300" dirty="0">
                <a:solidFill>
                  <a:schemeClr val="bg1"/>
                </a:solidFill>
                <a:latin typeface="Nunito Sans Normal Light" pitchFamily="2" charset="77"/>
              </a:rPr>
              <a:t>Only cover the</a:t>
            </a:r>
          </a:p>
          <a:p>
            <a:pPr algn="ctr">
              <a:lnSpc>
                <a:spcPts val="1540"/>
              </a:lnSpc>
              <a:buSzPct val="150000"/>
            </a:pPr>
            <a:r>
              <a:rPr lang="en-US" sz="1300" dirty="0">
                <a:solidFill>
                  <a:schemeClr val="bg1"/>
                </a:solidFill>
                <a:latin typeface="Nunito Sans Normal Light" pitchFamily="2" charset="77"/>
              </a:rPr>
              <a:t> cost of drugs </a:t>
            </a:r>
          </a:p>
        </p:txBody>
      </p:sp>
      <p:sp>
        <p:nvSpPr>
          <p:cNvPr id="41" name="TextBox 40">
            <a:extLst>
              <a:ext uri="{FF2B5EF4-FFF2-40B4-BE49-F238E27FC236}">
                <a16:creationId xmlns:a16="http://schemas.microsoft.com/office/drawing/2014/main" id="{1BA2E446-A0D2-B698-9C5A-5E1CE2CDA694}"/>
              </a:ext>
            </a:extLst>
          </p:cNvPr>
          <p:cNvSpPr txBox="1"/>
          <p:nvPr/>
        </p:nvSpPr>
        <p:spPr>
          <a:xfrm>
            <a:off x="1358008" y="6024985"/>
            <a:ext cx="1691801" cy="286617"/>
          </a:xfrm>
          <a:prstGeom prst="rect">
            <a:avLst/>
          </a:prstGeom>
          <a:noFill/>
        </p:spPr>
        <p:txBody>
          <a:bodyPr wrap="square" rtlCol="0">
            <a:spAutoFit/>
          </a:bodyPr>
          <a:lstStyle/>
          <a:p>
            <a:pPr algn="ctr">
              <a:lnSpc>
                <a:spcPts val="1540"/>
              </a:lnSpc>
              <a:buSzPct val="150000"/>
            </a:pPr>
            <a:r>
              <a:rPr lang="en-US" sz="1300" dirty="0">
                <a:latin typeface="Nunito Sans Normal Light" pitchFamily="2" charset="77"/>
              </a:rPr>
              <a:t>Median coverage is </a:t>
            </a:r>
          </a:p>
        </p:txBody>
      </p:sp>
      <p:sp>
        <p:nvSpPr>
          <p:cNvPr id="42" name="TextBox 41">
            <a:extLst>
              <a:ext uri="{FF2B5EF4-FFF2-40B4-BE49-F238E27FC236}">
                <a16:creationId xmlns:a16="http://schemas.microsoft.com/office/drawing/2014/main" id="{75343131-59C0-09D3-27E3-7223B4F470D2}"/>
              </a:ext>
            </a:extLst>
          </p:cNvPr>
          <p:cNvSpPr txBox="1"/>
          <p:nvPr/>
        </p:nvSpPr>
        <p:spPr>
          <a:xfrm>
            <a:off x="1232720" y="6218162"/>
            <a:ext cx="1802040" cy="615553"/>
          </a:xfrm>
          <a:prstGeom prst="rect">
            <a:avLst/>
          </a:prstGeom>
          <a:noFill/>
        </p:spPr>
        <p:txBody>
          <a:bodyPr wrap="square" rtlCol="0">
            <a:spAutoFit/>
          </a:bodyPr>
          <a:lstStyle/>
          <a:p>
            <a:pPr algn="ctr"/>
            <a:r>
              <a:rPr lang="en-US" sz="3400" b="1" dirty="0">
                <a:latin typeface="Oswald" pitchFamily="2" charset="77"/>
              </a:rPr>
              <a:t>$6,000</a:t>
            </a:r>
            <a:endParaRPr lang="en-US" sz="3400" b="1" baseline="30000" dirty="0">
              <a:latin typeface="Oswald" pitchFamily="2" charset="77"/>
            </a:endParaRPr>
          </a:p>
        </p:txBody>
      </p:sp>
      <p:sp>
        <p:nvSpPr>
          <p:cNvPr id="43" name="TextBox 42">
            <a:extLst>
              <a:ext uri="{FF2B5EF4-FFF2-40B4-BE49-F238E27FC236}">
                <a16:creationId xmlns:a16="http://schemas.microsoft.com/office/drawing/2014/main" id="{6B7F519E-F590-EB81-8200-D46ED8190A89}"/>
              </a:ext>
            </a:extLst>
          </p:cNvPr>
          <p:cNvSpPr txBox="1"/>
          <p:nvPr/>
        </p:nvSpPr>
        <p:spPr>
          <a:xfrm>
            <a:off x="3535015" y="5328152"/>
            <a:ext cx="2360499" cy="1323439"/>
          </a:xfrm>
          <a:prstGeom prst="rect">
            <a:avLst/>
          </a:prstGeom>
          <a:noFill/>
        </p:spPr>
        <p:txBody>
          <a:bodyPr wrap="square" rtlCol="0">
            <a:spAutoFit/>
          </a:bodyPr>
          <a:lstStyle/>
          <a:p>
            <a:pPr algn="ctr"/>
            <a:r>
              <a:rPr lang="en-US" sz="8000" b="1" dirty="0">
                <a:solidFill>
                  <a:schemeClr val="bg1"/>
                </a:solidFill>
                <a:latin typeface="Oswald" pitchFamily="2" charset="77"/>
              </a:rPr>
              <a:t>53%</a:t>
            </a:r>
            <a:endParaRPr lang="en-US" sz="8000" b="1" baseline="30000" dirty="0">
              <a:solidFill>
                <a:schemeClr val="bg1"/>
              </a:solidFill>
              <a:latin typeface="Oswald" pitchFamily="2" charset="77"/>
            </a:endParaRPr>
          </a:p>
        </p:txBody>
      </p:sp>
      <p:sp>
        <p:nvSpPr>
          <p:cNvPr id="44" name="TextBox 43">
            <a:extLst>
              <a:ext uri="{FF2B5EF4-FFF2-40B4-BE49-F238E27FC236}">
                <a16:creationId xmlns:a16="http://schemas.microsoft.com/office/drawing/2014/main" id="{CBEF2BE1-4F17-6F7B-BE14-0DD88FB6997D}"/>
              </a:ext>
            </a:extLst>
          </p:cNvPr>
          <p:cNvSpPr txBox="1"/>
          <p:nvPr/>
        </p:nvSpPr>
        <p:spPr>
          <a:xfrm>
            <a:off x="3600077" y="4136554"/>
            <a:ext cx="2302359" cy="1283044"/>
          </a:xfrm>
          <a:prstGeom prst="rect">
            <a:avLst/>
          </a:prstGeom>
          <a:noFill/>
        </p:spPr>
        <p:txBody>
          <a:bodyPr wrap="square" rtlCol="0">
            <a:spAutoFit/>
          </a:bodyPr>
          <a:lstStyle/>
          <a:p>
            <a:pPr>
              <a:lnSpc>
                <a:spcPts val="2280"/>
              </a:lnSpc>
              <a:buSzPct val="150000"/>
            </a:pPr>
            <a:r>
              <a:rPr lang="en-US" sz="2200" dirty="0">
                <a:solidFill>
                  <a:schemeClr val="bg1"/>
                </a:solidFill>
                <a:latin typeface="Nunito Sans Normal Light" pitchFamily="2" charset="77"/>
              </a:rPr>
              <a:t>Majority of</a:t>
            </a:r>
          </a:p>
          <a:p>
            <a:pPr>
              <a:lnSpc>
                <a:spcPts val="2280"/>
              </a:lnSpc>
              <a:buSzPct val="150000"/>
            </a:pPr>
            <a:r>
              <a:rPr lang="en-US" sz="2200" dirty="0">
                <a:solidFill>
                  <a:schemeClr val="bg1"/>
                </a:solidFill>
                <a:latin typeface="Nunito Sans Normal Light" pitchFamily="2" charset="77"/>
              </a:rPr>
              <a:t>employers </a:t>
            </a:r>
          </a:p>
          <a:p>
            <a:pPr>
              <a:lnSpc>
                <a:spcPts val="2280"/>
              </a:lnSpc>
              <a:buSzPct val="150000"/>
            </a:pPr>
            <a:r>
              <a:rPr lang="en-US" sz="2200" dirty="0">
                <a:solidFill>
                  <a:schemeClr val="bg1"/>
                </a:solidFill>
                <a:latin typeface="Nunito Sans Normal Light" pitchFamily="2" charset="77"/>
              </a:rPr>
              <a:t>do not provide </a:t>
            </a:r>
          </a:p>
          <a:p>
            <a:pPr>
              <a:lnSpc>
                <a:spcPts val="2280"/>
              </a:lnSpc>
              <a:buSzPct val="150000"/>
            </a:pPr>
            <a:r>
              <a:rPr lang="en-US" sz="2200" dirty="0">
                <a:solidFill>
                  <a:schemeClr val="bg1"/>
                </a:solidFill>
                <a:latin typeface="Nunito Sans Normal Light" pitchFamily="2" charset="77"/>
              </a:rPr>
              <a:t>fertility benefits </a:t>
            </a:r>
          </a:p>
        </p:txBody>
      </p:sp>
    </p:spTree>
    <p:extLst>
      <p:ext uri="{BB962C8B-B14F-4D97-AF65-F5344CB8AC3E}">
        <p14:creationId xmlns:p14="http://schemas.microsoft.com/office/powerpoint/2010/main" val="20889314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F7FB96CA-3586-40C7-639B-5FBE6B60F2EE}"/>
            </a:ext>
          </a:extLst>
        </p:cNvPr>
        <p:cNvGrpSpPr/>
        <p:nvPr/>
      </p:nvGrpSpPr>
      <p:grpSpPr>
        <a:xfrm>
          <a:off x="0" y="0"/>
          <a:ext cx="0" cy="0"/>
          <a:chOff x="0" y="0"/>
          <a:chExt cx="0" cy="0"/>
        </a:xfrm>
      </p:grpSpPr>
      <p:sp>
        <p:nvSpPr>
          <p:cNvPr id="37" name="Round Single Corner Rectangle 36">
            <a:extLst>
              <a:ext uri="{FF2B5EF4-FFF2-40B4-BE49-F238E27FC236}">
                <a16:creationId xmlns:a16="http://schemas.microsoft.com/office/drawing/2014/main" id="{4D586ABC-B931-0415-A753-E94E94BD8C2A}"/>
              </a:ext>
            </a:extLst>
          </p:cNvPr>
          <p:cNvSpPr/>
          <p:nvPr/>
        </p:nvSpPr>
        <p:spPr>
          <a:xfrm flipH="1">
            <a:off x="8914331" y="0"/>
            <a:ext cx="3310433" cy="7023056"/>
          </a:xfrm>
          <a:prstGeom prst="round1Rect">
            <a:avLst>
              <a:gd name="adj" fmla="val 2727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8DB84D06-AFCE-985C-907F-EE9AD18F9730}"/>
              </a:ext>
            </a:extLst>
          </p:cNvPr>
          <p:cNvSpPr txBox="1"/>
          <p:nvPr/>
        </p:nvSpPr>
        <p:spPr>
          <a:xfrm>
            <a:off x="564793" y="605529"/>
            <a:ext cx="7044875" cy="692497"/>
          </a:xfrm>
          <a:prstGeom prst="rect">
            <a:avLst/>
          </a:prstGeom>
          <a:noFill/>
        </p:spPr>
        <p:txBody>
          <a:bodyPr wrap="square" rtlCol="0">
            <a:spAutoFit/>
          </a:bodyPr>
          <a:lstStyle/>
          <a:p>
            <a:r>
              <a:rPr lang="en-US" sz="3900" b="1" dirty="0">
                <a:latin typeface="Oswald" pitchFamily="2" charset="77"/>
              </a:rPr>
              <a:t>FERTILITY TREATMENT IN CANADA</a:t>
            </a:r>
          </a:p>
        </p:txBody>
      </p:sp>
      <p:pic>
        <p:nvPicPr>
          <p:cNvPr id="5" name="Picture 4" descr="A graph of a number of people&#10;&#10;AI-generated content may be incorrect.">
            <a:extLst>
              <a:ext uri="{FF2B5EF4-FFF2-40B4-BE49-F238E27FC236}">
                <a16:creationId xmlns:a16="http://schemas.microsoft.com/office/drawing/2014/main" id="{2FCAE407-EE08-0CD9-2D94-11FDFDF17937}"/>
              </a:ext>
            </a:extLst>
          </p:cNvPr>
          <p:cNvPicPr>
            <a:picLocks noChangeAspect="1"/>
          </p:cNvPicPr>
          <p:nvPr/>
        </p:nvPicPr>
        <p:blipFill>
          <a:blip r:embed="rId3"/>
          <a:stretch>
            <a:fillRect/>
          </a:stretch>
        </p:blipFill>
        <p:spPr>
          <a:xfrm>
            <a:off x="17588" y="2348703"/>
            <a:ext cx="8352833" cy="3656679"/>
          </a:xfrm>
          <a:prstGeom prst="rect">
            <a:avLst/>
          </a:prstGeom>
        </p:spPr>
      </p:pic>
      <p:sp>
        <p:nvSpPr>
          <p:cNvPr id="6" name="TextBox 5">
            <a:extLst>
              <a:ext uri="{FF2B5EF4-FFF2-40B4-BE49-F238E27FC236}">
                <a16:creationId xmlns:a16="http://schemas.microsoft.com/office/drawing/2014/main" id="{82A04C5B-34A2-0CCA-D21D-2FFF8F2CE81E}"/>
              </a:ext>
            </a:extLst>
          </p:cNvPr>
          <p:cNvSpPr txBox="1"/>
          <p:nvPr/>
        </p:nvSpPr>
        <p:spPr>
          <a:xfrm>
            <a:off x="7745689" y="2732605"/>
            <a:ext cx="655787" cy="330347"/>
          </a:xfrm>
          <a:prstGeom prst="rect">
            <a:avLst/>
          </a:prstGeom>
          <a:noFill/>
        </p:spPr>
        <p:txBody>
          <a:bodyPr wrap="square" rtlCol="0">
            <a:spAutoFit/>
          </a:bodyPr>
          <a:lstStyle/>
          <a:p>
            <a:pPr algn="r">
              <a:lnSpc>
                <a:spcPts val="2120"/>
              </a:lnSpc>
            </a:pPr>
            <a:r>
              <a:rPr lang="en-US" sz="1200" b="1" dirty="0">
                <a:solidFill>
                  <a:schemeClr val="accent1"/>
                </a:solidFill>
                <a:latin typeface="Oswald" pitchFamily="2" charset="77"/>
              </a:rPr>
              <a:t>28,475</a:t>
            </a:r>
          </a:p>
        </p:txBody>
      </p:sp>
      <p:sp>
        <p:nvSpPr>
          <p:cNvPr id="7" name="TextBox 6">
            <a:extLst>
              <a:ext uri="{FF2B5EF4-FFF2-40B4-BE49-F238E27FC236}">
                <a16:creationId xmlns:a16="http://schemas.microsoft.com/office/drawing/2014/main" id="{14D7A095-F32C-CDE3-FD0A-C98D6BA40A48}"/>
              </a:ext>
            </a:extLst>
          </p:cNvPr>
          <p:cNvSpPr txBox="1"/>
          <p:nvPr/>
        </p:nvSpPr>
        <p:spPr>
          <a:xfrm>
            <a:off x="7745689" y="3004312"/>
            <a:ext cx="655787" cy="330347"/>
          </a:xfrm>
          <a:prstGeom prst="rect">
            <a:avLst/>
          </a:prstGeom>
          <a:noFill/>
        </p:spPr>
        <p:txBody>
          <a:bodyPr wrap="square" rtlCol="0">
            <a:spAutoFit/>
          </a:bodyPr>
          <a:lstStyle/>
          <a:p>
            <a:pPr algn="r">
              <a:lnSpc>
                <a:spcPts val="2120"/>
              </a:lnSpc>
            </a:pPr>
            <a:r>
              <a:rPr lang="en-US" sz="1200" b="1" dirty="0">
                <a:solidFill>
                  <a:srgbClr val="D3B8FF"/>
                </a:solidFill>
                <a:latin typeface="Oswald" pitchFamily="2" charset="77"/>
              </a:rPr>
              <a:t>26,525</a:t>
            </a:r>
          </a:p>
        </p:txBody>
      </p:sp>
      <p:sp>
        <p:nvSpPr>
          <p:cNvPr id="8" name="TextBox 7">
            <a:extLst>
              <a:ext uri="{FF2B5EF4-FFF2-40B4-BE49-F238E27FC236}">
                <a16:creationId xmlns:a16="http://schemas.microsoft.com/office/drawing/2014/main" id="{E8E44567-8393-D53A-BCDA-00FB080ADBB5}"/>
              </a:ext>
            </a:extLst>
          </p:cNvPr>
          <p:cNvSpPr txBox="1"/>
          <p:nvPr/>
        </p:nvSpPr>
        <p:spPr>
          <a:xfrm>
            <a:off x="7745689" y="3678355"/>
            <a:ext cx="655787" cy="330347"/>
          </a:xfrm>
          <a:prstGeom prst="rect">
            <a:avLst/>
          </a:prstGeom>
          <a:noFill/>
        </p:spPr>
        <p:txBody>
          <a:bodyPr wrap="square" rtlCol="0">
            <a:spAutoFit/>
          </a:bodyPr>
          <a:lstStyle/>
          <a:p>
            <a:pPr algn="r">
              <a:lnSpc>
                <a:spcPts val="2120"/>
              </a:lnSpc>
            </a:pPr>
            <a:r>
              <a:rPr lang="en-US" sz="1200" b="1" dirty="0">
                <a:solidFill>
                  <a:srgbClr val="FF4C10"/>
                </a:solidFill>
                <a:latin typeface="Oswald" pitchFamily="2" charset="77"/>
              </a:rPr>
              <a:t>20,476</a:t>
            </a:r>
          </a:p>
        </p:txBody>
      </p:sp>
      <p:sp>
        <p:nvSpPr>
          <p:cNvPr id="11" name="TextBox 10">
            <a:extLst>
              <a:ext uri="{FF2B5EF4-FFF2-40B4-BE49-F238E27FC236}">
                <a16:creationId xmlns:a16="http://schemas.microsoft.com/office/drawing/2014/main" id="{BF4CB14C-0F3C-BA50-63AF-E80FD00A1CF2}"/>
              </a:ext>
            </a:extLst>
          </p:cNvPr>
          <p:cNvSpPr txBox="1"/>
          <p:nvPr/>
        </p:nvSpPr>
        <p:spPr>
          <a:xfrm>
            <a:off x="7745689" y="4798456"/>
            <a:ext cx="655787" cy="330347"/>
          </a:xfrm>
          <a:prstGeom prst="rect">
            <a:avLst/>
          </a:prstGeom>
          <a:noFill/>
        </p:spPr>
        <p:txBody>
          <a:bodyPr wrap="square" rtlCol="0">
            <a:spAutoFit/>
          </a:bodyPr>
          <a:lstStyle/>
          <a:p>
            <a:pPr algn="r">
              <a:lnSpc>
                <a:spcPts val="2120"/>
              </a:lnSpc>
            </a:pPr>
            <a:r>
              <a:rPr lang="en-US" sz="1200" b="1" dirty="0">
                <a:solidFill>
                  <a:schemeClr val="accent5"/>
                </a:solidFill>
                <a:latin typeface="Oswald" pitchFamily="2" charset="77"/>
              </a:rPr>
              <a:t>10,318</a:t>
            </a:r>
          </a:p>
        </p:txBody>
      </p:sp>
      <p:sp>
        <p:nvSpPr>
          <p:cNvPr id="18" name="TextBox 17">
            <a:extLst>
              <a:ext uri="{FF2B5EF4-FFF2-40B4-BE49-F238E27FC236}">
                <a16:creationId xmlns:a16="http://schemas.microsoft.com/office/drawing/2014/main" id="{662B9929-611F-E5CB-6BAE-F9EF1D1B8EE5}"/>
              </a:ext>
            </a:extLst>
          </p:cNvPr>
          <p:cNvSpPr txBox="1"/>
          <p:nvPr/>
        </p:nvSpPr>
        <p:spPr>
          <a:xfrm>
            <a:off x="7745689" y="5111964"/>
            <a:ext cx="655787" cy="330347"/>
          </a:xfrm>
          <a:prstGeom prst="rect">
            <a:avLst/>
          </a:prstGeom>
          <a:noFill/>
        </p:spPr>
        <p:txBody>
          <a:bodyPr wrap="square" rtlCol="0">
            <a:spAutoFit/>
          </a:bodyPr>
          <a:lstStyle/>
          <a:p>
            <a:pPr algn="r">
              <a:lnSpc>
                <a:spcPts val="2120"/>
              </a:lnSpc>
            </a:pPr>
            <a:r>
              <a:rPr lang="en-US" sz="1200" b="1" dirty="0">
                <a:latin typeface="Oswald" pitchFamily="2" charset="77"/>
              </a:rPr>
              <a:t>7,609</a:t>
            </a:r>
          </a:p>
        </p:txBody>
      </p:sp>
      <p:sp>
        <p:nvSpPr>
          <p:cNvPr id="22" name="Oval 21">
            <a:extLst>
              <a:ext uri="{FF2B5EF4-FFF2-40B4-BE49-F238E27FC236}">
                <a16:creationId xmlns:a16="http://schemas.microsoft.com/office/drawing/2014/main" id="{2A45EDFB-4275-67CA-5DD2-D835436D9F4E}"/>
              </a:ext>
            </a:extLst>
          </p:cNvPr>
          <p:cNvSpPr>
            <a:spLocks/>
          </p:cNvSpPr>
          <p:nvPr/>
        </p:nvSpPr>
        <p:spPr>
          <a:xfrm>
            <a:off x="1194472" y="6139320"/>
            <a:ext cx="126000" cy="126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BD18F7D8-5858-F39C-3F2C-FF7D6456EBC3}"/>
              </a:ext>
            </a:extLst>
          </p:cNvPr>
          <p:cNvSpPr>
            <a:spLocks/>
          </p:cNvSpPr>
          <p:nvPr/>
        </p:nvSpPr>
        <p:spPr>
          <a:xfrm>
            <a:off x="2198723" y="6138512"/>
            <a:ext cx="126000" cy="126000"/>
          </a:xfrm>
          <a:prstGeom prst="ellipse">
            <a:avLst/>
          </a:prstGeom>
          <a:solidFill>
            <a:srgbClr val="FF4C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C422EF7-E2EA-8017-E17A-1B4D654A2B33}"/>
              </a:ext>
            </a:extLst>
          </p:cNvPr>
          <p:cNvSpPr>
            <a:spLocks/>
          </p:cNvSpPr>
          <p:nvPr/>
        </p:nvSpPr>
        <p:spPr>
          <a:xfrm>
            <a:off x="3340101" y="6139602"/>
            <a:ext cx="126000" cy="126000"/>
          </a:xfrm>
          <a:prstGeom prst="ellipse">
            <a:avLst/>
          </a:prstGeom>
          <a:solidFill>
            <a:srgbClr val="D3B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19A9DAC0-74EA-27B7-B048-3CAFFB3936CB}"/>
              </a:ext>
            </a:extLst>
          </p:cNvPr>
          <p:cNvSpPr>
            <a:spLocks/>
          </p:cNvSpPr>
          <p:nvPr/>
        </p:nvSpPr>
        <p:spPr>
          <a:xfrm>
            <a:off x="4853769" y="6140544"/>
            <a:ext cx="126000" cy="126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F4BF25D6-5EEC-EF95-25BF-AA841C9A0F78}"/>
              </a:ext>
            </a:extLst>
          </p:cNvPr>
          <p:cNvSpPr>
            <a:spLocks/>
          </p:cNvSpPr>
          <p:nvPr/>
        </p:nvSpPr>
        <p:spPr>
          <a:xfrm>
            <a:off x="6487955" y="6136137"/>
            <a:ext cx="126000" cy="126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AD25249C-EDAC-D2F2-F792-17FF370C2521}"/>
              </a:ext>
            </a:extLst>
          </p:cNvPr>
          <p:cNvSpPr txBox="1"/>
          <p:nvPr/>
        </p:nvSpPr>
        <p:spPr>
          <a:xfrm>
            <a:off x="1322251" y="6005382"/>
            <a:ext cx="1013599" cy="344325"/>
          </a:xfrm>
          <a:prstGeom prst="rect">
            <a:avLst/>
          </a:prstGeom>
          <a:noFill/>
        </p:spPr>
        <p:txBody>
          <a:bodyPr wrap="square" rtlCol="0">
            <a:spAutoFit/>
          </a:bodyPr>
          <a:lstStyle/>
          <a:p>
            <a:pPr>
              <a:lnSpc>
                <a:spcPts val="2120"/>
              </a:lnSpc>
            </a:pPr>
            <a:r>
              <a:rPr lang="en-US" sz="1100" dirty="0">
                <a:latin typeface="Nunito Sans Normal Light" pitchFamily="2" charset="77"/>
              </a:rPr>
              <a:t>Patients</a:t>
            </a:r>
          </a:p>
        </p:txBody>
      </p:sp>
      <p:sp>
        <p:nvSpPr>
          <p:cNvPr id="31" name="TextBox 30">
            <a:extLst>
              <a:ext uri="{FF2B5EF4-FFF2-40B4-BE49-F238E27FC236}">
                <a16:creationId xmlns:a16="http://schemas.microsoft.com/office/drawing/2014/main" id="{B3D59B21-D10A-FBB4-859B-86AA15DFBF5E}"/>
              </a:ext>
            </a:extLst>
          </p:cNvPr>
          <p:cNvSpPr txBox="1"/>
          <p:nvPr/>
        </p:nvSpPr>
        <p:spPr>
          <a:xfrm>
            <a:off x="2326502" y="6005382"/>
            <a:ext cx="1013599" cy="344325"/>
          </a:xfrm>
          <a:prstGeom prst="rect">
            <a:avLst/>
          </a:prstGeom>
          <a:noFill/>
        </p:spPr>
        <p:txBody>
          <a:bodyPr wrap="square" rtlCol="0">
            <a:spAutoFit/>
          </a:bodyPr>
          <a:lstStyle/>
          <a:p>
            <a:pPr>
              <a:lnSpc>
                <a:spcPts val="2120"/>
              </a:lnSpc>
            </a:pPr>
            <a:r>
              <a:rPr lang="en-US" sz="1100" dirty="0">
                <a:latin typeface="Nunito Sans Normal Light" pitchFamily="2" charset="77"/>
              </a:rPr>
              <a:t>Retrievals</a:t>
            </a:r>
          </a:p>
        </p:txBody>
      </p:sp>
      <p:sp>
        <p:nvSpPr>
          <p:cNvPr id="32" name="TextBox 31">
            <a:extLst>
              <a:ext uri="{FF2B5EF4-FFF2-40B4-BE49-F238E27FC236}">
                <a16:creationId xmlns:a16="http://schemas.microsoft.com/office/drawing/2014/main" id="{1F9061BE-0891-BCB7-A84A-8516B8FC87BA}"/>
              </a:ext>
            </a:extLst>
          </p:cNvPr>
          <p:cNvSpPr txBox="1"/>
          <p:nvPr/>
        </p:nvSpPr>
        <p:spPr>
          <a:xfrm>
            <a:off x="3467880" y="6009791"/>
            <a:ext cx="1263403" cy="336631"/>
          </a:xfrm>
          <a:prstGeom prst="rect">
            <a:avLst/>
          </a:prstGeom>
          <a:noFill/>
        </p:spPr>
        <p:txBody>
          <a:bodyPr wrap="square" rtlCol="0">
            <a:spAutoFit/>
          </a:bodyPr>
          <a:lstStyle/>
          <a:p>
            <a:pPr>
              <a:lnSpc>
                <a:spcPts val="2120"/>
              </a:lnSpc>
            </a:pPr>
            <a:r>
              <a:rPr lang="en-US" sz="1100" dirty="0">
                <a:latin typeface="Nunito Sans Normal Light" pitchFamily="2" charset="77"/>
              </a:rPr>
              <a:t>Embryo transfers</a:t>
            </a:r>
          </a:p>
        </p:txBody>
      </p:sp>
      <p:sp>
        <p:nvSpPr>
          <p:cNvPr id="33" name="TextBox 32">
            <a:extLst>
              <a:ext uri="{FF2B5EF4-FFF2-40B4-BE49-F238E27FC236}">
                <a16:creationId xmlns:a16="http://schemas.microsoft.com/office/drawing/2014/main" id="{49877780-9FA0-232D-7C6F-9B78FA0AA75C}"/>
              </a:ext>
            </a:extLst>
          </p:cNvPr>
          <p:cNvSpPr txBox="1"/>
          <p:nvPr/>
        </p:nvSpPr>
        <p:spPr>
          <a:xfrm>
            <a:off x="4981548" y="6009791"/>
            <a:ext cx="1506407" cy="336631"/>
          </a:xfrm>
          <a:prstGeom prst="rect">
            <a:avLst/>
          </a:prstGeom>
          <a:noFill/>
        </p:spPr>
        <p:txBody>
          <a:bodyPr wrap="square" rtlCol="0">
            <a:spAutoFit/>
          </a:bodyPr>
          <a:lstStyle/>
          <a:p>
            <a:pPr>
              <a:lnSpc>
                <a:spcPts val="2120"/>
              </a:lnSpc>
            </a:pPr>
            <a:r>
              <a:rPr lang="en-US" sz="1100" dirty="0">
                <a:latin typeface="Nunito Sans Normal Light" pitchFamily="2" charset="77"/>
              </a:rPr>
              <a:t>Ongoing pregnancy </a:t>
            </a:r>
          </a:p>
        </p:txBody>
      </p:sp>
      <p:sp>
        <p:nvSpPr>
          <p:cNvPr id="36" name="TextBox 35">
            <a:extLst>
              <a:ext uri="{FF2B5EF4-FFF2-40B4-BE49-F238E27FC236}">
                <a16:creationId xmlns:a16="http://schemas.microsoft.com/office/drawing/2014/main" id="{41DF808A-6082-B6F3-B115-095BED399C2D}"/>
              </a:ext>
            </a:extLst>
          </p:cNvPr>
          <p:cNvSpPr txBox="1"/>
          <p:nvPr/>
        </p:nvSpPr>
        <p:spPr>
          <a:xfrm>
            <a:off x="6615734" y="6005382"/>
            <a:ext cx="1013599" cy="344325"/>
          </a:xfrm>
          <a:prstGeom prst="rect">
            <a:avLst/>
          </a:prstGeom>
          <a:noFill/>
        </p:spPr>
        <p:txBody>
          <a:bodyPr wrap="square" rtlCol="0">
            <a:spAutoFit/>
          </a:bodyPr>
          <a:lstStyle/>
          <a:p>
            <a:pPr>
              <a:lnSpc>
                <a:spcPts val="2120"/>
              </a:lnSpc>
            </a:pPr>
            <a:r>
              <a:rPr lang="en-US" sz="1100" dirty="0">
                <a:latin typeface="Nunito Sans Normal Light" pitchFamily="2" charset="77"/>
              </a:rPr>
              <a:t>Live births</a:t>
            </a:r>
          </a:p>
        </p:txBody>
      </p:sp>
      <p:sp>
        <p:nvSpPr>
          <p:cNvPr id="4" name="TextBox 3">
            <a:extLst>
              <a:ext uri="{FF2B5EF4-FFF2-40B4-BE49-F238E27FC236}">
                <a16:creationId xmlns:a16="http://schemas.microsoft.com/office/drawing/2014/main" id="{0FCAE9A7-20CE-0E37-59F2-E0821FC9B3C2}"/>
              </a:ext>
            </a:extLst>
          </p:cNvPr>
          <p:cNvSpPr txBox="1"/>
          <p:nvPr/>
        </p:nvSpPr>
        <p:spPr>
          <a:xfrm>
            <a:off x="252976" y="6421088"/>
            <a:ext cx="3275686" cy="200055"/>
          </a:xfrm>
          <a:prstGeom prst="rect">
            <a:avLst/>
          </a:prstGeom>
          <a:noFill/>
        </p:spPr>
        <p:txBody>
          <a:bodyPr wrap="square" rtlCol="0">
            <a:spAutoFit/>
          </a:bodyPr>
          <a:lstStyle/>
          <a:p>
            <a:r>
              <a:rPr lang="en-US" sz="700" dirty="0">
                <a:latin typeface="Nunito Sans Normal Light" pitchFamily="2" charset="77"/>
              </a:rPr>
              <a:t>1 Canadian Assisted Reproductive Technologies Register (CARTR) Data 2023</a:t>
            </a:r>
          </a:p>
        </p:txBody>
      </p:sp>
      <p:sp>
        <p:nvSpPr>
          <p:cNvPr id="12" name="TextBox 11">
            <a:extLst>
              <a:ext uri="{FF2B5EF4-FFF2-40B4-BE49-F238E27FC236}">
                <a16:creationId xmlns:a16="http://schemas.microsoft.com/office/drawing/2014/main" id="{5F2EC16B-2241-2406-5A9E-E32BD38865C4}"/>
              </a:ext>
            </a:extLst>
          </p:cNvPr>
          <p:cNvSpPr txBox="1"/>
          <p:nvPr/>
        </p:nvSpPr>
        <p:spPr>
          <a:xfrm>
            <a:off x="9165305" y="5383036"/>
            <a:ext cx="2733281" cy="369332"/>
          </a:xfrm>
          <a:prstGeom prst="rect">
            <a:avLst/>
          </a:prstGeom>
          <a:noFill/>
        </p:spPr>
        <p:txBody>
          <a:bodyPr wrap="square">
            <a:spAutoFit/>
          </a:bodyPr>
          <a:lstStyle/>
          <a:p>
            <a:r>
              <a:rPr lang="en-CA" b="1" dirty="0">
                <a:latin typeface="Nunito Sans Normal Light" pitchFamily="2" charset="77"/>
              </a:rPr>
              <a:t>number of surrogacies</a:t>
            </a:r>
            <a:endParaRPr lang="en-US" b="1" dirty="0">
              <a:latin typeface="Nunito Sans Normal Light" pitchFamily="2" charset="77"/>
            </a:endParaRPr>
          </a:p>
        </p:txBody>
      </p:sp>
      <p:sp>
        <p:nvSpPr>
          <p:cNvPr id="13" name="TextBox 12">
            <a:extLst>
              <a:ext uri="{FF2B5EF4-FFF2-40B4-BE49-F238E27FC236}">
                <a16:creationId xmlns:a16="http://schemas.microsoft.com/office/drawing/2014/main" id="{0BC7A1D7-2C03-92B4-2A59-BCA50CFF6167}"/>
              </a:ext>
            </a:extLst>
          </p:cNvPr>
          <p:cNvSpPr txBox="1"/>
          <p:nvPr/>
        </p:nvSpPr>
        <p:spPr>
          <a:xfrm>
            <a:off x="267195" y="2144239"/>
            <a:ext cx="2081312" cy="400110"/>
          </a:xfrm>
          <a:prstGeom prst="rect">
            <a:avLst/>
          </a:prstGeom>
          <a:noFill/>
        </p:spPr>
        <p:txBody>
          <a:bodyPr wrap="square">
            <a:spAutoFit/>
          </a:bodyPr>
          <a:lstStyle/>
          <a:p>
            <a:r>
              <a:rPr lang="en-CA" sz="2000" b="1" dirty="0">
                <a:latin typeface="Times New Roman" panose="02020603050405020304" pitchFamily="18" charset="0"/>
                <a:cs typeface="Times New Roman" panose="02020603050405020304" pitchFamily="18" charset="0"/>
              </a:rPr>
              <a:t>IVF Treatment</a:t>
            </a:r>
            <a:endParaRPr lang="en-US" sz="2000" b="1"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6CD66D31-11FD-3CF9-3312-A81F3DD13A57}"/>
              </a:ext>
            </a:extLst>
          </p:cNvPr>
          <p:cNvSpPr txBox="1"/>
          <p:nvPr/>
        </p:nvSpPr>
        <p:spPr>
          <a:xfrm>
            <a:off x="9165306" y="3387807"/>
            <a:ext cx="1835811" cy="1200329"/>
          </a:xfrm>
          <a:prstGeom prst="rect">
            <a:avLst/>
          </a:prstGeom>
          <a:noFill/>
        </p:spPr>
        <p:txBody>
          <a:bodyPr wrap="square" rtlCol="0">
            <a:spAutoFit/>
          </a:bodyPr>
          <a:lstStyle/>
          <a:p>
            <a:r>
              <a:rPr lang="en-US" sz="3600" b="1" dirty="0">
                <a:latin typeface="Oswald" pitchFamily="2" charset="77"/>
              </a:rPr>
              <a:t>90%</a:t>
            </a:r>
          </a:p>
          <a:p>
            <a:endParaRPr lang="en-US" sz="3600" b="1" dirty="0">
              <a:latin typeface="Oswald" pitchFamily="2" charset="77"/>
            </a:endParaRPr>
          </a:p>
        </p:txBody>
      </p:sp>
      <p:sp>
        <p:nvSpPr>
          <p:cNvPr id="20" name="TextBox 19">
            <a:extLst>
              <a:ext uri="{FF2B5EF4-FFF2-40B4-BE49-F238E27FC236}">
                <a16:creationId xmlns:a16="http://schemas.microsoft.com/office/drawing/2014/main" id="{09BFD4DB-37D2-68EF-6736-C1D0184102ED}"/>
              </a:ext>
            </a:extLst>
          </p:cNvPr>
          <p:cNvSpPr txBox="1"/>
          <p:nvPr/>
        </p:nvSpPr>
        <p:spPr>
          <a:xfrm>
            <a:off x="9206557" y="3987971"/>
            <a:ext cx="2725980" cy="646331"/>
          </a:xfrm>
          <a:prstGeom prst="rect">
            <a:avLst/>
          </a:prstGeom>
          <a:noFill/>
        </p:spPr>
        <p:txBody>
          <a:bodyPr wrap="square">
            <a:spAutoFit/>
          </a:bodyPr>
          <a:lstStyle/>
          <a:p>
            <a:r>
              <a:rPr lang="en-CA" sz="1800" b="1" dirty="0">
                <a:latin typeface="Nunito Sans Normal Light" pitchFamily="2" charset="77"/>
              </a:rPr>
              <a:t>increase in egg freezing over the past decades</a:t>
            </a:r>
            <a:endParaRPr lang="en-US" dirty="0"/>
          </a:p>
        </p:txBody>
      </p:sp>
      <p:sp>
        <p:nvSpPr>
          <p:cNvPr id="23" name="TextBox 22">
            <a:extLst>
              <a:ext uri="{FF2B5EF4-FFF2-40B4-BE49-F238E27FC236}">
                <a16:creationId xmlns:a16="http://schemas.microsoft.com/office/drawing/2014/main" id="{54B07778-3124-60BB-F504-1A5D25045B8D}"/>
              </a:ext>
            </a:extLst>
          </p:cNvPr>
          <p:cNvSpPr txBox="1"/>
          <p:nvPr/>
        </p:nvSpPr>
        <p:spPr>
          <a:xfrm>
            <a:off x="9206557" y="4782872"/>
            <a:ext cx="1202508" cy="646331"/>
          </a:xfrm>
          <a:prstGeom prst="rect">
            <a:avLst/>
          </a:prstGeom>
          <a:noFill/>
        </p:spPr>
        <p:txBody>
          <a:bodyPr wrap="square">
            <a:spAutoFit/>
          </a:bodyPr>
          <a:lstStyle/>
          <a:p>
            <a:r>
              <a:rPr lang="en-US" sz="3600" b="1" dirty="0">
                <a:latin typeface="Oswald" pitchFamily="2" charset="77"/>
              </a:rPr>
              <a:t>2x</a:t>
            </a:r>
            <a:endParaRPr lang="en-US" sz="1200" b="1" dirty="0">
              <a:latin typeface="Oswald" pitchFamily="2" charset="77"/>
            </a:endParaRPr>
          </a:p>
        </p:txBody>
      </p:sp>
      <p:sp>
        <p:nvSpPr>
          <p:cNvPr id="38" name="Rectangle 37">
            <a:extLst>
              <a:ext uri="{FF2B5EF4-FFF2-40B4-BE49-F238E27FC236}">
                <a16:creationId xmlns:a16="http://schemas.microsoft.com/office/drawing/2014/main" id="{85A4BA0B-029C-706B-DDA3-95498832A221}"/>
              </a:ext>
            </a:extLst>
          </p:cNvPr>
          <p:cNvSpPr/>
          <p:nvPr/>
        </p:nvSpPr>
        <p:spPr>
          <a:xfrm>
            <a:off x="9162445" y="654822"/>
            <a:ext cx="2725980" cy="88021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686D2952-CA4E-C2F7-7E45-65018D87C7A7}"/>
              </a:ext>
            </a:extLst>
          </p:cNvPr>
          <p:cNvSpPr txBox="1"/>
          <p:nvPr/>
        </p:nvSpPr>
        <p:spPr>
          <a:xfrm>
            <a:off x="9330882" y="655667"/>
            <a:ext cx="2089340" cy="800219"/>
          </a:xfrm>
          <a:prstGeom prst="rect">
            <a:avLst/>
          </a:prstGeom>
          <a:noFill/>
        </p:spPr>
        <p:txBody>
          <a:bodyPr wrap="square" rtlCol="0">
            <a:spAutoFit/>
          </a:bodyPr>
          <a:lstStyle/>
          <a:p>
            <a:r>
              <a:rPr lang="en-US" sz="2300" b="1" i="1" dirty="0">
                <a:solidFill>
                  <a:schemeClr val="bg1"/>
                </a:solidFill>
                <a:latin typeface="Times New Roman" panose="02020603050405020304" pitchFamily="18" charset="0"/>
                <a:ea typeface="Baskerville" panose="02020502070401020303" pitchFamily="18" charset="0"/>
                <a:cs typeface="Times New Roman" panose="02020603050405020304" pitchFamily="18" charset="0"/>
              </a:rPr>
              <a:t>Are steadily increasing</a:t>
            </a:r>
            <a:endParaRPr lang="en-US" sz="2300" b="1" i="1" dirty="0">
              <a:solidFill>
                <a:schemeClr val="bg1"/>
              </a:solidFill>
              <a:latin typeface="Times New Roman" panose="02020603050405020304" pitchFamily="18" charset="0"/>
              <a:ea typeface="Baskerville SemiBold" panose="02020502070401020303"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BE6AB475-3540-D7EE-C853-80B2C5A008AB}"/>
              </a:ext>
            </a:extLst>
          </p:cNvPr>
          <p:cNvSpPr txBox="1"/>
          <p:nvPr/>
        </p:nvSpPr>
        <p:spPr>
          <a:xfrm>
            <a:off x="9165305" y="1970278"/>
            <a:ext cx="1835811" cy="1200329"/>
          </a:xfrm>
          <a:prstGeom prst="rect">
            <a:avLst/>
          </a:prstGeom>
          <a:noFill/>
        </p:spPr>
        <p:txBody>
          <a:bodyPr wrap="square" rtlCol="0">
            <a:spAutoFit/>
          </a:bodyPr>
          <a:lstStyle/>
          <a:p>
            <a:r>
              <a:rPr lang="en-US" sz="3600" b="1" dirty="0">
                <a:latin typeface="Oswald" pitchFamily="2" charset="77"/>
              </a:rPr>
              <a:t>IVF</a:t>
            </a:r>
          </a:p>
          <a:p>
            <a:pPr algn="ctr"/>
            <a:endParaRPr lang="en-US" sz="3600" b="1" dirty="0">
              <a:latin typeface="Oswald" pitchFamily="2" charset="77"/>
            </a:endParaRPr>
          </a:p>
        </p:txBody>
      </p:sp>
      <p:sp>
        <p:nvSpPr>
          <p:cNvPr id="41" name="TextBox 40">
            <a:extLst>
              <a:ext uri="{FF2B5EF4-FFF2-40B4-BE49-F238E27FC236}">
                <a16:creationId xmlns:a16="http://schemas.microsoft.com/office/drawing/2014/main" id="{873E58C1-A3C1-5F61-F7E1-24F77231F906}"/>
              </a:ext>
            </a:extLst>
          </p:cNvPr>
          <p:cNvSpPr txBox="1"/>
          <p:nvPr/>
        </p:nvSpPr>
        <p:spPr>
          <a:xfrm>
            <a:off x="9162445" y="2562180"/>
            <a:ext cx="2725980" cy="646331"/>
          </a:xfrm>
          <a:prstGeom prst="rect">
            <a:avLst/>
          </a:prstGeom>
          <a:noFill/>
        </p:spPr>
        <p:txBody>
          <a:bodyPr wrap="square">
            <a:spAutoFit/>
          </a:bodyPr>
          <a:lstStyle/>
          <a:p>
            <a:r>
              <a:rPr lang="en-CA" sz="1800" b="1" dirty="0">
                <a:latin typeface="Nunito Sans Normal Light" pitchFamily="2" charset="77"/>
              </a:rPr>
              <a:t>continues to increase despite costs</a:t>
            </a:r>
            <a:endParaRPr lang="en-US" dirty="0"/>
          </a:p>
        </p:txBody>
      </p:sp>
      <p:sp>
        <p:nvSpPr>
          <p:cNvPr id="3" name="TextBox 2">
            <a:extLst>
              <a:ext uri="{FF2B5EF4-FFF2-40B4-BE49-F238E27FC236}">
                <a16:creationId xmlns:a16="http://schemas.microsoft.com/office/drawing/2014/main" id="{D9FEAA85-D2C5-CDB9-2D3D-F18F53F82045}"/>
              </a:ext>
            </a:extLst>
          </p:cNvPr>
          <p:cNvSpPr txBox="1"/>
          <p:nvPr/>
        </p:nvSpPr>
        <p:spPr>
          <a:xfrm>
            <a:off x="817123" y="5694003"/>
            <a:ext cx="933856" cy="338554"/>
          </a:xfrm>
          <a:prstGeom prst="rect">
            <a:avLst/>
          </a:prstGeom>
          <a:solidFill>
            <a:srgbClr val="FFF7ED"/>
          </a:solidFill>
        </p:spPr>
        <p:txBody>
          <a:bodyPr wrap="square" rtlCol="0">
            <a:spAutoFit/>
          </a:bodyPr>
          <a:lstStyle/>
          <a:p>
            <a:r>
              <a:rPr lang="en-US" sz="1600" b="1" dirty="0">
                <a:latin typeface="Nunito Sans Normal" pitchFamily="2" charset="77"/>
              </a:rPr>
              <a:t>2013</a:t>
            </a:r>
            <a:endParaRPr lang="en-US" b="1" dirty="0">
              <a:latin typeface="Nunito Sans Normal" pitchFamily="2" charset="77"/>
            </a:endParaRPr>
          </a:p>
        </p:txBody>
      </p:sp>
      <p:sp>
        <p:nvSpPr>
          <p:cNvPr id="9" name="TextBox 8">
            <a:extLst>
              <a:ext uri="{FF2B5EF4-FFF2-40B4-BE49-F238E27FC236}">
                <a16:creationId xmlns:a16="http://schemas.microsoft.com/office/drawing/2014/main" id="{2B12D2C3-A813-1671-A564-0FCA6EAAB828}"/>
              </a:ext>
            </a:extLst>
          </p:cNvPr>
          <p:cNvSpPr txBox="1"/>
          <p:nvPr/>
        </p:nvSpPr>
        <p:spPr>
          <a:xfrm>
            <a:off x="7381085" y="5654305"/>
            <a:ext cx="933856" cy="338554"/>
          </a:xfrm>
          <a:prstGeom prst="rect">
            <a:avLst/>
          </a:prstGeom>
          <a:solidFill>
            <a:srgbClr val="FFF7ED"/>
          </a:solidFill>
        </p:spPr>
        <p:txBody>
          <a:bodyPr wrap="square" rtlCol="0">
            <a:spAutoFit/>
          </a:bodyPr>
          <a:lstStyle/>
          <a:p>
            <a:r>
              <a:rPr lang="en-US" sz="1600" b="1" dirty="0">
                <a:latin typeface="Nunito Sans Normal" pitchFamily="2" charset="77"/>
              </a:rPr>
              <a:t>2023</a:t>
            </a:r>
            <a:endParaRPr lang="en-US" b="1" dirty="0">
              <a:latin typeface="Nunito Sans Normal" pitchFamily="2" charset="77"/>
            </a:endParaRPr>
          </a:p>
        </p:txBody>
      </p:sp>
    </p:spTree>
    <p:extLst>
      <p:ext uri="{BB962C8B-B14F-4D97-AF65-F5344CB8AC3E}">
        <p14:creationId xmlns:p14="http://schemas.microsoft.com/office/powerpoint/2010/main" val="6084650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243FC2BD-1A1F-90C6-B9A0-263B52E7DC99}"/>
            </a:ext>
          </a:extLst>
        </p:cNvPr>
        <p:cNvGrpSpPr/>
        <p:nvPr/>
      </p:nvGrpSpPr>
      <p:grpSpPr>
        <a:xfrm>
          <a:off x="0" y="0"/>
          <a:ext cx="0" cy="0"/>
          <a:chOff x="0" y="0"/>
          <a:chExt cx="0" cy="0"/>
        </a:xfrm>
      </p:grpSpPr>
      <p:pic>
        <p:nvPicPr>
          <p:cNvPr id="6" name="Picture 5" descr="A person and person sitting on a couch looking at a phone&#10;&#10;AI-generated content may be incorrect.">
            <a:extLst>
              <a:ext uri="{FF2B5EF4-FFF2-40B4-BE49-F238E27FC236}">
                <a16:creationId xmlns:a16="http://schemas.microsoft.com/office/drawing/2014/main" id="{9186E237-D015-1319-5658-1D000B07A0AB}"/>
              </a:ext>
            </a:extLst>
          </p:cNvPr>
          <p:cNvPicPr>
            <a:picLocks noChangeAspect="1"/>
          </p:cNvPicPr>
          <p:nvPr/>
        </p:nvPicPr>
        <p:blipFill>
          <a:blip r:embed="rId3"/>
          <a:stretch>
            <a:fillRect/>
          </a:stretch>
        </p:blipFill>
        <p:spPr>
          <a:xfrm>
            <a:off x="8980590" y="278970"/>
            <a:ext cx="2732147" cy="2243092"/>
          </a:xfrm>
          <a:prstGeom prst="rect">
            <a:avLst/>
          </a:prstGeom>
        </p:spPr>
      </p:pic>
      <p:graphicFrame>
        <p:nvGraphicFramePr>
          <p:cNvPr id="10" name="Table 9">
            <a:extLst>
              <a:ext uri="{FF2B5EF4-FFF2-40B4-BE49-F238E27FC236}">
                <a16:creationId xmlns:a16="http://schemas.microsoft.com/office/drawing/2014/main" id="{B2705690-7123-E564-3B21-803C1FF3CBC2}"/>
              </a:ext>
            </a:extLst>
          </p:cNvPr>
          <p:cNvGraphicFramePr>
            <a:graphicFrameLocks noGrp="1"/>
          </p:cNvGraphicFramePr>
          <p:nvPr>
            <p:extLst>
              <p:ext uri="{D42A27DB-BD31-4B8C-83A1-F6EECF244321}">
                <p14:modId xmlns:p14="http://schemas.microsoft.com/office/powerpoint/2010/main" val="456071046"/>
              </p:ext>
            </p:extLst>
          </p:nvPr>
        </p:nvGraphicFramePr>
        <p:xfrm>
          <a:off x="314317" y="3364390"/>
          <a:ext cx="9393046" cy="2339655"/>
        </p:xfrm>
        <a:graphic>
          <a:graphicData uri="http://schemas.openxmlformats.org/drawingml/2006/table">
            <a:tbl>
              <a:tblPr firstRow="1" bandRow="1"/>
              <a:tblGrid>
                <a:gridCol w="2084113">
                  <a:extLst>
                    <a:ext uri="{9D8B030D-6E8A-4147-A177-3AD203B41FA5}">
                      <a16:colId xmlns:a16="http://schemas.microsoft.com/office/drawing/2014/main" val="2393697251"/>
                    </a:ext>
                  </a:extLst>
                </a:gridCol>
                <a:gridCol w="1392091">
                  <a:extLst>
                    <a:ext uri="{9D8B030D-6E8A-4147-A177-3AD203B41FA5}">
                      <a16:colId xmlns:a16="http://schemas.microsoft.com/office/drawing/2014/main" val="3246783718"/>
                    </a:ext>
                  </a:extLst>
                </a:gridCol>
                <a:gridCol w="1392091">
                  <a:extLst>
                    <a:ext uri="{9D8B030D-6E8A-4147-A177-3AD203B41FA5}">
                      <a16:colId xmlns:a16="http://schemas.microsoft.com/office/drawing/2014/main" val="330429728"/>
                    </a:ext>
                  </a:extLst>
                </a:gridCol>
                <a:gridCol w="1392091">
                  <a:extLst>
                    <a:ext uri="{9D8B030D-6E8A-4147-A177-3AD203B41FA5}">
                      <a16:colId xmlns:a16="http://schemas.microsoft.com/office/drawing/2014/main" val="684371125"/>
                    </a:ext>
                  </a:extLst>
                </a:gridCol>
                <a:gridCol w="1044220">
                  <a:extLst>
                    <a:ext uri="{9D8B030D-6E8A-4147-A177-3AD203B41FA5}">
                      <a16:colId xmlns:a16="http://schemas.microsoft.com/office/drawing/2014/main" val="424128860"/>
                    </a:ext>
                  </a:extLst>
                </a:gridCol>
                <a:gridCol w="1044220">
                  <a:extLst>
                    <a:ext uri="{9D8B030D-6E8A-4147-A177-3AD203B41FA5}">
                      <a16:colId xmlns:a16="http://schemas.microsoft.com/office/drawing/2014/main" val="804121615"/>
                    </a:ext>
                  </a:extLst>
                </a:gridCol>
                <a:gridCol w="1044220">
                  <a:extLst>
                    <a:ext uri="{9D8B030D-6E8A-4147-A177-3AD203B41FA5}">
                      <a16:colId xmlns:a16="http://schemas.microsoft.com/office/drawing/2014/main" val="3693399534"/>
                    </a:ext>
                  </a:extLst>
                </a:gridCol>
              </a:tblGrid>
              <a:tr h="264615">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Oswald" pitchFamily="2" charset="77"/>
                        </a:rPr>
                        <a:t>TREATMENT OPTIONS</a:t>
                      </a:r>
                    </a:p>
                  </a:txBody>
                  <a:tcPr anchor="ctr">
                    <a:lnL w="12700" cmpd="sng">
                      <a:noFill/>
                      <a:prstDash val="solid"/>
                    </a:lnL>
                    <a:lnR w="9525" cap="flat" cmpd="sng" algn="ctr">
                      <a:solidFill>
                        <a:schemeClr val="bg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Oswald" pitchFamily="2" charset="77"/>
                        </a:rPr>
                        <a:t>TREATMENTS/ DRUGS</a:t>
                      </a:r>
                    </a:p>
                  </a:txBody>
                  <a:tcPr anchor="ctr">
                    <a:lnL w="9525" cap="flat" cmpd="sng" algn="ctr">
                      <a:solidFill>
                        <a:schemeClr val="bg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Oswald" pitchFamily="2" charset="77"/>
                        </a:rPr>
                        <a:t>OUT OF POCKET COST</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Oswald" pitchFamily="2" charset="77"/>
                        </a:rPr>
                        <a:t>EMPLOYER BENEFITS</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Oswald" pitchFamily="2" charset="77"/>
                        </a:rPr>
                        <a:t>PUBLIC FUNDING </a:t>
                      </a:r>
                    </a:p>
                  </a:txBody>
                  <a:tcPr marB="0" anchor="ctr">
                    <a:lnL w="9525"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dirty="0">
                        <a:latin typeface="Oswald" pitchFamily="2" charset="77"/>
                      </a:endParaRP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dirty="0">
                        <a:latin typeface="Oswald" pitchFamily="2" charset="77"/>
                      </a:endParaRP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846265015"/>
                  </a:ext>
                </a:extLst>
              </a:tr>
              <a:tr h="264615">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dirty="0">
                        <a:latin typeface="Oswald" pitchFamily="2" charset="77"/>
                      </a:endParaRP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dirty="0">
                        <a:latin typeface="Oswald" pitchFamily="2" charset="77"/>
                      </a:endParaRP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dirty="0">
                        <a:latin typeface="Oswald" pitchFamily="2" charset="77"/>
                      </a:endParaRP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dirty="0">
                        <a:latin typeface="Oswald" pitchFamily="2" charset="77"/>
                      </a:endParaRP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Oswald" pitchFamily="2" charset="77"/>
                        </a:rPr>
                        <a:t>ONTARIO</a:t>
                      </a:r>
                    </a:p>
                  </a:txBody>
                  <a:tcPr marT="0" anchor="ctr">
                    <a:lnL w="9525"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Oswald" pitchFamily="2" charset="77"/>
                        </a:rPr>
                        <a:t>BC</a:t>
                      </a:r>
                    </a:p>
                  </a:txBody>
                  <a:tcPr marT="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Oswald" pitchFamily="2" charset="77"/>
                        </a:rPr>
                        <a:t>NOVA SCOTIA</a:t>
                      </a:r>
                    </a:p>
                  </a:txBody>
                  <a:tcPr marL="45720" marR="4572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958634927"/>
                  </a:ext>
                </a:extLst>
              </a:tr>
              <a:tr h="108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Nunito Sans Normal" pitchFamily="2" charset="77"/>
                        </a:rPr>
                        <a:t>Freeze eggs now for future use</a:t>
                      </a:r>
                    </a:p>
                  </a:txBody>
                  <a:tcPr marL="137160" marR="137160" marT="137160" marB="137160">
                    <a:lnL w="12700" cmpd="sng">
                      <a:noFill/>
                      <a:prstDash val="solid"/>
                    </a:lnL>
                    <a:lnR w="9525" cap="flat" cmpd="sng" algn="ctr">
                      <a:solidFill>
                        <a:schemeClr val="bg1"/>
                      </a:solidFill>
                      <a:prstDash val="solid"/>
                      <a:round/>
                      <a:headEnd type="none" w="med" len="med"/>
                      <a:tailEnd type="none" w="med" len="med"/>
                    </a:lnR>
                    <a:lnT w="12700" cmpd="sng">
                      <a:noFill/>
                      <a:prstDash val="soli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EEAE7"/>
                    </a:solidFill>
                  </a:tcPr>
                </a:tc>
                <a:tc>
                  <a:txBody>
                    <a:bodyPr/>
                    <a:lstStyle/>
                    <a:p>
                      <a:r>
                        <a:rPr lang="en-US" sz="1200" b="0" i="0" dirty="0">
                          <a:latin typeface="Nunito Sans Normal Light" pitchFamily="2" charset="77"/>
                        </a:rPr>
                        <a:t>Egg retrieval and freezing</a:t>
                      </a:r>
                    </a:p>
                    <a:p>
                      <a:r>
                        <a:rPr lang="en-US" sz="1200" b="0" i="0" dirty="0">
                          <a:latin typeface="Nunito Sans Normal Light" pitchFamily="2" charset="77"/>
                        </a:rPr>
                        <a:t>Medications</a:t>
                      </a:r>
                    </a:p>
                    <a:p>
                      <a:r>
                        <a:rPr lang="en-US" sz="1200" b="0" i="0" dirty="0">
                          <a:latin typeface="Nunito Sans Normal Light" pitchFamily="2" charset="77"/>
                        </a:rPr>
                        <a:t>Storage</a:t>
                      </a:r>
                    </a:p>
                  </a:txBody>
                  <a:tcPr marL="137160" marR="137160" marT="137160" marB="137160">
                    <a:lnL w="9525" cap="flat" cmpd="sng" algn="ctr">
                      <a:solidFill>
                        <a:schemeClr val="bg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mpd="sng">
                      <a:noFill/>
                      <a:prstDash val="soli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i="0" dirty="0">
                          <a:latin typeface="Nunito Sans Normal Light" pitchFamily="2" charset="77"/>
                        </a:rPr>
                        <a:t>$6,500</a:t>
                      </a:r>
                    </a:p>
                    <a:p>
                      <a:endParaRPr lang="en-US" sz="1200" b="0" i="0" dirty="0">
                        <a:latin typeface="Nunito Sans Normal Light" pitchFamily="2" charset="77"/>
                      </a:endParaRPr>
                    </a:p>
                    <a:p>
                      <a:r>
                        <a:rPr lang="en-US" sz="1200" b="0" i="0" dirty="0">
                          <a:latin typeface="Nunito Sans Normal Light" pitchFamily="2" charset="77"/>
                        </a:rPr>
                        <a:t>$5,500 </a:t>
                      </a:r>
                    </a:p>
                    <a:p>
                      <a:r>
                        <a:rPr lang="en-US" sz="1200" b="0" i="0" dirty="0">
                          <a:latin typeface="Nunito Sans Normal Light" pitchFamily="2" charset="77"/>
                        </a:rPr>
                        <a:t>$500/year</a:t>
                      </a:r>
                    </a:p>
                  </a:txBody>
                  <a:tcPr marL="137160" marR="137160" marT="137160" marB="13716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mpd="sng">
                      <a:noFill/>
                      <a:prstDash val="soli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i="0" dirty="0">
                          <a:latin typeface="Nunito Sans Normal Light" pitchFamily="2" charset="77"/>
                        </a:rPr>
                        <a:t>$6,500</a:t>
                      </a:r>
                    </a:p>
                    <a:p>
                      <a:endParaRPr lang="en-US" sz="1200" b="0" i="0" dirty="0">
                        <a:latin typeface="Nunito Sans Normal Light" pitchFamily="2" charset="77"/>
                      </a:endParaRPr>
                    </a:p>
                    <a:p>
                      <a:r>
                        <a:rPr lang="en-US" sz="1200" b="0" i="0" dirty="0">
                          <a:solidFill>
                            <a:schemeClr val="accent3"/>
                          </a:solidFill>
                          <a:latin typeface="Nunito Sans Normal Light" pitchFamily="2" charset="77"/>
                        </a:rPr>
                        <a:t>$1000</a:t>
                      </a:r>
                    </a:p>
                    <a:p>
                      <a:r>
                        <a:rPr lang="en-US" sz="1200" b="0" i="0" dirty="0">
                          <a:latin typeface="Nunito Sans Normal Light" pitchFamily="2" charset="77"/>
                        </a:rPr>
                        <a:t>$500/year</a:t>
                      </a:r>
                    </a:p>
                  </a:txBody>
                  <a:tcPr marL="137160" marR="137160" marT="137160" marB="13716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mpd="sng">
                      <a:noFill/>
                      <a:prstDash val="soli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trike="noStrike" dirty="0">
                          <a:latin typeface="Nunito Sans Normal" pitchFamily="2" charset="77"/>
                          <a:sym typeface="Verdana"/>
                        </a:rPr>
                        <a:t>$8,000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strike="noStrike" dirty="0">
                        <a:latin typeface="Nunito Sans Normal" pitchFamily="2" charset="77"/>
                        <a:sym typeface="Verdan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trike="noStrike" dirty="0">
                          <a:latin typeface="Nunito Sans Normal" pitchFamily="2" charset="77"/>
                          <a:sym typeface="Verdana"/>
                        </a:rPr>
                        <a:t>Does not cover egg freezing</a:t>
                      </a:r>
                    </a:p>
                  </a:txBody>
                  <a:tcPr marL="137160" marR="137160" marT="137160" marB="137160">
                    <a:lnL w="9525" cap="flat" cmpd="sng" algn="ctr">
                      <a:solidFill>
                        <a:schemeClr val="tx1"/>
                      </a:solidFill>
                      <a:prstDash val="solid"/>
                      <a:round/>
                      <a:headEnd type="none" w="med" len="med"/>
                      <a:tailEnd type="none" w="med" len="med"/>
                    </a:lnL>
                    <a:lnR w="12700" cmpd="sng">
                      <a:noFill/>
                      <a:prstDash val="solid"/>
                    </a:lnR>
                    <a:lnT w="12700" cmpd="sng">
                      <a:noFill/>
                      <a:prstDash val="soli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Nunito Sans Normal" pitchFamily="2" charset="77"/>
                          <a:sym typeface="Verdana"/>
                        </a:rPr>
                        <a:t>$8,000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latin typeface="Nunito Sans Normal" pitchFamily="2" charset="77"/>
                        <a:sym typeface="Verdan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Nunito Sans Normal" pitchFamily="2" charset="77"/>
                          <a:sym typeface="Verdana"/>
                        </a:rPr>
                        <a:t>Does not cover egg freezing</a:t>
                      </a:r>
                    </a:p>
                  </a:txBody>
                  <a:tcPr marL="137160" marR="137160" marT="137160" marB="137160">
                    <a:lnL w="12700" cmpd="sng">
                      <a:noFill/>
                      <a:prstDash val="solid"/>
                    </a:lnL>
                    <a:lnR w="12700" cmpd="sng">
                      <a:noFill/>
                      <a:prstDash val="solid"/>
                    </a:lnR>
                    <a:lnT w="12700" cmpd="sng">
                      <a:noFill/>
                      <a:prstDash val="soli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73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Nunito Sans Normal" pitchFamily="2" charset="77"/>
                          <a:sym typeface="Verdana"/>
                        </a:rPr>
                        <a:t>$4,800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latin typeface="Nunito Sans Normal" pitchFamily="2" charset="77"/>
                        <a:sym typeface="Verdan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Nunito Sans Normal" pitchFamily="2" charset="77"/>
                          <a:sym typeface="Verdana"/>
                        </a:rPr>
                        <a:t>(40% tax credit after insurance )</a:t>
                      </a:r>
                    </a:p>
                  </a:txBody>
                  <a:tcPr marL="137160" marR="137160" marT="137160" marB="137160">
                    <a:lnL w="12700" cmpd="sng">
                      <a:noFill/>
                      <a:prstDash val="solid"/>
                    </a:lnL>
                    <a:lnR w="12700" cmpd="sng">
                      <a:noFill/>
                      <a:prstDash val="solid"/>
                    </a:lnR>
                    <a:lnT w="12700" cmpd="sng">
                      <a:noFill/>
                      <a:prstDash val="soli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3FF"/>
                    </a:solidFill>
                  </a:tcPr>
                </a:tc>
                <a:extLst>
                  <a:ext uri="{0D108BD9-81ED-4DB2-BD59-A6C34878D82A}">
                    <a16:rowId xmlns:a16="http://schemas.microsoft.com/office/drawing/2014/main" val="1552326386"/>
                  </a:ext>
                </a:extLst>
              </a:tr>
              <a:tr h="61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dirty="0">
                          <a:solidFill>
                            <a:schemeClr val="bg1"/>
                          </a:solidFill>
                          <a:latin typeface="Oswald" pitchFamily="2" charset="77"/>
                        </a:rPr>
                        <a:t>TOTAL COSTS</a:t>
                      </a:r>
                    </a:p>
                  </a:txBody>
                  <a:tcPr marL="137160" marR="137160" marT="137160" marB="137160" anchor="ctr">
                    <a:lnL w="12700" cmpd="sng">
                      <a:noFill/>
                      <a:prstDash val="solid"/>
                    </a:lnL>
                    <a:lnR w="9525" cap="flat" cmpd="sng" algn="ctr">
                      <a:solidFill>
                        <a:schemeClr val="bg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endParaRPr lang="en-US" sz="1100" dirty="0">
                        <a:latin typeface="Nunito Sans Normal" pitchFamily="2" charset="77"/>
                      </a:endParaRPr>
                    </a:p>
                  </a:txBody>
                  <a:tcPr marL="137160" marR="137160" marT="137160" marB="137160" anchor="ctr">
                    <a:lnL w="9525" cap="flat" cmpd="sng" algn="ctr">
                      <a:solidFill>
                        <a:schemeClr val="bg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b="1" dirty="0">
                          <a:latin typeface="Oswald" pitchFamily="2" charset="77"/>
                        </a:rPr>
                        <a:t>$12,500</a:t>
                      </a:r>
                    </a:p>
                  </a:txBody>
                  <a:tcPr marL="137160" marR="137160" marT="137160" marB="13716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b="1" dirty="0">
                          <a:latin typeface="Oswald" pitchFamily="2" charset="77"/>
                        </a:rPr>
                        <a:t>$8,000</a:t>
                      </a:r>
                    </a:p>
                  </a:txBody>
                  <a:tcPr marL="137160" marR="137160" marT="137160" marB="13716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i="0" dirty="0">
                          <a:latin typeface="Oswald" pitchFamily="2" charset="77"/>
                          <a:sym typeface="Verdana"/>
                        </a:rPr>
                        <a:t>$8,000</a:t>
                      </a:r>
                    </a:p>
                  </a:txBody>
                  <a:tcPr marL="137160" marR="137160" marT="137160" marB="137160" anchor="ctr">
                    <a:lnL w="9525" cap="flat" cmpd="sng" algn="ctr">
                      <a:solidFill>
                        <a:schemeClr val="tx1"/>
                      </a:solidFill>
                      <a:prstDash val="solid"/>
                      <a:round/>
                      <a:headEnd type="none" w="med" len="med"/>
                      <a:tailEnd type="none" w="med" len="me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i="0" dirty="0">
                          <a:latin typeface="Oswald" pitchFamily="2" charset="77"/>
                          <a:sym typeface="Verdana"/>
                        </a:rPr>
                        <a:t>$8,000</a:t>
                      </a:r>
                    </a:p>
                  </a:txBody>
                  <a:tcPr marL="137160" marR="137160" marT="137160" marB="137160" anchor="ctr">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73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i="0" dirty="0">
                          <a:latin typeface="Oswald" pitchFamily="2" charset="77"/>
                          <a:sym typeface="Verdana"/>
                        </a:rPr>
                        <a:t>$4,800 </a:t>
                      </a:r>
                    </a:p>
                  </a:txBody>
                  <a:tcPr marL="137160" marR="137160" marT="137160" marB="137160" anchor="ctr">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3FF"/>
                    </a:solidFill>
                  </a:tcPr>
                </a:tc>
                <a:extLst>
                  <a:ext uri="{0D108BD9-81ED-4DB2-BD59-A6C34878D82A}">
                    <a16:rowId xmlns:a16="http://schemas.microsoft.com/office/drawing/2014/main" val="743146226"/>
                  </a:ext>
                </a:extLst>
              </a:tr>
            </a:tbl>
          </a:graphicData>
        </a:graphic>
      </p:graphicFrame>
      <p:sp>
        <p:nvSpPr>
          <p:cNvPr id="11" name="TextBox 10">
            <a:extLst>
              <a:ext uri="{FF2B5EF4-FFF2-40B4-BE49-F238E27FC236}">
                <a16:creationId xmlns:a16="http://schemas.microsoft.com/office/drawing/2014/main" id="{952376F5-E6E7-ED64-31FA-DBE4D793B125}"/>
              </a:ext>
            </a:extLst>
          </p:cNvPr>
          <p:cNvSpPr txBox="1"/>
          <p:nvPr/>
        </p:nvSpPr>
        <p:spPr>
          <a:xfrm>
            <a:off x="564794" y="605529"/>
            <a:ext cx="3263846" cy="553998"/>
          </a:xfrm>
          <a:prstGeom prst="rect">
            <a:avLst/>
          </a:prstGeom>
          <a:noFill/>
        </p:spPr>
        <p:txBody>
          <a:bodyPr wrap="square" rtlCol="0">
            <a:spAutoFit/>
          </a:bodyPr>
          <a:lstStyle/>
          <a:p>
            <a:r>
              <a:rPr lang="en-US" sz="3000" b="1" dirty="0">
                <a:latin typeface="Oswald" pitchFamily="2" charset="77"/>
              </a:rPr>
              <a:t>PATIENT JOURNEY </a:t>
            </a:r>
          </a:p>
        </p:txBody>
      </p:sp>
      <p:sp>
        <p:nvSpPr>
          <p:cNvPr id="12" name="TextBox 11">
            <a:extLst>
              <a:ext uri="{FF2B5EF4-FFF2-40B4-BE49-F238E27FC236}">
                <a16:creationId xmlns:a16="http://schemas.microsoft.com/office/drawing/2014/main" id="{AFAD8524-C469-741D-964E-70EF2374CDA8}"/>
              </a:ext>
            </a:extLst>
          </p:cNvPr>
          <p:cNvSpPr txBox="1"/>
          <p:nvPr/>
        </p:nvSpPr>
        <p:spPr>
          <a:xfrm>
            <a:off x="3828640" y="605529"/>
            <a:ext cx="2732147" cy="553998"/>
          </a:xfrm>
          <a:prstGeom prst="rect">
            <a:avLst/>
          </a:prstGeom>
          <a:noFill/>
        </p:spPr>
        <p:txBody>
          <a:bodyPr wrap="square" rtlCol="0">
            <a:spAutoFit/>
          </a:bodyPr>
          <a:lstStyle/>
          <a:p>
            <a:r>
              <a:rPr lang="en-US" sz="3000" dirty="0">
                <a:latin typeface="Times New Roman" panose="02020603050405020304" pitchFamily="18" charset="0"/>
                <a:ea typeface="Baskerville" panose="02020502070401020303" pitchFamily="18" charset="0"/>
                <a:cs typeface="Times New Roman" panose="02020603050405020304" pitchFamily="18" charset="0"/>
              </a:rPr>
              <a:t>Sophia</a:t>
            </a:r>
            <a:endParaRPr lang="en-US" sz="3000" b="1" i="1" dirty="0">
              <a:latin typeface="Times New Roman" panose="02020603050405020304" pitchFamily="18" charset="0"/>
              <a:ea typeface="Baskerville SemiBold" panose="02020502070401020303"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1E17D513-4C58-EB4B-CC5B-F0680C176108}"/>
              </a:ext>
            </a:extLst>
          </p:cNvPr>
          <p:cNvSpPr txBox="1"/>
          <p:nvPr/>
        </p:nvSpPr>
        <p:spPr>
          <a:xfrm>
            <a:off x="564793" y="1335167"/>
            <a:ext cx="8506847" cy="1938992"/>
          </a:xfrm>
          <a:prstGeom prst="rect">
            <a:avLst/>
          </a:prstGeom>
          <a:noFill/>
        </p:spPr>
        <p:txBody>
          <a:bodyPr wrap="square" rtlCol="0">
            <a:spAutoFit/>
          </a:bodyPr>
          <a:lstStyle/>
          <a:p>
            <a:r>
              <a:rPr lang="en-US" sz="2000" dirty="0">
                <a:latin typeface="Nunito Sans Normal Light" pitchFamily="2" charset="77"/>
              </a:rPr>
              <a:t>Sophia is 34. She is single and wants to be a parent. She always imagined she would have had children by this point but expected she would do it with a partner. She worked hard to progress in her career and holds a leadership role at her company (one of only a few women). She feels this focus on work has impacted her personal life. Sophia’s employer covers 80% of her fertility medication up to $5,000 per lifetime.  </a:t>
            </a:r>
          </a:p>
        </p:txBody>
      </p:sp>
      <p:grpSp>
        <p:nvGrpSpPr>
          <p:cNvPr id="9" name="Group 8">
            <a:extLst>
              <a:ext uri="{FF2B5EF4-FFF2-40B4-BE49-F238E27FC236}">
                <a16:creationId xmlns:a16="http://schemas.microsoft.com/office/drawing/2014/main" id="{A7787CC1-9B54-5113-B85B-91C0026136DB}"/>
              </a:ext>
            </a:extLst>
          </p:cNvPr>
          <p:cNvGrpSpPr/>
          <p:nvPr/>
        </p:nvGrpSpPr>
        <p:grpSpPr>
          <a:xfrm>
            <a:off x="9459983" y="4567520"/>
            <a:ext cx="2336913" cy="1025398"/>
            <a:chOff x="9418988" y="5661445"/>
            <a:chExt cx="2336913" cy="1025398"/>
          </a:xfrm>
          <a:solidFill>
            <a:schemeClr val="accent3"/>
          </a:solidFill>
        </p:grpSpPr>
        <p:sp>
          <p:nvSpPr>
            <p:cNvPr id="14" name="Rectangle 13">
              <a:extLst>
                <a:ext uri="{FF2B5EF4-FFF2-40B4-BE49-F238E27FC236}">
                  <a16:creationId xmlns:a16="http://schemas.microsoft.com/office/drawing/2014/main" id="{3BAA68B6-6E59-8B72-4CD3-50E451A83F52}"/>
                </a:ext>
              </a:extLst>
            </p:cNvPr>
            <p:cNvSpPr/>
            <p:nvPr/>
          </p:nvSpPr>
          <p:spPr>
            <a:xfrm>
              <a:off x="9758946" y="5661445"/>
              <a:ext cx="1996955" cy="1025398"/>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iangle 14">
              <a:extLst>
                <a:ext uri="{FF2B5EF4-FFF2-40B4-BE49-F238E27FC236}">
                  <a16:creationId xmlns:a16="http://schemas.microsoft.com/office/drawing/2014/main" id="{83B6E3C7-2EA9-9E5B-BCB3-D6036212952C}"/>
                </a:ext>
              </a:extLst>
            </p:cNvPr>
            <p:cNvSpPr/>
            <p:nvPr/>
          </p:nvSpPr>
          <p:spPr>
            <a:xfrm>
              <a:off x="9418988" y="6083476"/>
              <a:ext cx="807351" cy="352551"/>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8451EA98-F8F6-3AD7-1528-4C7D44A9ECE5}"/>
              </a:ext>
            </a:extLst>
          </p:cNvPr>
          <p:cNvSpPr txBox="1"/>
          <p:nvPr/>
        </p:nvSpPr>
        <p:spPr>
          <a:xfrm>
            <a:off x="9707363" y="4887859"/>
            <a:ext cx="1996955" cy="384721"/>
          </a:xfrm>
          <a:prstGeom prst="rect">
            <a:avLst/>
          </a:prstGeom>
          <a:noFill/>
        </p:spPr>
        <p:txBody>
          <a:bodyPr wrap="square" rtlCol="0">
            <a:spAutoFit/>
          </a:bodyPr>
          <a:lstStyle/>
          <a:p>
            <a:pPr algn="ctr"/>
            <a:r>
              <a:rPr lang="en-US" sz="1900" b="1" dirty="0">
                <a:solidFill>
                  <a:schemeClr val="bg1"/>
                </a:solidFill>
                <a:latin typeface="Oswald" pitchFamily="2" charset="77"/>
              </a:rPr>
              <a:t>OPTION A</a:t>
            </a:r>
          </a:p>
        </p:txBody>
      </p:sp>
      <p:pic>
        <p:nvPicPr>
          <p:cNvPr id="2" name="Picture 1">
            <a:extLst>
              <a:ext uri="{FF2B5EF4-FFF2-40B4-BE49-F238E27FC236}">
                <a16:creationId xmlns:a16="http://schemas.microsoft.com/office/drawing/2014/main" id="{8A383CC5-2B47-5109-9050-FAF816E38FC0}"/>
              </a:ext>
            </a:extLst>
          </p:cNvPr>
          <p:cNvPicPr>
            <a:picLocks noChangeAspect="1"/>
          </p:cNvPicPr>
          <p:nvPr/>
        </p:nvPicPr>
        <p:blipFill>
          <a:blip r:embed="rId4"/>
          <a:srcRect t="10725" b="22675"/>
          <a:stretch/>
        </p:blipFill>
        <p:spPr>
          <a:xfrm>
            <a:off x="9764440" y="594761"/>
            <a:ext cx="1728000" cy="1728000"/>
          </a:xfrm>
          <a:custGeom>
            <a:avLst/>
            <a:gdLst>
              <a:gd name="connsiteX0" fmla="*/ 864000 w 1728000"/>
              <a:gd name="connsiteY0" fmla="*/ 0 h 1728000"/>
              <a:gd name="connsiteX1" fmla="*/ 1728000 w 1728000"/>
              <a:gd name="connsiteY1" fmla="*/ 864000 h 1728000"/>
              <a:gd name="connsiteX2" fmla="*/ 864000 w 1728000"/>
              <a:gd name="connsiteY2" fmla="*/ 1728000 h 1728000"/>
              <a:gd name="connsiteX3" fmla="*/ 0 w 1728000"/>
              <a:gd name="connsiteY3" fmla="*/ 864000 h 1728000"/>
              <a:gd name="connsiteX4" fmla="*/ 864000 w 1728000"/>
              <a:gd name="connsiteY4" fmla="*/ 0 h 172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000" h="1728000">
                <a:moveTo>
                  <a:pt x="864000" y="0"/>
                </a:moveTo>
                <a:cubicBezTo>
                  <a:pt x="1341174" y="0"/>
                  <a:pt x="1728000" y="386826"/>
                  <a:pt x="1728000" y="864000"/>
                </a:cubicBezTo>
                <a:cubicBezTo>
                  <a:pt x="1728000" y="1341174"/>
                  <a:pt x="1341174" y="1728000"/>
                  <a:pt x="864000" y="1728000"/>
                </a:cubicBezTo>
                <a:cubicBezTo>
                  <a:pt x="386826" y="1728000"/>
                  <a:pt x="0" y="1341174"/>
                  <a:pt x="0" y="864000"/>
                </a:cubicBezTo>
                <a:cubicBezTo>
                  <a:pt x="0" y="386826"/>
                  <a:pt x="386826" y="0"/>
                  <a:pt x="864000" y="0"/>
                </a:cubicBezTo>
                <a:close/>
              </a:path>
            </a:pathLst>
          </a:custGeom>
        </p:spPr>
      </p:pic>
    </p:spTree>
    <p:extLst>
      <p:ext uri="{BB962C8B-B14F-4D97-AF65-F5344CB8AC3E}">
        <p14:creationId xmlns:p14="http://schemas.microsoft.com/office/powerpoint/2010/main" val="11469556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4F43D721-215C-B1A2-64E4-375353180E44}"/>
            </a:ext>
          </a:extLst>
        </p:cNvPr>
        <p:cNvGrpSpPr/>
        <p:nvPr/>
      </p:nvGrpSpPr>
      <p:grpSpPr>
        <a:xfrm>
          <a:off x="0" y="0"/>
          <a:ext cx="0" cy="0"/>
          <a:chOff x="0" y="0"/>
          <a:chExt cx="0" cy="0"/>
        </a:xfrm>
      </p:grpSpPr>
      <p:pic>
        <p:nvPicPr>
          <p:cNvPr id="6" name="Picture 5" descr="A person and person sitting on a couch looking at a phone&#10;&#10;AI-generated content may be incorrect.">
            <a:extLst>
              <a:ext uri="{FF2B5EF4-FFF2-40B4-BE49-F238E27FC236}">
                <a16:creationId xmlns:a16="http://schemas.microsoft.com/office/drawing/2014/main" id="{97B6ABA2-6CD1-408B-B5C7-B78BD54F0C7A}"/>
              </a:ext>
            </a:extLst>
          </p:cNvPr>
          <p:cNvPicPr>
            <a:picLocks noChangeAspect="1"/>
          </p:cNvPicPr>
          <p:nvPr/>
        </p:nvPicPr>
        <p:blipFill>
          <a:blip r:embed="rId3"/>
          <a:stretch>
            <a:fillRect/>
          </a:stretch>
        </p:blipFill>
        <p:spPr>
          <a:xfrm>
            <a:off x="8980590" y="278970"/>
            <a:ext cx="2732147" cy="2243092"/>
          </a:xfrm>
          <a:prstGeom prst="rect">
            <a:avLst/>
          </a:prstGeom>
        </p:spPr>
      </p:pic>
      <p:graphicFrame>
        <p:nvGraphicFramePr>
          <p:cNvPr id="10" name="Table 9">
            <a:extLst>
              <a:ext uri="{FF2B5EF4-FFF2-40B4-BE49-F238E27FC236}">
                <a16:creationId xmlns:a16="http://schemas.microsoft.com/office/drawing/2014/main" id="{BB1BA988-75E2-9DB5-7FF8-571AB6601624}"/>
              </a:ext>
            </a:extLst>
          </p:cNvPr>
          <p:cNvGraphicFramePr>
            <a:graphicFrameLocks noGrp="1"/>
          </p:cNvGraphicFramePr>
          <p:nvPr>
            <p:extLst>
              <p:ext uri="{D42A27DB-BD31-4B8C-83A1-F6EECF244321}">
                <p14:modId xmlns:p14="http://schemas.microsoft.com/office/powerpoint/2010/main" val="1651832648"/>
              </p:ext>
            </p:extLst>
          </p:nvPr>
        </p:nvGraphicFramePr>
        <p:xfrm>
          <a:off x="387986" y="3243043"/>
          <a:ext cx="9613454" cy="3528375"/>
        </p:xfrm>
        <a:graphic>
          <a:graphicData uri="http://schemas.openxmlformats.org/drawingml/2006/table">
            <a:tbl>
              <a:tblPr firstRow="1" bandRow="1"/>
              <a:tblGrid>
                <a:gridCol w="2133017">
                  <a:extLst>
                    <a:ext uri="{9D8B030D-6E8A-4147-A177-3AD203B41FA5}">
                      <a16:colId xmlns:a16="http://schemas.microsoft.com/office/drawing/2014/main" val="2393697251"/>
                    </a:ext>
                  </a:extLst>
                </a:gridCol>
                <a:gridCol w="1424756">
                  <a:extLst>
                    <a:ext uri="{9D8B030D-6E8A-4147-A177-3AD203B41FA5}">
                      <a16:colId xmlns:a16="http://schemas.microsoft.com/office/drawing/2014/main" val="3246783718"/>
                    </a:ext>
                  </a:extLst>
                </a:gridCol>
                <a:gridCol w="1424756">
                  <a:extLst>
                    <a:ext uri="{9D8B030D-6E8A-4147-A177-3AD203B41FA5}">
                      <a16:colId xmlns:a16="http://schemas.microsoft.com/office/drawing/2014/main" val="330429728"/>
                    </a:ext>
                  </a:extLst>
                </a:gridCol>
                <a:gridCol w="1424756">
                  <a:extLst>
                    <a:ext uri="{9D8B030D-6E8A-4147-A177-3AD203B41FA5}">
                      <a16:colId xmlns:a16="http://schemas.microsoft.com/office/drawing/2014/main" val="684371125"/>
                    </a:ext>
                  </a:extLst>
                </a:gridCol>
                <a:gridCol w="1068723">
                  <a:extLst>
                    <a:ext uri="{9D8B030D-6E8A-4147-A177-3AD203B41FA5}">
                      <a16:colId xmlns:a16="http://schemas.microsoft.com/office/drawing/2014/main" val="424128860"/>
                    </a:ext>
                  </a:extLst>
                </a:gridCol>
                <a:gridCol w="1068723">
                  <a:extLst>
                    <a:ext uri="{9D8B030D-6E8A-4147-A177-3AD203B41FA5}">
                      <a16:colId xmlns:a16="http://schemas.microsoft.com/office/drawing/2014/main" val="804121615"/>
                    </a:ext>
                  </a:extLst>
                </a:gridCol>
                <a:gridCol w="1068723">
                  <a:extLst>
                    <a:ext uri="{9D8B030D-6E8A-4147-A177-3AD203B41FA5}">
                      <a16:colId xmlns:a16="http://schemas.microsoft.com/office/drawing/2014/main" val="3693399534"/>
                    </a:ext>
                  </a:extLst>
                </a:gridCol>
              </a:tblGrid>
              <a:tr h="264615">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Oswald" pitchFamily="2" charset="77"/>
                        </a:rPr>
                        <a:t>TREATMENT OPTIONS</a:t>
                      </a:r>
                    </a:p>
                  </a:txBody>
                  <a:tcPr anchor="ctr">
                    <a:lnL w="12700" cmpd="sng">
                      <a:noFill/>
                      <a:prstDash val="solid"/>
                    </a:lnL>
                    <a:lnR w="9525" cap="flat" cmpd="sng" algn="ctr">
                      <a:solidFill>
                        <a:schemeClr val="bg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Oswald" pitchFamily="2" charset="77"/>
                        </a:rPr>
                        <a:t>TREATMENTS/ DRUGS</a:t>
                      </a:r>
                    </a:p>
                  </a:txBody>
                  <a:tcPr anchor="ctr">
                    <a:lnL w="9525" cap="flat" cmpd="sng" algn="ctr">
                      <a:solidFill>
                        <a:schemeClr val="bg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Oswald" pitchFamily="2" charset="77"/>
                        </a:rPr>
                        <a:t>OUT OF POCKET COST</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Oswald" pitchFamily="2" charset="77"/>
                        </a:rPr>
                        <a:t>EMPLOYER BENEFITS</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Oswald" pitchFamily="2" charset="77"/>
                        </a:rPr>
                        <a:t>PUBLIC FUNDING </a:t>
                      </a:r>
                    </a:p>
                  </a:txBody>
                  <a:tcPr marB="0" anchor="ctr">
                    <a:lnL w="9525"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dirty="0">
                        <a:latin typeface="Oswald" pitchFamily="2" charset="77"/>
                      </a:endParaRP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dirty="0">
                        <a:latin typeface="Oswald" pitchFamily="2" charset="77"/>
                      </a:endParaRP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846265015"/>
                  </a:ext>
                </a:extLst>
              </a:tr>
              <a:tr h="264615">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dirty="0">
                        <a:latin typeface="Oswald" pitchFamily="2" charset="77"/>
                      </a:endParaRP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dirty="0">
                        <a:latin typeface="Oswald" pitchFamily="2" charset="77"/>
                      </a:endParaRP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dirty="0">
                        <a:latin typeface="Oswald" pitchFamily="2" charset="77"/>
                      </a:endParaRP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dirty="0">
                        <a:latin typeface="Oswald" pitchFamily="2" charset="77"/>
                      </a:endParaRP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Oswald" pitchFamily="2" charset="77"/>
                        </a:rPr>
                        <a:t>ONTARIO</a:t>
                      </a:r>
                    </a:p>
                  </a:txBody>
                  <a:tcPr marT="0" anchor="ctr">
                    <a:lnL w="9525"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Oswald" pitchFamily="2" charset="77"/>
                        </a:rPr>
                        <a:t>BC</a:t>
                      </a:r>
                    </a:p>
                  </a:txBody>
                  <a:tcPr marT="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Oswald" pitchFamily="2" charset="77"/>
                        </a:rPr>
                        <a:t>NOVA SCOTIA</a:t>
                      </a:r>
                    </a:p>
                  </a:txBody>
                  <a:tcPr marL="45720" marR="4572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958634927"/>
                  </a:ext>
                </a:extLst>
              </a:tr>
              <a:tr h="61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Nunito Sans Normal" pitchFamily="2" charset="77"/>
                        </a:rPr>
                        <a:t>Conceive now with donor sperm via IUI</a:t>
                      </a:r>
                    </a:p>
                  </a:txBody>
                  <a:tcPr marL="137160" marR="137160" marT="137160" marB="137160">
                    <a:lnL w="12700" cmpd="sng">
                      <a:noFill/>
                      <a:prstDash val="soli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200" b="0" i="0" dirty="0">
                          <a:latin typeface="Nunito Sans Normal Light" pitchFamily="2" charset="77"/>
                        </a:rPr>
                        <a:t>Donor sperm</a:t>
                      </a:r>
                    </a:p>
                    <a:p>
                      <a:r>
                        <a:rPr lang="en-US" sz="1200" b="0" i="0" dirty="0">
                          <a:latin typeface="Nunito Sans Normal Light" pitchFamily="2" charset="77"/>
                        </a:rPr>
                        <a:t>IUI </a:t>
                      </a:r>
                    </a:p>
                    <a:p>
                      <a:r>
                        <a:rPr lang="en-US" sz="1200" b="0" i="0" dirty="0">
                          <a:latin typeface="Nunito Sans Normal Light" pitchFamily="2" charset="77"/>
                        </a:rPr>
                        <a:t>Medications</a:t>
                      </a:r>
                    </a:p>
                  </a:txBody>
                  <a:tcPr marL="137160" marR="137160" marT="137160" marB="137160">
                    <a:lnL w="9525" cap="flat" cmpd="sng" algn="ctr">
                      <a:solidFill>
                        <a:schemeClr val="bg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i="0" dirty="0">
                          <a:latin typeface="Nunito Sans Normal Light" pitchFamily="2" charset="77"/>
                        </a:rPr>
                        <a:t>$1,000</a:t>
                      </a:r>
                    </a:p>
                    <a:p>
                      <a:r>
                        <a:rPr lang="en-US" sz="1200" b="0" i="0" dirty="0">
                          <a:latin typeface="Nunito Sans Normal Light" pitchFamily="2" charset="77"/>
                        </a:rPr>
                        <a:t>$650</a:t>
                      </a:r>
                    </a:p>
                    <a:p>
                      <a:r>
                        <a:rPr lang="en-US" sz="1200" b="0" i="0" dirty="0">
                          <a:latin typeface="Nunito Sans Normal Light" pitchFamily="2" charset="77"/>
                        </a:rPr>
                        <a:t>$1,000</a:t>
                      </a:r>
                    </a:p>
                    <a:p>
                      <a:r>
                        <a:rPr lang="en-US" sz="1200" b="1" i="0" dirty="0">
                          <a:latin typeface="Nunito Sans Normal" pitchFamily="2" charset="77"/>
                        </a:rPr>
                        <a:t>$2,650</a:t>
                      </a:r>
                    </a:p>
                    <a:p>
                      <a:endParaRPr lang="en-US" sz="1200" b="0" i="0" dirty="0">
                        <a:latin typeface="Nunito Sans Normal Light" pitchFamily="2" charset="77"/>
                      </a:endParaRPr>
                    </a:p>
                  </a:txBody>
                  <a:tcPr marL="137160" marR="137160" marT="137160" marB="13716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i="0" dirty="0">
                          <a:latin typeface="Nunito Sans Normal Light" pitchFamily="2" charset="77"/>
                        </a:rPr>
                        <a:t>$1,000</a:t>
                      </a:r>
                    </a:p>
                    <a:p>
                      <a:r>
                        <a:rPr lang="en-US" sz="1200" b="0" i="0" dirty="0">
                          <a:latin typeface="Nunito Sans Normal Light" pitchFamily="2" charset="77"/>
                        </a:rPr>
                        <a:t>$650 </a:t>
                      </a:r>
                    </a:p>
                    <a:p>
                      <a:r>
                        <a:rPr lang="en-US" sz="1200" b="0" i="0" dirty="0">
                          <a:solidFill>
                            <a:schemeClr val="accent3"/>
                          </a:solidFill>
                          <a:latin typeface="Nunito Sans Normal Light" pitchFamily="2" charset="77"/>
                        </a:rPr>
                        <a:t>$200 </a:t>
                      </a:r>
                    </a:p>
                    <a:p>
                      <a:r>
                        <a:rPr lang="en-US" sz="1200" b="1" i="0" dirty="0">
                          <a:latin typeface="Nunito Sans Normal" pitchFamily="2" charset="77"/>
                        </a:rPr>
                        <a:t>$1,850</a:t>
                      </a:r>
                    </a:p>
                    <a:p>
                      <a:endParaRPr lang="en-US" sz="1200" b="0" i="0" dirty="0">
                        <a:latin typeface="Nunito Sans Normal Light" pitchFamily="2" charset="77"/>
                      </a:endParaRPr>
                    </a:p>
                  </a:txBody>
                  <a:tcPr marL="137160" marR="137160" marT="137160" marB="13716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trike="noStrike" dirty="0">
                          <a:latin typeface="Nunito Sans Normal" pitchFamily="2" charset="77"/>
                          <a:sym typeface="Verdana"/>
                        </a:rPr>
                        <a:t>$1,000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trike="sngStrike" dirty="0">
                          <a:latin typeface="Nunito Sans Normal" pitchFamily="2" charset="77"/>
                          <a:sym typeface="Verdana"/>
                        </a:rPr>
                        <a:t>$650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trike="noStrike" dirty="0">
                          <a:solidFill>
                            <a:schemeClr val="accent3"/>
                          </a:solidFill>
                          <a:latin typeface="Nunito Sans Normal" pitchFamily="2" charset="77"/>
                          <a:sym typeface="Verdana"/>
                        </a:rPr>
                        <a:t>$200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trike="noStrike" dirty="0">
                          <a:latin typeface="Nunito Sans Normal" pitchFamily="2" charset="77"/>
                          <a:sym typeface="Verdana"/>
                        </a:rPr>
                        <a:t>$1,200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strike="noStrike" dirty="0">
                        <a:latin typeface="Nunito Sans Normal" pitchFamily="2" charset="77"/>
                        <a:sym typeface="Verdana"/>
                      </a:endParaRPr>
                    </a:p>
                  </a:txBody>
                  <a:tcPr marL="137160" marR="137160" marT="137160" marB="137160">
                    <a:lnL w="9525" cap="flat" cmpd="sng" algn="ctr">
                      <a:solidFill>
                        <a:schemeClr val="tx1"/>
                      </a:solidFill>
                      <a:prstDash val="solid"/>
                      <a:round/>
                      <a:headEnd type="none" w="med" len="med"/>
                      <a:tailEnd type="none" w="med" len="med"/>
                    </a:lnL>
                    <a:lnR w="12700" cmpd="sng">
                      <a:noFill/>
                      <a:prstDash val="soli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trike="noStrike" dirty="0">
                          <a:latin typeface="Nunito Sans Normal" pitchFamily="2" charset="77"/>
                          <a:sym typeface="Verdana"/>
                        </a:rPr>
                        <a:t>$1,000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trike="noStrike" dirty="0">
                          <a:latin typeface="Nunito Sans Normal" pitchFamily="2" charset="77"/>
                          <a:sym typeface="Verdana"/>
                        </a:rPr>
                        <a:t>$650</a:t>
                      </a:r>
                      <a:endParaRPr lang="en-US" sz="1200" strike="sngStrike" dirty="0">
                        <a:latin typeface="Nunito Sans Normal" pitchFamily="2" charset="77"/>
                        <a:sym typeface="Verdan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trike="noStrike" dirty="0">
                          <a:solidFill>
                            <a:schemeClr val="accent3"/>
                          </a:solidFill>
                          <a:latin typeface="Nunito Sans Normal" pitchFamily="2" charset="77"/>
                          <a:sym typeface="Verdana"/>
                        </a:rPr>
                        <a:t>$200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trike="noStrike" dirty="0">
                          <a:latin typeface="Nunito Sans Normal" pitchFamily="2" charset="77"/>
                          <a:sym typeface="Verdana"/>
                        </a:rPr>
                        <a:t>$1,850</a:t>
                      </a:r>
                    </a:p>
                  </a:txBody>
                  <a:tcPr marL="137160" marR="137160" marT="137160" marB="137160">
                    <a:lnL w="12700" cmpd="sng">
                      <a:noFill/>
                      <a:prstDash val="solid"/>
                    </a:lnL>
                    <a:lnR w="12700" cmpd="sng">
                      <a:noFill/>
                      <a:prstDash val="soli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73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latin typeface="Nunito Sans Normal" pitchFamily="2" charset="77"/>
                          <a:sym typeface="Verdana"/>
                        </a:rPr>
                        <a:t>$1,110</a:t>
                      </a:r>
                    </a:p>
                  </a:txBody>
                  <a:tcPr marL="137160" marR="137160" marT="137160" marB="137160">
                    <a:lnL w="12700" cmpd="sng">
                      <a:noFill/>
                      <a:prstDash val="solid"/>
                    </a:lnL>
                    <a:lnR w="12700" cmpd="sng">
                      <a:noFill/>
                      <a:prstDash val="soli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3FF"/>
                    </a:solidFill>
                  </a:tcPr>
                </a:tc>
                <a:extLst>
                  <a:ext uri="{0D108BD9-81ED-4DB2-BD59-A6C34878D82A}">
                    <a16:rowId xmlns:a16="http://schemas.microsoft.com/office/drawing/2014/main" val="3350393750"/>
                  </a:ext>
                </a:extLst>
              </a:tr>
              <a:tr h="61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Nunito Sans Normal" pitchFamily="2" charset="77"/>
                        </a:rPr>
                        <a:t>Conceive now with donor sperm via IVF (if IUI – option 2 does not work)</a:t>
                      </a:r>
                    </a:p>
                  </a:txBody>
                  <a:tcPr marL="137160" marR="137160" marT="137160" marB="137160">
                    <a:lnL w="12700" cmpd="sng">
                      <a:noFill/>
                      <a:prstDash val="solid"/>
                    </a:lnL>
                    <a:lnR w="9525" cap="flat" cmpd="sng" algn="ctr">
                      <a:solidFill>
                        <a:schemeClr val="bg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200" b="0" i="0" dirty="0">
                          <a:latin typeface="Nunito Sans Normal Light" pitchFamily="2" charset="77"/>
                        </a:rPr>
                        <a:t>Donor sperm</a:t>
                      </a:r>
                    </a:p>
                    <a:p>
                      <a:r>
                        <a:rPr lang="en-US" sz="1200" b="0" i="0" dirty="0">
                          <a:latin typeface="Nunito Sans Normal Light" pitchFamily="2" charset="77"/>
                        </a:rPr>
                        <a:t>IVF</a:t>
                      </a:r>
                    </a:p>
                    <a:p>
                      <a:r>
                        <a:rPr lang="en-US" sz="1200" b="0" i="0" dirty="0">
                          <a:latin typeface="Nunito Sans Normal Light" pitchFamily="2" charset="77"/>
                        </a:rPr>
                        <a:t>Medications</a:t>
                      </a:r>
                    </a:p>
                  </a:txBody>
                  <a:tcPr marL="137160" marR="137160" marT="137160" marB="137160">
                    <a:lnL w="9525" cap="flat" cmpd="sng" algn="ctr">
                      <a:solidFill>
                        <a:schemeClr val="bg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i="0" dirty="0">
                          <a:latin typeface="Nunito Sans Normal Light" pitchFamily="2" charset="77"/>
                        </a:rPr>
                        <a:t>$1,000</a:t>
                      </a:r>
                    </a:p>
                    <a:p>
                      <a:r>
                        <a:rPr lang="en-US" sz="1200" b="0" i="0" dirty="0">
                          <a:latin typeface="Nunito Sans Normal Light" pitchFamily="2" charset="77"/>
                        </a:rPr>
                        <a:t>$8,000</a:t>
                      </a:r>
                    </a:p>
                    <a:p>
                      <a:r>
                        <a:rPr lang="en-US" sz="1200" b="0" i="0" dirty="0">
                          <a:latin typeface="Nunito Sans Normal Light" pitchFamily="2" charset="77"/>
                        </a:rPr>
                        <a:t>$8,000</a:t>
                      </a:r>
                    </a:p>
                    <a:p>
                      <a:r>
                        <a:rPr lang="en-US" sz="1200" b="1" i="0" dirty="0">
                          <a:latin typeface="Nunito Sans Normal" pitchFamily="2" charset="77"/>
                        </a:rPr>
                        <a:t>$17,000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latin typeface="Nunito Sans Normal Light" pitchFamily="2" charset="77"/>
                        </a:rPr>
                        <a:t>(+costs pf IUI)</a:t>
                      </a:r>
                    </a:p>
                  </a:txBody>
                  <a:tcPr marL="137160" marR="137160" marT="137160" marB="13716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i="0" dirty="0">
                          <a:latin typeface="Nunito Sans Normal Light" pitchFamily="2" charset="77"/>
                        </a:rPr>
                        <a:t>$1,000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latin typeface="Nunito Sans Normal Light" pitchFamily="2" charset="77"/>
                        </a:rPr>
                        <a:t>$8,000</a:t>
                      </a:r>
                    </a:p>
                    <a:p>
                      <a:r>
                        <a:rPr lang="en-US" sz="1200" b="0" i="0" dirty="0">
                          <a:solidFill>
                            <a:schemeClr val="accent3"/>
                          </a:solidFill>
                          <a:latin typeface="Nunito Sans Normal Light" pitchFamily="2" charset="77"/>
                        </a:rPr>
                        <a:t>$4,000</a:t>
                      </a:r>
                    </a:p>
                    <a:p>
                      <a:r>
                        <a:rPr lang="en-US" sz="1200" b="1" i="0" dirty="0">
                          <a:latin typeface="Nunito Sans Normal" pitchFamily="2" charset="77"/>
                        </a:rPr>
                        <a:t>$13,000</a:t>
                      </a:r>
                    </a:p>
                  </a:txBody>
                  <a:tcPr marL="137160" marR="137160" marT="137160" marB="13716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trike="noStrike" dirty="0">
                          <a:latin typeface="Nunito Sans Normal" pitchFamily="2" charset="77"/>
                          <a:sym typeface="Verdana"/>
                        </a:rPr>
                        <a:t>$1,000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trike="sngStrike" dirty="0">
                          <a:latin typeface="Nunito Sans Normal" pitchFamily="2" charset="77"/>
                          <a:sym typeface="Verdana"/>
                        </a:rPr>
                        <a:t>$8,000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accent3"/>
                          </a:solidFill>
                          <a:latin typeface="Nunito Sans Normal Light" pitchFamily="2" charset="77"/>
                        </a:rPr>
                        <a:t>$4,000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latin typeface="Nunito Sans Normal" pitchFamily="2" charset="77"/>
                        </a:rPr>
                        <a:t>$5,000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strike="sngStrike" dirty="0">
                        <a:latin typeface="Nunito Sans Normal" pitchFamily="2" charset="77"/>
                        <a:sym typeface="Verdana"/>
                      </a:endParaRPr>
                    </a:p>
                  </a:txBody>
                  <a:tcPr marL="137160" marR="137160" marT="137160" marB="137160">
                    <a:lnL w="9525" cap="flat" cmpd="sng" algn="ctr">
                      <a:solidFill>
                        <a:schemeClr val="tx1"/>
                      </a:solidFill>
                      <a:prstDash val="solid"/>
                      <a:round/>
                      <a:headEnd type="none" w="med" len="med"/>
                      <a:tailEnd type="none" w="med" len="me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trike="noStrike" dirty="0">
                          <a:latin typeface="Nunito Sans Normal" pitchFamily="2" charset="77"/>
                          <a:sym typeface="Verdana"/>
                        </a:rPr>
                        <a:t>$1,000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trike="sngStrike" dirty="0">
                          <a:latin typeface="Nunito Sans Normal" pitchFamily="2" charset="77"/>
                          <a:sym typeface="Verdana"/>
                        </a:rPr>
                        <a:t>$8,000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accent3"/>
                          </a:solidFill>
                          <a:latin typeface="Nunito Sans Normal Light" pitchFamily="2" charset="77"/>
                        </a:rPr>
                        <a:t>$4,000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latin typeface="Nunito Sans Normal" pitchFamily="2" charset="77"/>
                        </a:rPr>
                        <a:t>$5,000</a:t>
                      </a:r>
                    </a:p>
                  </a:txBody>
                  <a:tcPr marL="137160" marR="137160" marT="137160" marB="137160">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73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latin typeface="Nunito Sans Normal" pitchFamily="2" charset="77"/>
                          <a:sym typeface="Verdana"/>
                        </a:rPr>
                        <a:t>$7,800</a:t>
                      </a:r>
                    </a:p>
                  </a:txBody>
                  <a:tcPr marL="137160" marR="137160" marT="137160" marB="137160">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3FF"/>
                    </a:solidFill>
                  </a:tcPr>
                </a:tc>
                <a:extLst>
                  <a:ext uri="{0D108BD9-81ED-4DB2-BD59-A6C34878D82A}">
                    <a16:rowId xmlns:a16="http://schemas.microsoft.com/office/drawing/2014/main" val="3357893246"/>
                  </a:ext>
                </a:extLst>
              </a:tr>
              <a:tr h="61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dirty="0">
                          <a:solidFill>
                            <a:schemeClr val="bg1"/>
                          </a:solidFill>
                          <a:latin typeface="Oswald" pitchFamily="2" charset="77"/>
                        </a:rPr>
                        <a:t>TOTAL COSTS</a:t>
                      </a:r>
                    </a:p>
                  </a:txBody>
                  <a:tcPr marL="137160" marR="137160" marT="137160" marB="137160" anchor="ctr">
                    <a:lnL w="12700" cmpd="sng">
                      <a:noFill/>
                      <a:prstDash val="solid"/>
                    </a:lnL>
                    <a:lnR w="9525" cap="flat" cmpd="sng" algn="ctr">
                      <a:solidFill>
                        <a:schemeClr val="bg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endParaRPr lang="en-US" sz="1100" dirty="0">
                        <a:latin typeface="Nunito Sans Normal" pitchFamily="2" charset="77"/>
                      </a:endParaRPr>
                    </a:p>
                  </a:txBody>
                  <a:tcPr marL="137160" marR="137160" marT="137160" marB="137160" anchor="ctr">
                    <a:lnL w="9525" cap="flat" cmpd="sng" algn="ctr">
                      <a:solidFill>
                        <a:schemeClr val="bg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b="1" dirty="0">
                          <a:latin typeface="Oswald" pitchFamily="2" charset="77"/>
                        </a:rPr>
                        <a:t>$19,650</a:t>
                      </a:r>
                    </a:p>
                  </a:txBody>
                  <a:tcPr marL="137160" marR="137160" marT="137160" marB="13716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b="1" dirty="0">
                          <a:latin typeface="Oswald" pitchFamily="2" charset="77"/>
                        </a:rPr>
                        <a:t>$14,850</a:t>
                      </a:r>
                    </a:p>
                  </a:txBody>
                  <a:tcPr marL="137160" marR="137160" marT="137160" marB="13716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latin typeface="Oswald" pitchFamily="2" charset="77"/>
                          <a:sym typeface="Verdana"/>
                        </a:rPr>
                        <a:t>$6,200</a:t>
                      </a:r>
                    </a:p>
                  </a:txBody>
                  <a:tcPr marL="137160" marR="137160" marT="137160" marB="137160" anchor="ctr">
                    <a:lnL w="9525" cap="flat" cmpd="sng" algn="ctr">
                      <a:solidFill>
                        <a:schemeClr val="tx1"/>
                      </a:solidFill>
                      <a:prstDash val="solid"/>
                      <a:round/>
                      <a:headEnd type="none" w="med" len="med"/>
                      <a:tailEnd type="none" w="med" len="me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latin typeface="Oswald" pitchFamily="2" charset="77"/>
                          <a:sym typeface="Verdana"/>
                        </a:rPr>
                        <a:t>$6,850</a:t>
                      </a:r>
                    </a:p>
                  </a:txBody>
                  <a:tcPr marL="137160" marR="137160" marT="137160" marB="137160" anchor="ctr">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73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latin typeface="Oswald" pitchFamily="2" charset="77"/>
                          <a:sym typeface="Verdana"/>
                        </a:rPr>
                        <a:t>$8,910</a:t>
                      </a:r>
                    </a:p>
                  </a:txBody>
                  <a:tcPr marL="137160" marR="137160" marT="137160" marB="137160" anchor="ctr">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3FF"/>
                    </a:solidFill>
                  </a:tcPr>
                </a:tc>
                <a:extLst>
                  <a:ext uri="{0D108BD9-81ED-4DB2-BD59-A6C34878D82A}">
                    <a16:rowId xmlns:a16="http://schemas.microsoft.com/office/drawing/2014/main" val="744144470"/>
                  </a:ext>
                </a:extLst>
              </a:tr>
            </a:tbl>
          </a:graphicData>
        </a:graphic>
      </p:graphicFrame>
      <p:sp>
        <p:nvSpPr>
          <p:cNvPr id="11" name="TextBox 10">
            <a:extLst>
              <a:ext uri="{FF2B5EF4-FFF2-40B4-BE49-F238E27FC236}">
                <a16:creationId xmlns:a16="http://schemas.microsoft.com/office/drawing/2014/main" id="{CA6BD3C6-D54A-DFB0-2EBE-DCBAC81B4D01}"/>
              </a:ext>
            </a:extLst>
          </p:cNvPr>
          <p:cNvSpPr txBox="1"/>
          <p:nvPr/>
        </p:nvSpPr>
        <p:spPr>
          <a:xfrm>
            <a:off x="564794" y="605529"/>
            <a:ext cx="3263846" cy="553998"/>
          </a:xfrm>
          <a:prstGeom prst="rect">
            <a:avLst/>
          </a:prstGeom>
          <a:noFill/>
        </p:spPr>
        <p:txBody>
          <a:bodyPr wrap="square" rtlCol="0">
            <a:spAutoFit/>
          </a:bodyPr>
          <a:lstStyle/>
          <a:p>
            <a:r>
              <a:rPr lang="en-US" sz="3000" b="1" dirty="0">
                <a:latin typeface="Oswald" pitchFamily="2" charset="77"/>
              </a:rPr>
              <a:t>PATIENT JOURNEY </a:t>
            </a:r>
          </a:p>
        </p:txBody>
      </p:sp>
      <p:sp>
        <p:nvSpPr>
          <p:cNvPr id="12" name="TextBox 11">
            <a:extLst>
              <a:ext uri="{FF2B5EF4-FFF2-40B4-BE49-F238E27FC236}">
                <a16:creationId xmlns:a16="http://schemas.microsoft.com/office/drawing/2014/main" id="{48AB1FCC-D3AD-0D30-22E5-03BF60972C92}"/>
              </a:ext>
            </a:extLst>
          </p:cNvPr>
          <p:cNvSpPr txBox="1"/>
          <p:nvPr/>
        </p:nvSpPr>
        <p:spPr>
          <a:xfrm>
            <a:off x="3828640" y="605529"/>
            <a:ext cx="2732147" cy="553998"/>
          </a:xfrm>
          <a:prstGeom prst="rect">
            <a:avLst/>
          </a:prstGeom>
          <a:noFill/>
        </p:spPr>
        <p:txBody>
          <a:bodyPr wrap="square" rtlCol="0">
            <a:spAutoFit/>
          </a:bodyPr>
          <a:lstStyle/>
          <a:p>
            <a:r>
              <a:rPr lang="en-US" sz="3000" dirty="0">
                <a:latin typeface="Times New Roman" panose="02020603050405020304" pitchFamily="18" charset="0"/>
                <a:ea typeface="Baskerville" panose="02020502070401020303" pitchFamily="18" charset="0"/>
                <a:cs typeface="Times New Roman" panose="02020603050405020304" pitchFamily="18" charset="0"/>
              </a:rPr>
              <a:t>Sophia</a:t>
            </a:r>
            <a:endParaRPr lang="en-US" sz="3000" b="1" i="1" dirty="0">
              <a:latin typeface="Times New Roman" panose="02020603050405020304" pitchFamily="18" charset="0"/>
              <a:ea typeface="Baskerville SemiBold" panose="02020502070401020303"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B568DD8-63E1-0632-7DFA-20C0B643640F}"/>
              </a:ext>
            </a:extLst>
          </p:cNvPr>
          <p:cNvSpPr txBox="1"/>
          <p:nvPr/>
        </p:nvSpPr>
        <p:spPr>
          <a:xfrm>
            <a:off x="564793" y="1292462"/>
            <a:ext cx="8979350" cy="1938992"/>
          </a:xfrm>
          <a:prstGeom prst="rect">
            <a:avLst/>
          </a:prstGeom>
          <a:noFill/>
        </p:spPr>
        <p:txBody>
          <a:bodyPr wrap="square" rtlCol="0">
            <a:spAutoFit/>
          </a:bodyPr>
          <a:lstStyle/>
          <a:p>
            <a:r>
              <a:rPr lang="en-US" sz="2000" dirty="0">
                <a:latin typeface="Nunito Sans Normal Light" pitchFamily="2" charset="77"/>
              </a:rPr>
              <a:t>Sophia is 34. She is single and wants to be a parent. She always imagined she would have had children by this point but expected she would do it with a partner. She worked hard to progress in her career and holds a leadership role at her company (one of only a few women). She feels this focus on work has impacted her personal life. Sophia’s employer covers 80% of her fertility medication up to $5,000 per lifetime.  </a:t>
            </a:r>
          </a:p>
        </p:txBody>
      </p:sp>
      <p:pic>
        <p:nvPicPr>
          <p:cNvPr id="8" name="Picture 7">
            <a:extLst>
              <a:ext uri="{FF2B5EF4-FFF2-40B4-BE49-F238E27FC236}">
                <a16:creationId xmlns:a16="http://schemas.microsoft.com/office/drawing/2014/main" id="{AA4EB54D-1415-9199-E9DB-CA285F207EC3}"/>
              </a:ext>
            </a:extLst>
          </p:cNvPr>
          <p:cNvPicPr>
            <a:picLocks noChangeAspect="1"/>
          </p:cNvPicPr>
          <p:nvPr/>
        </p:nvPicPr>
        <p:blipFill>
          <a:blip r:embed="rId4"/>
          <a:srcRect t="10725" b="22675"/>
          <a:stretch/>
        </p:blipFill>
        <p:spPr>
          <a:xfrm>
            <a:off x="9764440" y="594761"/>
            <a:ext cx="1728000" cy="1728000"/>
          </a:xfrm>
          <a:custGeom>
            <a:avLst/>
            <a:gdLst>
              <a:gd name="connsiteX0" fmla="*/ 864000 w 1728000"/>
              <a:gd name="connsiteY0" fmla="*/ 0 h 1728000"/>
              <a:gd name="connsiteX1" fmla="*/ 1728000 w 1728000"/>
              <a:gd name="connsiteY1" fmla="*/ 864000 h 1728000"/>
              <a:gd name="connsiteX2" fmla="*/ 864000 w 1728000"/>
              <a:gd name="connsiteY2" fmla="*/ 1728000 h 1728000"/>
              <a:gd name="connsiteX3" fmla="*/ 0 w 1728000"/>
              <a:gd name="connsiteY3" fmla="*/ 864000 h 1728000"/>
              <a:gd name="connsiteX4" fmla="*/ 864000 w 1728000"/>
              <a:gd name="connsiteY4" fmla="*/ 0 h 172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000" h="1728000">
                <a:moveTo>
                  <a:pt x="864000" y="0"/>
                </a:moveTo>
                <a:cubicBezTo>
                  <a:pt x="1341174" y="0"/>
                  <a:pt x="1728000" y="386826"/>
                  <a:pt x="1728000" y="864000"/>
                </a:cubicBezTo>
                <a:cubicBezTo>
                  <a:pt x="1728000" y="1341174"/>
                  <a:pt x="1341174" y="1728000"/>
                  <a:pt x="864000" y="1728000"/>
                </a:cubicBezTo>
                <a:cubicBezTo>
                  <a:pt x="386826" y="1728000"/>
                  <a:pt x="0" y="1341174"/>
                  <a:pt x="0" y="864000"/>
                </a:cubicBezTo>
                <a:cubicBezTo>
                  <a:pt x="0" y="386826"/>
                  <a:pt x="386826" y="0"/>
                  <a:pt x="864000" y="0"/>
                </a:cubicBezTo>
                <a:close/>
              </a:path>
            </a:pathLst>
          </a:custGeom>
        </p:spPr>
      </p:pic>
      <p:grpSp>
        <p:nvGrpSpPr>
          <p:cNvPr id="2" name="Group 1">
            <a:extLst>
              <a:ext uri="{FF2B5EF4-FFF2-40B4-BE49-F238E27FC236}">
                <a16:creationId xmlns:a16="http://schemas.microsoft.com/office/drawing/2014/main" id="{53B05AD6-E67F-4397-D26B-2245C67430E5}"/>
              </a:ext>
            </a:extLst>
          </p:cNvPr>
          <p:cNvGrpSpPr/>
          <p:nvPr/>
        </p:nvGrpSpPr>
        <p:grpSpPr>
          <a:xfrm>
            <a:off x="9838109" y="5547396"/>
            <a:ext cx="2336913" cy="1025398"/>
            <a:chOff x="9418988" y="5661445"/>
            <a:chExt cx="2336913" cy="1025398"/>
          </a:xfrm>
          <a:solidFill>
            <a:schemeClr val="accent3"/>
          </a:solidFill>
        </p:grpSpPr>
        <p:sp>
          <p:nvSpPr>
            <p:cNvPr id="3" name="Rectangle 2">
              <a:extLst>
                <a:ext uri="{FF2B5EF4-FFF2-40B4-BE49-F238E27FC236}">
                  <a16:creationId xmlns:a16="http://schemas.microsoft.com/office/drawing/2014/main" id="{2FA215EC-5FC3-2019-41DC-3E2DEAAF550D}"/>
                </a:ext>
              </a:extLst>
            </p:cNvPr>
            <p:cNvSpPr/>
            <p:nvPr/>
          </p:nvSpPr>
          <p:spPr>
            <a:xfrm>
              <a:off x="9758946" y="5661445"/>
              <a:ext cx="1996955" cy="1025398"/>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riangle 4">
              <a:extLst>
                <a:ext uri="{FF2B5EF4-FFF2-40B4-BE49-F238E27FC236}">
                  <a16:creationId xmlns:a16="http://schemas.microsoft.com/office/drawing/2014/main" id="{2AE16626-D068-6D63-43C3-BD5B560684DE}"/>
                </a:ext>
              </a:extLst>
            </p:cNvPr>
            <p:cNvSpPr/>
            <p:nvPr/>
          </p:nvSpPr>
          <p:spPr>
            <a:xfrm>
              <a:off x="9418988" y="6083476"/>
              <a:ext cx="807351" cy="352551"/>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672451BF-086D-643B-C992-736A62B4F441}"/>
              </a:ext>
            </a:extLst>
          </p:cNvPr>
          <p:cNvSpPr txBox="1"/>
          <p:nvPr/>
        </p:nvSpPr>
        <p:spPr>
          <a:xfrm>
            <a:off x="9781032" y="5867735"/>
            <a:ext cx="1996955" cy="384721"/>
          </a:xfrm>
          <a:prstGeom prst="rect">
            <a:avLst/>
          </a:prstGeom>
          <a:noFill/>
        </p:spPr>
        <p:txBody>
          <a:bodyPr wrap="square" rtlCol="0">
            <a:spAutoFit/>
          </a:bodyPr>
          <a:lstStyle/>
          <a:p>
            <a:pPr algn="ctr"/>
            <a:r>
              <a:rPr lang="en-US" sz="1900" b="1" dirty="0">
                <a:solidFill>
                  <a:schemeClr val="bg1"/>
                </a:solidFill>
                <a:latin typeface="Oswald" pitchFamily="2" charset="77"/>
              </a:rPr>
              <a:t>OPTION B</a:t>
            </a:r>
          </a:p>
        </p:txBody>
      </p:sp>
    </p:spTree>
    <p:extLst>
      <p:ext uri="{BB962C8B-B14F-4D97-AF65-F5344CB8AC3E}">
        <p14:creationId xmlns:p14="http://schemas.microsoft.com/office/powerpoint/2010/main" val="332535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E455D711-DE66-EEB6-6504-BB55B1E179CC}"/>
            </a:ext>
          </a:extLst>
        </p:cNvPr>
        <p:cNvGrpSpPr/>
        <p:nvPr/>
      </p:nvGrpSpPr>
      <p:grpSpPr>
        <a:xfrm>
          <a:off x="0" y="0"/>
          <a:ext cx="0" cy="0"/>
          <a:chOff x="0" y="0"/>
          <a:chExt cx="0" cy="0"/>
        </a:xfrm>
      </p:grpSpPr>
      <p:pic>
        <p:nvPicPr>
          <p:cNvPr id="4" name="Picture 3" descr="A chart with numbers and text&#10;&#10;AI-generated content may be incorrect." hidden="1">
            <a:extLst>
              <a:ext uri="{FF2B5EF4-FFF2-40B4-BE49-F238E27FC236}">
                <a16:creationId xmlns:a16="http://schemas.microsoft.com/office/drawing/2014/main" id="{078FAFDA-A4A1-61D9-073D-8E4681FBEA84}"/>
              </a:ext>
            </a:extLst>
          </p:cNvPr>
          <p:cNvPicPr>
            <a:picLocks noChangeAspect="1"/>
          </p:cNvPicPr>
          <p:nvPr/>
        </p:nvPicPr>
        <p:blipFill>
          <a:blip r:embed="rId3">
            <a:alphaModFix amt="38000"/>
          </a:blip>
          <a:stretch>
            <a:fillRect/>
          </a:stretch>
        </p:blipFill>
        <p:spPr>
          <a:xfrm>
            <a:off x="0" y="0"/>
            <a:ext cx="12188390" cy="6858000"/>
          </a:xfrm>
          <a:prstGeom prst="rect">
            <a:avLst/>
          </a:prstGeom>
        </p:spPr>
      </p:pic>
      <p:pic>
        <p:nvPicPr>
          <p:cNvPr id="6" name="Picture 5" descr="A person and person sitting on a couch looking at a phone&#10;&#10;AI-generated content may be incorrect.">
            <a:extLst>
              <a:ext uri="{FF2B5EF4-FFF2-40B4-BE49-F238E27FC236}">
                <a16:creationId xmlns:a16="http://schemas.microsoft.com/office/drawing/2014/main" id="{7ACAD49A-8035-944E-8945-92E7A92A1EBF}"/>
              </a:ext>
            </a:extLst>
          </p:cNvPr>
          <p:cNvPicPr>
            <a:picLocks noChangeAspect="1"/>
          </p:cNvPicPr>
          <p:nvPr/>
        </p:nvPicPr>
        <p:blipFill>
          <a:blip r:embed="rId4"/>
          <a:stretch>
            <a:fillRect/>
          </a:stretch>
        </p:blipFill>
        <p:spPr>
          <a:xfrm>
            <a:off x="8980590" y="278970"/>
            <a:ext cx="2732147" cy="2243092"/>
          </a:xfrm>
          <a:prstGeom prst="rect">
            <a:avLst/>
          </a:prstGeom>
        </p:spPr>
      </p:pic>
      <p:graphicFrame>
        <p:nvGraphicFramePr>
          <p:cNvPr id="10" name="Table 9">
            <a:extLst>
              <a:ext uri="{FF2B5EF4-FFF2-40B4-BE49-F238E27FC236}">
                <a16:creationId xmlns:a16="http://schemas.microsoft.com/office/drawing/2014/main" id="{8C2340BC-1735-0D45-9691-DB5E92893243}"/>
              </a:ext>
            </a:extLst>
          </p:cNvPr>
          <p:cNvGraphicFramePr>
            <a:graphicFrameLocks noGrp="1"/>
          </p:cNvGraphicFramePr>
          <p:nvPr>
            <p:extLst>
              <p:ext uri="{D42A27DB-BD31-4B8C-83A1-F6EECF244321}">
                <p14:modId xmlns:p14="http://schemas.microsoft.com/office/powerpoint/2010/main" val="3030724429"/>
              </p:ext>
            </p:extLst>
          </p:nvPr>
        </p:nvGraphicFramePr>
        <p:xfrm>
          <a:off x="314317" y="3364390"/>
          <a:ext cx="10048883" cy="2705415"/>
        </p:xfrm>
        <a:graphic>
          <a:graphicData uri="http://schemas.openxmlformats.org/drawingml/2006/table">
            <a:tbl>
              <a:tblPr firstRow="1" bandRow="1"/>
              <a:tblGrid>
                <a:gridCol w="2229629">
                  <a:extLst>
                    <a:ext uri="{9D8B030D-6E8A-4147-A177-3AD203B41FA5}">
                      <a16:colId xmlns:a16="http://schemas.microsoft.com/office/drawing/2014/main" val="2393697251"/>
                    </a:ext>
                  </a:extLst>
                </a:gridCol>
                <a:gridCol w="1489289">
                  <a:extLst>
                    <a:ext uri="{9D8B030D-6E8A-4147-A177-3AD203B41FA5}">
                      <a16:colId xmlns:a16="http://schemas.microsoft.com/office/drawing/2014/main" val="3246783718"/>
                    </a:ext>
                  </a:extLst>
                </a:gridCol>
                <a:gridCol w="1489289">
                  <a:extLst>
                    <a:ext uri="{9D8B030D-6E8A-4147-A177-3AD203B41FA5}">
                      <a16:colId xmlns:a16="http://schemas.microsoft.com/office/drawing/2014/main" val="330429728"/>
                    </a:ext>
                  </a:extLst>
                </a:gridCol>
                <a:gridCol w="1489289">
                  <a:extLst>
                    <a:ext uri="{9D8B030D-6E8A-4147-A177-3AD203B41FA5}">
                      <a16:colId xmlns:a16="http://schemas.microsoft.com/office/drawing/2014/main" val="684371125"/>
                    </a:ext>
                  </a:extLst>
                </a:gridCol>
                <a:gridCol w="1117129">
                  <a:extLst>
                    <a:ext uri="{9D8B030D-6E8A-4147-A177-3AD203B41FA5}">
                      <a16:colId xmlns:a16="http://schemas.microsoft.com/office/drawing/2014/main" val="424128860"/>
                    </a:ext>
                  </a:extLst>
                </a:gridCol>
                <a:gridCol w="1117129">
                  <a:extLst>
                    <a:ext uri="{9D8B030D-6E8A-4147-A177-3AD203B41FA5}">
                      <a16:colId xmlns:a16="http://schemas.microsoft.com/office/drawing/2014/main" val="804121615"/>
                    </a:ext>
                  </a:extLst>
                </a:gridCol>
                <a:gridCol w="1117129">
                  <a:extLst>
                    <a:ext uri="{9D8B030D-6E8A-4147-A177-3AD203B41FA5}">
                      <a16:colId xmlns:a16="http://schemas.microsoft.com/office/drawing/2014/main" val="3693399534"/>
                    </a:ext>
                  </a:extLst>
                </a:gridCol>
              </a:tblGrid>
              <a:tr h="264615">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Oswald" pitchFamily="2" charset="77"/>
                        </a:rPr>
                        <a:t>TREATMENT OPTIONS</a:t>
                      </a:r>
                    </a:p>
                  </a:txBody>
                  <a:tcPr anchor="ctr">
                    <a:lnL w="12700" cmpd="sng">
                      <a:noFill/>
                      <a:prstDash val="solid"/>
                    </a:lnL>
                    <a:lnR w="9525" cap="flat" cmpd="sng" algn="ctr">
                      <a:solidFill>
                        <a:schemeClr val="bg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Oswald" pitchFamily="2" charset="77"/>
                        </a:rPr>
                        <a:t>TREATMENTS/ DRUGS</a:t>
                      </a:r>
                    </a:p>
                  </a:txBody>
                  <a:tcPr anchor="ctr">
                    <a:lnL w="9525" cap="flat" cmpd="sng" algn="ctr">
                      <a:solidFill>
                        <a:schemeClr val="bg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Oswald" pitchFamily="2" charset="77"/>
                        </a:rPr>
                        <a:t>OUT OF POCKET COST</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Oswald" pitchFamily="2" charset="77"/>
                        </a:rPr>
                        <a:t>EMPLOYER BENEFITS</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latin typeface="Oswald" pitchFamily="2" charset="77"/>
                        </a:rPr>
                        <a:t>PUBLIC FUNDING </a:t>
                      </a:r>
                    </a:p>
                  </a:txBody>
                  <a:tcPr marB="0" anchor="ctr">
                    <a:lnL w="9525"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dirty="0">
                        <a:latin typeface="Oswald" pitchFamily="2" charset="77"/>
                      </a:endParaRP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dirty="0">
                        <a:latin typeface="Oswald" pitchFamily="2" charset="77"/>
                      </a:endParaRP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846265015"/>
                  </a:ext>
                </a:extLst>
              </a:tr>
              <a:tr h="264615">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dirty="0">
                        <a:latin typeface="Oswald" pitchFamily="2" charset="77"/>
                      </a:endParaRP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dirty="0">
                        <a:latin typeface="Oswald" pitchFamily="2" charset="77"/>
                      </a:endParaRP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dirty="0">
                        <a:latin typeface="Oswald" pitchFamily="2" charset="77"/>
                      </a:endParaRP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dirty="0">
                        <a:latin typeface="Oswald" pitchFamily="2" charset="77"/>
                      </a:endParaRP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Oswald" pitchFamily="2" charset="77"/>
                        </a:rPr>
                        <a:t>ONTARIO</a:t>
                      </a:r>
                    </a:p>
                  </a:txBody>
                  <a:tcPr marT="0" anchor="ctr">
                    <a:lnL w="9525"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Oswald" pitchFamily="2" charset="77"/>
                        </a:rPr>
                        <a:t>MANITOBA</a:t>
                      </a:r>
                    </a:p>
                  </a:txBody>
                  <a:tcPr marT="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Oswald" pitchFamily="2" charset="77"/>
                        </a:rPr>
                        <a:t>NEW BRUNSWICK</a:t>
                      </a:r>
                    </a:p>
                  </a:txBody>
                  <a:tcPr marL="45720" marR="4572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958634927"/>
                  </a:ext>
                </a:extLst>
              </a:tr>
              <a:tr h="108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Nunito Sans Normal" pitchFamily="2" charset="77"/>
                        </a:rPr>
                        <a:t>Conceive with donor sperm via IVF</a:t>
                      </a:r>
                    </a:p>
                  </a:txBody>
                  <a:tcPr marL="137160" marR="137160" marT="137160" marB="137160">
                    <a:lnL w="12700" cmpd="sng">
                      <a:noFill/>
                      <a:prstDash val="solid"/>
                    </a:lnL>
                    <a:lnR w="9525" cap="flat" cmpd="sng" algn="ctr">
                      <a:solidFill>
                        <a:schemeClr val="bg1"/>
                      </a:solidFill>
                      <a:prstDash val="solid"/>
                      <a:round/>
                      <a:headEnd type="none" w="med" len="med"/>
                      <a:tailEnd type="none" w="med" len="med"/>
                    </a:lnR>
                    <a:lnT w="12700" cmpd="sng">
                      <a:noFill/>
                      <a:prstDash val="soli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EEAE7"/>
                    </a:solidFill>
                  </a:tcPr>
                </a:tc>
                <a:tc>
                  <a:txBody>
                    <a:bodyPr/>
                    <a:lstStyle/>
                    <a:p>
                      <a:r>
                        <a:rPr lang="en-US" sz="1200" b="0" i="0" dirty="0">
                          <a:latin typeface="Nunito Sans Normal Light" pitchFamily="2" charset="77"/>
                        </a:rPr>
                        <a:t>Donor sperm</a:t>
                      </a:r>
                    </a:p>
                    <a:p>
                      <a:r>
                        <a:rPr lang="en-US" sz="1200" b="0" i="0" dirty="0">
                          <a:latin typeface="Nunito Sans Normal Light" pitchFamily="2" charset="77"/>
                        </a:rPr>
                        <a:t>IVF</a:t>
                      </a:r>
                    </a:p>
                    <a:p>
                      <a:r>
                        <a:rPr lang="en-US" sz="1200" b="0" i="0" dirty="0">
                          <a:latin typeface="Nunito Sans Normal Light" pitchFamily="2" charset="77"/>
                        </a:rPr>
                        <a:t>Medications</a:t>
                      </a:r>
                    </a:p>
                    <a:p>
                      <a:r>
                        <a:rPr lang="en-US" sz="1200" b="0" i="0" dirty="0">
                          <a:latin typeface="Nunito Sans Normal Light" pitchFamily="2" charset="77"/>
                        </a:rPr>
                        <a:t>Counselling </a:t>
                      </a:r>
                    </a:p>
                    <a:p>
                      <a:r>
                        <a:rPr lang="en-US" sz="1200" b="0" i="0" dirty="0">
                          <a:latin typeface="Nunito Sans Normal Light" pitchFamily="2" charset="77"/>
                        </a:rPr>
                        <a:t>Genetic Testing</a:t>
                      </a:r>
                    </a:p>
                    <a:p>
                      <a:r>
                        <a:rPr lang="en-US" sz="1200" b="0" i="0" dirty="0">
                          <a:latin typeface="Nunito Sans Normal Light" pitchFamily="2" charset="77"/>
                        </a:rPr>
                        <a:t>Storage fees</a:t>
                      </a:r>
                    </a:p>
                  </a:txBody>
                  <a:tcPr marL="137160" marR="137160" marT="137160" marB="137160">
                    <a:lnL w="9525" cap="flat" cmpd="sng" algn="ctr">
                      <a:solidFill>
                        <a:schemeClr val="bg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mpd="sng">
                      <a:noFill/>
                      <a:prstDash val="soli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i="0" dirty="0">
                          <a:latin typeface="Nunito Sans Normal Light" pitchFamily="2" charset="77"/>
                        </a:rPr>
                        <a:t>$1,000</a:t>
                      </a:r>
                    </a:p>
                    <a:p>
                      <a:r>
                        <a:rPr lang="en-US" sz="1200" b="0" i="0" dirty="0">
                          <a:latin typeface="Nunito Sans Normal Light" pitchFamily="2" charset="77"/>
                        </a:rPr>
                        <a:t>$12,000</a:t>
                      </a:r>
                    </a:p>
                    <a:p>
                      <a:r>
                        <a:rPr lang="en-US" sz="1200" b="0" i="0" dirty="0">
                          <a:latin typeface="Nunito Sans Normal Light" pitchFamily="2" charset="77"/>
                        </a:rPr>
                        <a:t>$6,000</a:t>
                      </a:r>
                    </a:p>
                    <a:p>
                      <a:r>
                        <a:rPr lang="en-US" sz="1200" b="0" i="0" dirty="0">
                          <a:latin typeface="Nunito Sans Normal Light" pitchFamily="2" charset="77"/>
                        </a:rPr>
                        <a:t>$250</a:t>
                      </a:r>
                    </a:p>
                    <a:p>
                      <a:r>
                        <a:rPr lang="en-US" sz="1200" b="0" i="0" dirty="0">
                          <a:latin typeface="Nunito Sans Normal Light" pitchFamily="2" charset="77"/>
                        </a:rPr>
                        <a:t>$4,000</a:t>
                      </a:r>
                    </a:p>
                    <a:p>
                      <a:r>
                        <a:rPr lang="en-US" sz="1200" b="0" i="0" dirty="0">
                          <a:latin typeface="Nunito Sans Normal Light" pitchFamily="2" charset="77"/>
                        </a:rPr>
                        <a:t>$500/year</a:t>
                      </a:r>
                    </a:p>
                  </a:txBody>
                  <a:tcPr marL="137160" marR="137160" marT="137160" marB="13716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mpd="sng">
                      <a:noFill/>
                      <a:prstDash val="soli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i="0" dirty="0">
                          <a:latin typeface="Nunito Sans Normal Light" pitchFamily="2" charset="77"/>
                        </a:rPr>
                        <a:t>$1,000</a:t>
                      </a:r>
                    </a:p>
                    <a:p>
                      <a:r>
                        <a:rPr lang="en-US" sz="1200" b="0" i="0" dirty="0">
                          <a:latin typeface="Nunito Sans Normal Light" pitchFamily="2" charset="77"/>
                        </a:rPr>
                        <a:t>$12,000</a:t>
                      </a:r>
                    </a:p>
                    <a:p>
                      <a:r>
                        <a:rPr lang="en-US" sz="1200" b="0" i="0" dirty="0">
                          <a:latin typeface="Nunito Sans Normal Light" pitchFamily="2" charset="77"/>
                        </a:rPr>
                        <a:t>$6,000</a:t>
                      </a:r>
                    </a:p>
                    <a:p>
                      <a:r>
                        <a:rPr lang="en-US" sz="1200" b="0" i="0" dirty="0">
                          <a:latin typeface="Nunito Sans Normal Light" pitchFamily="2" charset="77"/>
                        </a:rPr>
                        <a:t>$250</a:t>
                      </a:r>
                    </a:p>
                    <a:p>
                      <a:r>
                        <a:rPr lang="en-US" sz="1200" b="0" i="0" dirty="0">
                          <a:latin typeface="Nunito Sans Normal Light" pitchFamily="2" charset="77"/>
                        </a:rPr>
                        <a:t>$4,000</a:t>
                      </a:r>
                    </a:p>
                    <a:p>
                      <a:r>
                        <a:rPr lang="en-US" sz="1200" b="0" i="0" dirty="0">
                          <a:latin typeface="Nunito Sans Normal Light" pitchFamily="2" charset="77"/>
                        </a:rPr>
                        <a:t>$500/year</a:t>
                      </a:r>
                    </a:p>
                  </a:txBody>
                  <a:tcPr marL="137160" marR="137160" marT="137160" marB="13716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mpd="sng">
                      <a:noFill/>
                      <a:prstDash val="soli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trike="noStrike" dirty="0">
                          <a:latin typeface="Nunito Sans Normal" pitchFamily="2" charset="77"/>
                          <a:sym typeface="Verdana"/>
                        </a:rPr>
                        <a:t>$1,000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trike="sngStrike" dirty="0">
                          <a:latin typeface="Nunito Sans Normal" pitchFamily="2" charset="77"/>
                          <a:sym typeface="Verdana"/>
                        </a:rPr>
                        <a:t>$12,000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trike="noStrike" dirty="0">
                          <a:latin typeface="Nunito Sans Normal" pitchFamily="2" charset="77"/>
                          <a:sym typeface="Verdana"/>
                        </a:rPr>
                        <a:t>$6,000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trike="noStrike" dirty="0">
                          <a:latin typeface="Nunito Sans Normal" pitchFamily="2" charset="77"/>
                          <a:sym typeface="Verdana"/>
                        </a:rPr>
                        <a:t>$250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trike="noStrike" dirty="0">
                          <a:latin typeface="Nunito Sans Normal" pitchFamily="2" charset="77"/>
                          <a:sym typeface="Verdana"/>
                        </a:rPr>
                        <a:t>$4,000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trike="noStrike" dirty="0">
                          <a:latin typeface="Nunito Sans Normal" pitchFamily="2" charset="77"/>
                          <a:sym typeface="Verdana"/>
                        </a:rPr>
                        <a:t>$500/year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strike="sngStrike" dirty="0">
                        <a:latin typeface="Nunito Sans Normal" pitchFamily="2" charset="77"/>
                        <a:sym typeface="Verdana"/>
                      </a:endParaRPr>
                    </a:p>
                  </a:txBody>
                  <a:tcPr marL="137160" marR="137160" marT="137160" marB="137160">
                    <a:lnL w="9525" cap="flat" cmpd="sng" algn="ctr">
                      <a:solidFill>
                        <a:schemeClr val="tx1"/>
                      </a:solidFill>
                      <a:prstDash val="solid"/>
                      <a:round/>
                      <a:headEnd type="none" w="med" len="med"/>
                      <a:tailEnd type="none" w="med" len="med"/>
                    </a:lnL>
                    <a:lnR w="12700" cmpd="sng">
                      <a:noFill/>
                      <a:prstDash val="solid"/>
                    </a:lnR>
                    <a:lnT w="12700" cmpd="sng">
                      <a:noFill/>
                      <a:prstDash val="soli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Nunito Sans Normal" pitchFamily="2" charset="77"/>
                          <a:sym typeface="Verdana"/>
                        </a:rPr>
                        <a:t>(40% tax credit up to $16,000)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latin typeface="Nunito Sans Normal" pitchFamily="2" charset="77"/>
                        <a:sym typeface="Verdan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Nunito Sans Normal" pitchFamily="2" charset="77"/>
                          <a:sym typeface="Verdana"/>
                        </a:rPr>
                        <a:t>Tax credit covers $9,500</a:t>
                      </a:r>
                    </a:p>
                  </a:txBody>
                  <a:tcPr marL="137160" marR="137160" marT="137160" marB="137160">
                    <a:lnL w="12700" cmpd="sng">
                      <a:noFill/>
                      <a:prstDash val="solid"/>
                    </a:lnL>
                    <a:lnR w="12700" cmpd="sng">
                      <a:noFill/>
                      <a:prstDash val="solid"/>
                    </a:lnR>
                    <a:lnT w="12700" cmpd="sng">
                      <a:noFill/>
                      <a:prstDash val="soli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73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Nunito Sans Normal" pitchFamily="2" charset="77"/>
                          <a:sym typeface="Verdana"/>
                        </a:rPr>
                        <a:t>(40% tax credit up to $8,000)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latin typeface="Nunito Sans Normal" pitchFamily="2" charset="77"/>
                        <a:sym typeface="Verdan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Nunito Sans Normal" pitchFamily="2" charset="77"/>
                          <a:sym typeface="Verdana"/>
                        </a:rPr>
                        <a:t>Tax credit covers max of $8,000</a:t>
                      </a:r>
                    </a:p>
                  </a:txBody>
                  <a:tcPr marL="137160" marR="137160" marT="137160" marB="137160">
                    <a:lnL w="12700" cmpd="sng">
                      <a:noFill/>
                      <a:prstDash val="solid"/>
                    </a:lnL>
                    <a:lnR w="12700" cmpd="sng">
                      <a:noFill/>
                      <a:prstDash val="solid"/>
                    </a:lnR>
                    <a:lnT w="12700" cmpd="sng">
                      <a:noFill/>
                      <a:prstDash val="soli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3FF"/>
                    </a:solidFill>
                  </a:tcPr>
                </a:tc>
                <a:extLst>
                  <a:ext uri="{0D108BD9-81ED-4DB2-BD59-A6C34878D82A}">
                    <a16:rowId xmlns:a16="http://schemas.microsoft.com/office/drawing/2014/main" val="1552326386"/>
                  </a:ext>
                </a:extLst>
              </a:tr>
              <a:tr h="61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dirty="0">
                          <a:solidFill>
                            <a:schemeClr val="bg1"/>
                          </a:solidFill>
                          <a:latin typeface="Oswald" pitchFamily="2" charset="77"/>
                        </a:rPr>
                        <a:t>TOTAL COSTS</a:t>
                      </a:r>
                    </a:p>
                  </a:txBody>
                  <a:tcPr marL="137160" marR="137160" marT="137160" marB="137160" anchor="ctr">
                    <a:lnL w="12700" cmpd="sng">
                      <a:noFill/>
                      <a:prstDash val="solid"/>
                    </a:lnL>
                    <a:lnR w="9525" cap="flat" cmpd="sng" algn="ctr">
                      <a:solidFill>
                        <a:schemeClr val="bg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endParaRPr lang="en-US" sz="1100" dirty="0">
                        <a:latin typeface="Nunito Sans Normal" pitchFamily="2" charset="77"/>
                      </a:endParaRPr>
                    </a:p>
                  </a:txBody>
                  <a:tcPr marL="137160" marR="137160" marT="137160" marB="137160" anchor="ctr">
                    <a:lnL w="9525" cap="flat" cmpd="sng" algn="ctr">
                      <a:solidFill>
                        <a:schemeClr val="bg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b="1" dirty="0">
                          <a:latin typeface="Oswald" pitchFamily="2" charset="77"/>
                        </a:rPr>
                        <a:t>$23,750</a:t>
                      </a:r>
                    </a:p>
                  </a:txBody>
                  <a:tcPr marL="137160" marR="137160" marT="137160" marB="13716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b="1" dirty="0">
                          <a:latin typeface="Oswald" pitchFamily="2" charset="77"/>
                        </a:rPr>
                        <a:t>$23,750</a:t>
                      </a:r>
                    </a:p>
                  </a:txBody>
                  <a:tcPr marL="137160" marR="137160" marT="137160" marB="13716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i="0" dirty="0">
                          <a:latin typeface="Oswald" pitchFamily="2" charset="77"/>
                          <a:sym typeface="Verdana"/>
                        </a:rPr>
                        <a:t>$11,750</a:t>
                      </a:r>
                    </a:p>
                  </a:txBody>
                  <a:tcPr marL="137160" marR="137160" marT="137160" marB="137160" anchor="ctr">
                    <a:lnL w="9525" cap="flat" cmpd="sng" algn="ctr">
                      <a:solidFill>
                        <a:schemeClr val="tx1"/>
                      </a:solidFill>
                      <a:prstDash val="solid"/>
                      <a:round/>
                      <a:headEnd type="none" w="med" len="med"/>
                      <a:tailEnd type="none" w="med" len="me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i="0" dirty="0">
                          <a:latin typeface="Oswald" pitchFamily="2" charset="77"/>
                          <a:sym typeface="Verdana"/>
                        </a:rPr>
                        <a:t>$14,259</a:t>
                      </a:r>
                    </a:p>
                  </a:txBody>
                  <a:tcPr marL="137160" marR="137160" marT="137160" marB="137160" anchor="ctr">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73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i="0" dirty="0">
                          <a:latin typeface="Oswald" pitchFamily="2" charset="77"/>
                          <a:sym typeface="Verdana"/>
                        </a:rPr>
                        <a:t>$15,750</a:t>
                      </a:r>
                    </a:p>
                  </a:txBody>
                  <a:tcPr marL="137160" marR="137160" marT="137160" marB="137160" anchor="ctr">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3FF"/>
                    </a:solidFill>
                  </a:tcPr>
                </a:tc>
                <a:extLst>
                  <a:ext uri="{0D108BD9-81ED-4DB2-BD59-A6C34878D82A}">
                    <a16:rowId xmlns:a16="http://schemas.microsoft.com/office/drawing/2014/main" val="743146226"/>
                  </a:ext>
                </a:extLst>
              </a:tr>
            </a:tbl>
          </a:graphicData>
        </a:graphic>
      </p:graphicFrame>
      <p:sp>
        <p:nvSpPr>
          <p:cNvPr id="11" name="TextBox 10">
            <a:extLst>
              <a:ext uri="{FF2B5EF4-FFF2-40B4-BE49-F238E27FC236}">
                <a16:creationId xmlns:a16="http://schemas.microsoft.com/office/drawing/2014/main" id="{78226F19-EBD9-AFA7-BE96-B82C87F1AA1E}"/>
              </a:ext>
            </a:extLst>
          </p:cNvPr>
          <p:cNvSpPr txBox="1"/>
          <p:nvPr/>
        </p:nvSpPr>
        <p:spPr>
          <a:xfrm>
            <a:off x="564794" y="605529"/>
            <a:ext cx="3263846" cy="553998"/>
          </a:xfrm>
          <a:prstGeom prst="rect">
            <a:avLst/>
          </a:prstGeom>
          <a:noFill/>
        </p:spPr>
        <p:txBody>
          <a:bodyPr wrap="square" rtlCol="0">
            <a:spAutoFit/>
          </a:bodyPr>
          <a:lstStyle/>
          <a:p>
            <a:r>
              <a:rPr lang="en-US" sz="3000" b="1" dirty="0">
                <a:latin typeface="Oswald" pitchFamily="2" charset="77"/>
              </a:rPr>
              <a:t>PATIENT JOURNEY </a:t>
            </a:r>
          </a:p>
        </p:txBody>
      </p:sp>
      <p:sp>
        <p:nvSpPr>
          <p:cNvPr id="12" name="TextBox 11">
            <a:extLst>
              <a:ext uri="{FF2B5EF4-FFF2-40B4-BE49-F238E27FC236}">
                <a16:creationId xmlns:a16="http://schemas.microsoft.com/office/drawing/2014/main" id="{F8BED411-3613-1048-217F-1366A7BF0592}"/>
              </a:ext>
            </a:extLst>
          </p:cNvPr>
          <p:cNvSpPr txBox="1"/>
          <p:nvPr/>
        </p:nvSpPr>
        <p:spPr>
          <a:xfrm>
            <a:off x="3828640" y="605529"/>
            <a:ext cx="2732147" cy="553998"/>
          </a:xfrm>
          <a:prstGeom prst="rect">
            <a:avLst/>
          </a:prstGeom>
          <a:noFill/>
        </p:spPr>
        <p:txBody>
          <a:bodyPr wrap="square" rtlCol="0">
            <a:spAutoFit/>
          </a:bodyPr>
          <a:lstStyle/>
          <a:p>
            <a:r>
              <a:rPr lang="en-US" sz="3000" dirty="0">
                <a:latin typeface="Times New Roman" panose="02020603050405020304" pitchFamily="18" charset="0"/>
                <a:ea typeface="Baskerville" panose="02020502070401020303" pitchFamily="18" charset="0"/>
                <a:cs typeface="Times New Roman" panose="02020603050405020304" pitchFamily="18" charset="0"/>
              </a:rPr>
              <a:t>Marina &amp; Susan</a:t>
            </a:r>
            <a:endParaRPr lang="en-US" sz="3000" b="1" i="1" dirty="0">
              <a:latin typeface="Times New Roman" panose="02020603050405020304" pitchFamily="18" charset="0"/>
              <a:ea typeface="Baskerville SemiBold" panose="02020502070401020303"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D7164B5E-D512-39BA-2EDF-DD637BF33B50}"/>
              </a:ext>
            </a:extLst>
          </p:cNvPr>
          <p:cNvSpPr txBox="1"/>
          <p:nvPr/>
        </p:nvSpPr>
        <p:spPr>
          <a:xfrm>
            <a:off x="564793" y="1335167"/>
            <a:ext cx="8506847" cy="1631216"/>
          </a:xfrm>
          <a:prstGeom prst="rect">
            <a:avLst/>
          </a:prstGeom>
          <a:noFill/>
        </p:spPr>
        <p:txBody>
          <a:bodyPr wrap="square" rtlCol="0">
            <a:spAutoFit/>
          </a:bodyPr>
          <a:lstStyle/>
          <a:p>
            <a:r>
              <a:rPr lang="en-US" sz="2000" dirty="0">
                <a:latin typeface="Nunito Sans Normal Light" pitchFamily="2" charset="77"/>
              </a:rPr>
              <a:t>Marina and Susan have been trying to conceive with a known donor and home insemination for 7 months without success. They want to explore fertility treatment options at a fertility clinic. Marina’s employer plan does not include fertility benefits and Susan is self-employed with no private insurance</a:t>
            </a:r>
          </a:p>
        </p:txBody>
      </p:sp>
      <p:pic>
        <p:nvPicPr>
          <p:cNvPr id="7" name="Picture 6">
            <a:extLst>
              <a:ext uri="{FF2B5EF4-FFF2-40B4-BE49-F238E27FC236}">
                <a16:creationId xmlns:a16="http://schemas.microsoft.com/office/drawing/2014/main" id="{F76F396C-AC30-1E76-997E-13D589F2799A}"/>
              </a:ext>
            </a:extLst>
          </p:cNvPr>
          <p:cNvPicPr>
            <a:picLocks noChangeAspect="1"/>
          </p:cNvPicPr>
          <p:nvPr/>
        </p:nvPicPr>
        <p:blipFill>
          <a:blip r:embed="rId5"/>
          <a:srcRect l="2510" t="17335" r="7053" b="22434"/>
          <a:stretch/>
        </p:blipFill>
        <p:spPr>
          <a:xfrm>
            <a:off x="9764440" y="594761"/>
            <a:ext cx="1728000" cy="1728000"/>
          </a:xfrm>
          <a:custGeom>
            <a:avLst/>
            <a:gdLst>
              <a:gd name="connsiteX0" fmla="*/ 864000 w 1728000"/>
              <a:gd name="connsiteY0" fmla="*/ 0 h 1728000"/>
              <a:gd name="connsiteX1" fmla="*/ 1728000 w 1728000"/>
              <a:gd name="connsiteY1" fmla="*/ 864000 h 1728000"/>
              <a:gd name="connsiteX2" fmla="*/ 864000 w 1728000"/>
              <a:gd name="connsiteY2" fmla="*/ 1728000 h 1728000"/>
              <a:gd name="connsiteX3" fmla="*/ 0 w 1728000"/>
              <a:gd name="connsiteY3" fmla="*/ 864000 h 1728000"/>
              <a:gd name="connsiteX4" fmla="*/ 864000 w 1728000"/>
              <a:gd name="connsiteY4" fmla="*/ 0 h 172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000" h="1728000">
                <a:moveTo>
                  <a:pt x="864000" y="0"/>
                </a:moveTo>
                <a:cubicBezTo>
                  <a:pt x="1341174" y="0"/>
                  <a:pt x="1728000" y="386826"/>
                  <a:pt x="1728000" y="864000"/>
                </a:cubicBezTo>
                <a:cubicBezTo>
                  <a:pt x="1728000" y="1341174"/>
                  <a:pt x="1341174" y="1728000"/>
                  <a:pt x="864000" y="1728000"/>
                </a:cubicBezTo>
                <a:cubicBezTo>
                  <a:pt x="386826" y="1728000"/>
                  <a:pt x="0" y="1341174"/>
                  <a:pt x="0" y="864000"/>
                </a:cubicBezTo>
                <a:cubicBezTo>
                  <a:pt x="0" y="386826"/>
                  <a:pt x="386826" y="0"/>
                  <a:pt x="864000" y="0"/>
                </a:cubicBezTo>
                <a:close/>
              </a:path>
            </a:pathLst>
          </a:custGeom>
        </p:spPr>
      </p:pic>
    </p:spTree>
    <p:extLst>
      <p:ext uri="{BB962C8B-B14F-4D97-AF65-F5344CB8AC3E}">
        <p14:creationId xmlns:p14="http://schemas.microsoft.com/office/powerpoint/2010/main" val="14315079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FF00E68E-5AA9-11EA-BA46-62737115230B}"/>
            </a:ext>
          </a:extLst>
        </p:cNvPr>
        <p:cNvGrpSpPr/>
        <p:nvPr/>
      </p:nvGrpSpPr>
      <p:grpSpPr>
        <a:xfrm>
          <a:off x="0" y="0"/>
          <a:ext cx="0" cy="0"/>
          <a:chOff x="0" y="0"/>
          <a:chExt cx="0" cy="0"/>
        </a:xfrm>
      </p:grpSpPr>
      <p:pic>
        <p:nvPicPr>
          <p:cNvPr id="4" name="Picture 3" descr="A chart with numbers and text&#10;&#10;AI-generated content may be incorrect." hidden="1">
            <a:extLst>
              <a:ext uri="{FF2B5EF4-FFF2-40B4-BE49-F238E27FC236}">
                <a16:creationId xmlns:a16="http://schemas.microsoft.com/office/drawing/2014/main" id="{60ADDC17-73FE-CD00-F650-19856C8C263F}"/>
              </a:ext>
            </a:extLst>
          </p:cNvPr>
          <p:cNvPicPr>
            <a:picLocks noChangeAspect="1"/>
          </p:cNvPicPr>
          <p:nvPr/>
        </p:nvPicPr>
        <p:blipFill>
          <a:blip r:embed="rId3">
            <a:alphaModFix amt="38000"/>
          </a:blip>
          <a:stretch>
            <a:fillRect/>
          </a:stretch>
        </p:blipFill>
        <p:spPr>
          <a:xfrm>
            <a:off x="0" y="0"/>
            <a:ext cx="12188390" cy="6858000"/>
          </a:xfrm>
          <a:prstGeom prst="rect">
            <a:avLst/>
          </a:prstGeom>
        </p:spPr>
      </p:pic>
      <p:pic>
        <p:nvPicPr>
          <p:cNvPr id="6" name="Picture 5" descr="A person and person sitting on a couch looking at a phone&#10;&#10;AI-generated content may be incorrect.">
            <a:extLst>
              <a:ext uri="{FF2B5EF4-FFF2-40B4-BE49-F238E27FC236}">
                <a16:creationId xmlns:a16="http://schemas.microsoft.com/office/drawing/2014/main" id="{D24EC9C7-6444-C852-1DFB-DBEEC9F7817A}"/>
              </a:ext>
            </a:extLst>
          </p:cNvPr>
          <p:cNvPicPr>
            <a:picLocks noChangeAspect="1"/>
          </p:cNvPicPr>
          <p:nvPr/>
        </p:nvPicPr>
        <p:blipFill>
          <a:blip r:embed="rId4"/>
          <a:stretch>
            <a:fillRect/>
          </a:stretch>
        </p:blipFill>
        <p:spPr>
          <a:xfrm>
            <a:off x="8980590" y="278970"/>
            <a:ext cx="2732147" cy="2243092"/>
          </a:xfrm>
          <a:prstGeom prst="rect">
            <a:avLst/>
          </a:prstGeom>
        </p:spPr>
      </p:pic>
      <p:graphicFrame>
        <p:nvGraphicFramePr>
          <p:cNvPr id="10" name="Table 9">
            <a:extLst>
              <a:ext uri="{FF2B5EF4-FFF2-40B4-BE49-F238E27FC236}">
                <a16:creationId xmlns:a16="http://schemas.microsoft.com/office/drawing/2014/main" id="{2552FF91-2B70-808E-A88E-BEFACC1D4B28}"/>
              </a:ext>
            </a:extLst>
          </p:cNvPr>
          <p:cNvGraphicFramePr>
            <a:graphicFrameLocks noGrp="1"/>
          </p:cNvGraphicFramePr>
          <p:nvPr>
            <p:extLst>
              <p:ext uri="{D42A27DB-BD31-4B8C-83A1-F6EECF244321}">
                <p14:modId xmlns:p14="http://schemas.microsoft.com/office/powerpoint/2010/main" val="372640229"/>
              </p:ext>
            </p:extLst>
          </p:nvPr>
        </p:nvGraphicFramePr>
        <p:xfrm>
          <a:off x="314317" y="2629800"/>
          <a:ext cx="8757323" cy="4057950"/>
        </p:xfrm>
        <a:graphic>
          <a:graphicData uri="http://schemas.openxmlformats.org/drawingml/2006/table">
            <a:tbl>
              <a:tblPr firstRow="1" bandRow="1"/>
              <a:tblGrid>
                <a:gridCol w="1943060">
                  <a:extLst>
                    <a:ext uri="{9D8B030D-6E8A-4147-A177-3AD203B41FA5}">
                      <a16:colId xmlns:a16="http://schemas.microsoft.com/office/drawing/2014/main" val="2393697251"/>
                    </a:ext>
                  </a:extLst>
                </a:gridCol>
                <a:gridCol w="1297874">
                  <a:extLst>
                    <a:ext uri="{9D8B030D-6E8A-4147-A177-3AD203B41FA5}">
                      <a16:colId xmlns:a16="http://schemas.microsoft.com/office/drawing/2014/main" val="3246783718"/>
                    </a:ext>
                  </a:extLst>
                </a:gridCol>
                <a:gridCol w="1297874">
                  <a:extLst>
                    <a:ext uri="{9D8B030D-6E8A-4147-A177-3AD203B41FA5}">
                      <a16:colId xmlns:a16="http://schemas.microsoft.com/office/drawing/2014/main" val="330429728"/>
                    </a:ext>
                  </a:extLst>
                </a:gridCol>
                <a:gridCol w="1297874">
                  <a:extLst>
                    <a:ext uri="{9D8B030D-6E8A-4147-A177-3AD203B41FA5}">
                      <a16:colId xmlns:a16="http://schemas.microsoft.com/office/drawing/2014/main" val="684371125"/>
                    </a:ext>
                  </a:extLst>
                </a:gridCol>
                <a:gridCol w="973547">
                  <a:extLst>
                    <a:ext uri="{9D8B030D-6E8A-4147-A177-3AD203B41FA5}">
                      <a16:colId xmlns:a16="http://schemas.microsoft.com/office/drawing/2014/main" val="424128860"/>
                    </a:ext>
                  </a:extLst>
                </a:gridCol>
                <a:gridCol w="973547">
                  <a:extLst>
                    <a:ext uri="{9D8B030D-6E8A-4147-A177-3AD203B41FA5}">
                      <a16:colId xmlns:a16="http://schemas.microsoft.com/office/drawing/2014/main" val="804121615"/>
                    </a:ext>
                  </a:extLst>
                </a:gridCol>
                <a:gridCol w="973547">
                  <a:extLst>
                    <a:ext uri="{9D8B030D-6E8A-4147-A177-3AD203B41FA5}">
                      <a16:colId xmlns:a16="http://schemas.microsoft.com/office/drawing/2014/main" val="3693399534"/>
                    </a:ext>
                  </a:extLst>
                </a:gridCol>
              </a:tblGrid>
              <a:tr h="264615">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Oswald" pitchFamily="2" charset="77"/>
                        </a:rPr>
                        <a:t>TREATMENT OPTIONS</a:t>
                      </a:r>
                    </a:p>
                  </a:txBody>
                  <a:tcPr anchor="ctr">
                    <a:lnL w="12700" cmpd="sng">
                      <a:noFill/>
                      <a:prstDash val="solid"/>
                    </a:lnL>
                    <a:lnR w="9525" cap="flat" cmpd="sng" algn="ctr">
                      <a:solidFill>
                        <a:schemeClr val="bg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Oswald" pitchFamily="2" charset="77"/>
                        </a:rPr>
                        <a:t>TREATMENTS/ DRUGS</a:t>
                      </a:r>
                    </a:p>
                  </a:txBody>
                  <a:tcPr anchor="ctr">
                    <a:lnL w="9525" cap="flat" cmpd="sng" algn="ctr">
                      <a:solidFill>
                        <a:schemeClr val="bg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Oswald" pitchFamily="2" charset="77"/>
                        </a:rPr>
                        <a:t>OUT OF POCKET COST</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Oswald" pitchFamily="2" charset="77"/>
                        </a:rPr>
                        <a:t>EMPLOYER BENEFITS</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Oswald" pitchFamily="2" charset="77"/>
                        </a:rPr>
                        <a:t>PUBLIC FUNDING </a:t>
                      </a:r>
                    </a:p>
                  </a:txBody>
                  <a:tcPr marB="0" anchor="ctr">
                    <a:lnL w="9525"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dirty="0">
                        <a:latin typeface="Oswald" pitchFamily="2" charset="77"/>
                      </a:endParaRP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dirty="0">
                        <a:latin typeface="Oswald" pitchFamily="2" charset="77"/>
                      </a:endParaRP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846265015"/>
                  </a:ext>
                </a:extLst>
              </a:tr>
              <a:tr h="264615">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dirty="0">
                        <a:latin typeface="Oswald" pitchFamily="2" charset="77"/>
                      </a:endParaRP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dirty="0">
                        <a:latin typeface="Oswald" pitchFamily="2" charset="77"/>
                      </a:endParaRP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dirty="0">
                        <a:latin typeface="Oswald" pitchFamily="2" charset="77"/>
                      </a:endParaRP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dirty="0">
                        <a:latin typeface="Oswald" pitchFamily="2" charset="77"/>
                      </a:endParaRP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Oswald" pitchFamily="2" charset="77"/>
                        </a:rPr>
                        <a:t>ONTARIO</a:t>
                      </a:r>
                    </a:p>
                  </a:txBody>
                  <a:tcPr marT="0" anchor="ctr">
                    <a:lnL w="9525"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Oswald" pitchFamily="2" charset="77"/>
                        </a:rPr>
                        <a:t>QUEBEC</a:t>
                      </a:r>
                    </a:p>
                  </a:txBody>
                  <a:tcPr marT="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Oswald" pitchFamily="2" charset="77"/>
                        </a:rPr>
                        <a:t>YUKON</a:t>
                      </a:r>
                    </a:p>
                  </a:txBody>
                  <a:tcPr marT="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958634927"/>
                  </a:ext>
                </a:extLst>
              </a:tr>
              <a:tr h="108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Nunito Sans Normal" pitchFamily="2" charset="77"/>
                        </a:rPr>
                        <a:t>They are counseled about their options and try IUI first.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Nunito Sans Normal" pitchFamily="2" charset="77"/>
                        </a:rPr>
                        <a:t>3 cycles later they are not successful. </a:t>
                      </a:r>
                    </a:p>
                  </a:txBody>
                  <a:tcPr marL="137160" marR="137160" marT="137160" marB="137160">
                    <a:lnL w="12700" cmpd="sng">
                      <a:noFill/>
                      <a:prstDash val="solid"/>
                    </a:lnL>
                    <a:lnR w="9525" cap="flat" cmpd="sng" algn="ctr">
                      <a:solidFill>
                        <a:schemeClr val="bg1"/>
                      </a:solidFill>
                      <a:prstDash val="solid"/>
                      <a:round/>
                      <a:headEnd type="none" w="med" len="med"/>
                      <a:tailEnd type="none" w="med" len="med"/>
                    </a:lnR>
                    <a:lnT w="12700" cmpd="sng">
                      <a:noFill/>
                      <a:prstDash val="soli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EEAE7"/>
                    </a:solidFill>
                  </a:tcPr>
                </a:tc>
                <a:tc>
                  <a:txBody>
                    <a:bodyPr/>
                    <a:lstStyle/>
                    <a:p>
                      <a:r>
                        <a:rPr lang="en-US" sz="1200" b="0" i="0" dirty="0">
                          <a:latin typeface="Nunito Sans Normal Light" pitchFamily="2" charset="77"/>
                        </a:rPr>
                        <a:t>IUI x 3 cycles</a:t>
                      </a:r>
                    </a:p>
                    <a:p>
                      <a:r>
                        <a:rPr lang="en-US" sz="1200" b="0" i="0" dirty="0">
                          <a:latin typeface="Nunito Sans Normal Light" pitchFamily="2" charset="77"/>
                        </a:rPr>
                        <a:t>Medications</a:t>
                      </a:r>
                    </a:p>
                  </a:txBody>
                  <a:tcPr marL="137160" marR="137160" marT="137160" marB="137160">
                    <a:lnL w="9525" cap="flat" cmpd="sng" algn="ctr">
                      <a:solidFill>
                        <a:schemeClr val="bg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mpd="sng">
                      <a:noFill/>
                      <a:prstDash val="soli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i="0" dirty="0">
                          <a:latin typeface="Nunito Sans Normal Light" pitchFamily="2" charset="77"/>
                        </a:rPr>
                        <a:t>$1,950</a:t>
                      </a:r>
                    </a:p>
                    <a:p>
                      <a:r>
                        <a:rPr lang="en-US" sz="1200" b="0" i="0" dirty="0">
                          <a:latin typeface="Nunito Sans Normal Light" pitchFamily="2" charset="77"/>
                        </a:rPr>
                        <a:t>$3,000</a:t>
                      </a:r>
                    </a:p>
                    <a:p>
                      <a:r>
                        <a:rPr lang="en-US" sz="1200" b="1" i="0" dirty="0">
                          <a:latin typeface="Nunito Sans Normal" pitchFamily="2" charset="77"/>
                        </a:rPr>
                        <a:t>$4,950</a:t>
                      </a:r>
                    </a:p>
                  </a:txBody>
                  <a:tcPr marL="137160" marR="137160" marT="137160" marB="13716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mpd="sng">
                      <a:noFill/>
                      <a:prstDash val="soli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accent3"/>
                          </a:solidFill>
                          <a:latin typeface="Nunito Sans Normal" pitchFamily="2" charset="77"/>
                          <a:sym typeface="Verdana"/>
                        </a:rPr>
                        <a:t>$0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accent3"/>
                          </a:solidFill>
                          <a:latin typeface="Nunito Sans Normal" pitchFamily="2" charset="77"/>
                          <a:sym typeface="Verdana"/>
                        </a:rPr>
                        <a:t>$0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latin typeface="Nunito Sans Normal" pitchFamily="2" charset="77"/>
                          <a:sym typeface="Verdana"/>
                        </a:rPr>
                        <a:t>$0</a:t>
                      </a:r>
                    </a:p>
                  </a:txBody>
                  <a:tcPr marL="137160" marR="137160" marT="137160" marB="13716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mpd="sng">
                      <a:noFill/>
                      <a:prstDash val="soli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trike="sngStrike" dirty="0">
                          <a:latin typeface="Nunito Sans Normal" pitchFamily="2" charset="77"/>
                          <a:sym typeface="Verdana"/>
                        </a:rPr>
                        <a:t>$1950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3"/>
                          </a:solidFill>
                          <a:latin typeface="Nunito Sans Normal" pitchFamily="2" charset="77"/>
                          <a:sym typeface="Verdana"/>
                        </a:rPr>
                        <a:t>$0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Nunito Sans Normal" pitchFamily="2" charset="77"/>
                          <a:sym typeface="Verdana"/>
                        </a:rPr>
                        <a:t>$0</a:t>
                      </a:r>
                    </a:p>
                  </a:txBody>
                  <a:tcPr marL="137160" marR="137160" marT="137160" marB="137160">
                    <a:lnL w="9525" cap="flat" cmpd="sng" algn="ctr">
                      <a:solidFill>
                        <a:schemeClr val="tx1"/>
                      </a:solidFill>
                      <a:prstDash val="solid"/>
                      <a:round/>
                      <a:headEnd type="none" w="med" len="med"/>
                      <a:tailEnd type="none" w="med" len="med"/>
                    </a:lnL>
                    <a:lnR w="12700" cmpd="sng">
                      <a:noFill/>
                      <a:prstDash val="solid"/>
                    </a:lnR>
                    <a:lnT w="12700" cmpd="sng">
                      <a:noFill/>
                      <a:prstDash val="soli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3"/>
                          </a:solidFill>
                          <a:latin typeface="Nunito Sans Normal" pitchFamily="2" charset="77"/>
                          <a:sym typeface="Verdana"/>
                        </a:rPr>
                        <a:t>$0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3"/>
                          </a:solidFill>
                          <a:latin typeface="Nunito Sans Normal" pitchFamily="2" charset="77"/>
                          <a:sym typeface="Verdana"/>
                        </a:rPr>
                        <a:t>$0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Nunito Sans Normal" pitchFamily="2" charset="77"/>
                          <a:sym typeface="Verdana"/>
                        </a:rPr>
                        <a:t>$0</a:t>
                      </a:r>
                    </a:p>
                  </a:txBody>
                  <a:tcPr marL="137160" marR="137160" marT="137160" marB="137160">
                    <a:lnL w="12700" cmpd="sng">
                      <a:noFill/>
                      <a:prstDash val="solid"/>
                    </a:lnL>
                    <a:lnR w="12700" cmpd="sng">
                      <a:noFill/>
                      <a:prstDash val="solid"/>
                    </a:lnR>
                    <a:lnT w="12700" cmpd="sng">
                      <a:noFill/>
                      <a:prstDash val="soli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73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3"/>
                          </a:solidFill>
                          <a:latin typeface="Nunito Sans Normal" pitchFamily="2" charset="77"/>
                          <a:sym typeface="Verdana"/>
                        </a:rPr>
                        <a:t>$0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3"/>
                          </a:solidFill>
                          <a:latin typeface="Nunito Sans Normal" pitchFamily="2" charset="77"/>
                          <a:sym typeface="Verdana"/>
                        </a:rPr>
                        <a:t>$0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Nunito Sans Normal" pitchFamily="2" charset="77"/>
                          <a:sym typeface="Verdana"/>
                        </a:rPr>
                        <a:t>$0</a:t>
                      </a:r>
                    </a:p>
                  </a:txBody>
                  <a:tcPr marL="137160" marR="137160" marT="137160" marB="137160">
                    <a:lnL w="12700" cmpd="sng">
                      <a:noFill/>
                      <a:prstDash val="solid"/>
                    </a:lnL>
                    <a:lnR w="12700" cmpd="sng">
                      <a:noFill/>
                      <a:prstDash val="solid"/>
                    </a:lnR>
                    <a:lnT w="12700" cmpd="sng">
                      <a:noFill/>
                      <a:prstDash val="soli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3FF"/>
                    </a:solidFill>
                  </a:tcPr>
                </a:tc>
                <a:extLst>
                  <a:ext uri="{0D108BD9-81ED-4DB2-BD59-A6C34878D82A}">
                    <a16:rowId xmlns:a16="http://schemas.microsoft.com/office/drawing/2014/main" val="1552326386"/>
                  </a:ext>
                </a:extLst>
              </a:tr>
              <a:tr h="90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Nunito Sans Normal" pitchFamily="2" charset="77"/>
                        </a:rPr>
                        <a:t>After 3 failed IUIs, they try IVF</a:t>
                      </a:r>
                    </a:p>
                  </a:txBody>
                  <a:tcPr marL="137160" marR="137160" marT="137160" marB="137160">
                    <a:lnL w="12700" cmpd="sng">
                      <a:noFill/>
                      <a:prstDash val="solid"/>
                    </a:lnL>
                    <a:lnR w="9525" cap="flat" cmpd="sng" algn="ctr">
                      <a:solidFill>
                        <a:schemeClr val="bg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EEAE7"/>
                    </a:solidFill>
                  </a:tcPr>
                </a:tc>
                <a:tc>
                  <a:txBody>
                    <a:bodyPr/>
                    <a:lstStyle/>
                    <a:p>
                      <a:r>
                        <a:rPr lang="en-US" sz="1200" b="0" i="0" dirty="0">
                          <a:latin typeface="Nunito Sans Normal Light" pitchFamily="2" charset="77"/>
                        </a:rPr>
                        <a:t>IVF</a:t>
                      </a:r>
                    </a:p>
                    <a:p>
                      <a:r>
                        <a:rPr lang="en-US" sz="1200" b="0" i="0" dirty="0">
                          <a:latin typeface="Nunito Sans Normal Light" pitchFamily="2" charset="77"/>
                        </a:rPr>
                        <a:t>Medications</a:t>
                      </a:r>
                    </a:p>
                  </a:txBody>
                  <a:tcPr marL="137160" marR="137160" marT="137160" marB="137160">
                    <a:lnL w="9525" cap="flat" cmpd="sng" algn="ctr">
                      <a:solidFill>
                        <a:schemeClr val="bg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i="0" dirty="0">
                          <a:latin typeface="Nunito Sans Normal Light" pitchFamily="2" charset="77"/>
                        </a:rPr>
                        <a:t>$8,000</a:t>
                      </a:r>
                    </a:p>
                    <a:p>
                      <a:r>
                        <a:rPr lang="en-US" sz="1200" b="0" i="0" dirty="0">
                          <a:latin typeface="Nunito Sans Normal Light" pitchFamily="2" charset="77"/>
                        </a:rPr>
                        <a:t>$8,000</a:t>
                      </a:r>
                    </a:p>
                    <a:p>
                      <a:r>
                        <a:rPr lang="en-US" sz="1200" b="1" i="0" dirty="0">
                          <a:latin typeface="Nunito Sans Normal" pitchFamily="2" charset="77"/>
                        </a:rPr>
                        <a:t>$16,000</a:t>
                      </a:r>
                    </a:p>
                  </a:txBody>
                  <a:tcPr marL="137160" marR="137160" marT="137160" marB="13716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latin typeface="Nunito Sans Normal Light" pitchFamily="2" charset="77"/>
                          <a:sym typeface="Verdana"/>
                        </a:rPr>
                        <a:t>$8,000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latin typeface="Nunito Sans Normal Light" pitchFamily="2" charset="77"/>
                          <a:sym typeface="Verdana"/>
                        </a:rPr>
                        <a:t>$6,950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latin typeface="Nunito Sans Normal" pitchFamily="2" charset="77"/>
                          <a:sym typeface="Verdana"/>
                        </a:rPr>
                        <a:t>$14,950</a:t>
                      </a:r>
                    </a:p>
                  </a:txBody>
                  <a:tcPr marL="137160" marR="137160" marT="137160" marB="13716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strike="sngStrike" dirty="0">
                          <a:latin typeface="Nunito Sans Normal Light" pitchFamily="2" charset="77"/>
                          <a:sym typeface="Verdana"/>
                        </a:rPr>
                        <a:t>$8,000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accent3"/>
                          </a:solidFill>
                          <a:latin typeface="Nunito Sans Normal Light" pitchFamily="2" charset="77"/>
                          <a:sym typeface="Verdana"/>
                        </a:rPr>
                        <a:t>$6,950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latin typeface="Nunito Sans Normal" pitchFamily="2" charset="77"/>
                          <a:sym typeface="Verdana"/>
                        </a:rPr>
                        <a:t>$6,950</a:t>
                      </a:r>
                    </a:p>
                  </a:txBody>
                  <a:tcPr marL="137160" marR="137160" marT="137160" marB="137160">
                    <a:lnL w="9525" cap="flat" cmpd="sng" algn="ctr">
                      <a:solidFill>
                        <a:schemeClr val="tx1"/>
                      </a:solidFill>
                      <a:prstDash val="solid"/>
                      <a:round/>
                      <a:headEnd type="none" w="med" len="med"/>
                      <a:tailEnd type="none" w="med" len="me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strike="sngStrike" dirty="0">
                          <a:latin typeface="Nunito Sans Normal Light" pitchFamily="2" charset="77"/>
                          <a:sym typeface="Verdana"/>
                        </a:rPr>
                        <a:t>$8,000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latin typeface="Nunito Sans Normal Light" pitchFamily="2" charset="77"/>
                          <a:sym typeface="Verdana"/>
                        </a:rPr>
                        <a:t>$300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latin typeface="Nunito Sans Normal" pitchFamily="2" charset="77"/>
                          <a:sym typeface="Verdana"/>
                        </a:rPr>
                        <a:t>$300</a:t>
                      </a:r>
                    </a:p>
                  </a:txBody>
                  <a:tcPr marL="137160" marR="137160" marT="137160" marB="137160">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73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latin typeface="Nunito Sans Normal Light" pitchFamily="2" charset="77"/>
                          <a:sym typeface="Verdana"/>
                        </a:rPr>
                        <a:t>$8,000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accent3"/>
                          </a:solidFill>
                          <a:latin typeface="Nunito Sans Normal Light" pitchFamily="2" charset="77"/>
                          <a:sym typeface="Verdana"/>
                        </a:rPr>
                        <a:t>$6,950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latin typeface="Nunito Sans Normal" pitchFamily="2" charset="77"/>
                          <a:sym typeface="Verdana"/>
                        </a:rPr>
                        <a:t>$14,950</a:t>
                      </a:r>
                    </a:p>
                  </a:txBody>
                  <a:tcPr marL="137160" marR="137160" marT="137160" marB="137160">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3FF"/>
                    </a:solidFill>
                  </a:tcPr>
                </a:tc>
                <a:extLst>
                  <a:ext uri="{0D108BD9-81ED-4DB2-BD59-A6C34878D82A}">
                    <a16:rowId xmlns:a16="http://schemas.microsoft.com/office/drawing/2014/main" val="2515881464"/>
                  </a:ext>
                </a:extLst>
              </a:tr>
              <a:tr h="828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Nunito Sans Normal" pitchFamily="2" charset="77"/>
                        </a:rPr>
                        <a:t>The first round of IVF does not work so they try a second round</a:t>
                      </a:r>
                    </a:p>
                  </a:txBody>
                  <a:tcPr marL="137160" marR="137160" marT="137160" marB="137160">
                    <a:lnL w="12700" cmpd="sng">
                      <a:noFill/>
                      <a:prstDash val="solid"/>
                    </a:lnL>
                    <a:lnR w="9525" cap="flat" cmpd="sng" algn="ctr">
                      <a:solidFill>
                        <a:schemeClr val="bg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EEAE7"/>
                    </a:solidFill>
                  </a:tcPr>
                </a:tc>
                <a:tc>
                  <a:txBody>
                    <a:bodyPr/>
                    <a:lstStyle/>
                    <a:p>
                      <a:r>
                        <a:rPr lang="en-US" sz="1200" b="0" i="0" dirty="0">
                          <a:latin typeface="Nunito Sans Normal Light" pitchFamily="2" charset="77"/>
                        </a:rPr>
                        <a:t>IVF</a:t>
                      </a:r>
                    </a:p>
                    <a:p>
                      <a:r>
                        <a:rPr lang="en-US" sz="1200" b="0" i="0" dirty="0">
                          <a:latin typeface="Nunito Sans Normal Light" pitchFamily="2" charset="77"/>
                        </a:rPr>
                        <a:t>Medications</a:t>
                      </a:r>
                    </a:p>
                  </a:txBody>
                  <a:tcPr marL="137160" marR="137160" marT="137160" marB="137160">
                    <a:lnL w="9525" cap="flat" cmpd="sng" algn="ctr">
                      <a:solidFill>
                        <a:schemeClr val="bg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i="0" dirty="0">
                          <a:latin typeface="Nunito Sans Normal Light" pitchFamily="2" charset="77"/>
                        </a:rPr>
                        <a:t>$8,000</a:t>
                      </a:r>
                    </a:p>
                    <a:p>
                      <a:r>
                        <a:rPr lang="en-US" sz="1200" b="0" i="0" dirty="0">
                          <a:latin typeface="Nunito Sans Normal Light" pitchFamily="2" charset="77"/>
                        </a:rPr>
                        <a:t>$8,000</a:t>
                      </a:r>
                    </a:p>
                    <a:p>
                      <a:r>
                        <a:rPr lang="en-US" sz="1200" b="0" i="0" dirty="0">
                          <a:latin typeface="Nunito Sans Normal Light" pitchFamily="2" charset="77"/>
                        </a:rPr>
                        <a:t>$16,000</a:t>
                      </a:r>
                    </a:p>
                  </a:txBody>
                  <a:tcPr marL="137160" marR="137160" marT="137160" marB="13716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latin typeface="Nunito Sans Normal Light" pitchFamily="2" charset="77"/>
                          <a:sym typeface="Verdana"/>
                        </a:rPr>
                        <a:t>$8,000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latin typeface="Nunito Sans Normal Light" pitchFamily="2" charset="77"/>
                          <a:sym typeface="Verdana"/>
                        </a:rPr>
                        <a:t>$8,000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latin typeface="Nunito Sans Normal Light" pitchFamily="2" charset="77"/>
                          <a:sym typeface="Verdana"/>
                        </a:rPr>
                        <a:t>$16,000</a:t>
                      </a:r>
                    </a:p>
                  </a:txBody>
                  <a:tcPr marL="137160" marR="137160" marT="137160" marB="13716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latin typeface="Nunito Sans Normal Light" pitchFamily="2" charset="77"/>
                          <a:sym typeface="Verdana"/>
                        </a:rPr>
                        <a:t>$8,000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latin typeface="Nunito Sans Normal Light" pitchFamily="2" charset="77"/>
                          <a:sym typeface="Verdana"/>
                        </a:rPr>
                        <a:t>$8,000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latin typeface="Nunito Sans Normal Light" pitchFamily="2" charset="77"/>
                          <a:sym typeface="Verdana"/>
                        </a:rPr>
                        <a:t>$16,000</a:t>
                      </a:r>
                    </a:p>
                  </a:txBody>
                  <a:tcPr marL="137160" marR="137160" marT="137160" marB="137160">
                    <a:lnL w="9525" cap="flat" cmpd="sng" algn="ctr">
                      <a:solidFill>
                        <a:schemeClr val="tx1"/>
                      </a:solidFill>
                      <a:prstDash val="solid"/>
                      <a:round/>
                      <a:headEnd type="none" w="med" len="med"/>
                      <a:tailEnd type="none" w="med" len="me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latin typeface="Nunito Sans Normal Light" pitchFamily="2" charset="77"/>
                          <a:sym typeface="Verdana"/>
                        </a:rPr>
                        <a:t>$8,000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latin typeface="Nunito Sans Normal Light" pitchFamily="2" charset="77"/>
                          <a:sym typeface="Verdana"/>
                        </a:rPr>
                        <a:t>$300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latin typeface="Nunito Sans Normal Light" pitchFamily="2" charset="77"/>
                          <a:sym typeface="Verdana"/>
                        </a:rPr>
                        <a:t>$8,300</a:t>
                      </a:r>
                    </a:p>
                  </a:txBody>
                  <a:tcPr marL="137160" marR="137160" marT="137160" marB="137160">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73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latin typeface="Nunito Sans Normal Light" pitchFamily="2" charset="77"/>
                          <a:sym typeface="Verdana"/>
                        </a:rPr>
                        <a:t>$8,000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latin typeface="Nunito Sans Normal Light" pitchFamily="2" charset="77"/>
                          <a:sym typeface="Verdana"/>
                        </a:rPr>
                        <a:t>$8,000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latin typeface="Nunito Sans Normal Light" pitchFamily="2" charset="77"/>
                          <a:sym typeface="Verdana"/>
                        </a:rPr>
                        <a:t>$16,000</a:t>
                      </a:r>
                    </a:p>
                  </a:txBody>
                  <a:tcPr marL="137160" marR="137160" marT="137160" marB="137160">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3FF"/>
                    </a:solidFill>
                  </a:tcPr>
                </a:tc>
                <a:extLst>
                  <a:ext uri="{0D108BD9-81ED-4DB2-BD59-A6C34878D82A}">
                    <a16:rowId xmlns:a16="http://schemas.microsoft.com/office/drawing/2014/main" val="3675313829"/>
                  </a:ext>
                </a:extLst>
              </a:tr>
              <a:tr h="61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dirty="0">
                          <a:solidFill>
                            <a:schemeClr val="bg1"/>
                          </a:solidFill>
                          <a:latin typeface="Oswald" pitchFamily="2" charset="77"/>
                        </a:rPr>
                        <a:t>TOTAL COSTS</a:t>
                      </a:r>
                    </a:p>
                  </a:txBody>
                  <a:tcPr marL="137160" marR="137160" marT="137160" marB="137160" anchor="ctr">
                    <a:lnL w="12700" cmpd="sng">
                      <a:noFill/>
                      <a:prstDash val="solid"/>
                    </a:lnL>
                    <a:lnR w="9525" cap="flat" cmpd="sng" algn="ctr">
                      <a:solidFill>
                        <a:schemeClr val="bg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endParaRPr lang="en-US" sz="1100" dirty="0">
                        <a:latin typeface="Nunito Sans Normal" pitchFamily="2" charset="77"/>
                      </a:endParaRPr>
                    </a:p>
                  </a:txBody>
                  <a:tcPr marL="137160" marR="137160" marT="137160" marB="137160" anchor="ctr">
                    <a:lnL w="9525" cap="flat" cmpd="sng" algn="ctr">
                      <a:solidFill>
                        <a:schemeClr val="bg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b="1" dirty="0">
                          <a:latin typeface="Oswald" pitchFamily="2" charset="77"/>
                        </a:rPr>
                        <a:t>$36,950</a:t>
                      </a:r>
                    </a:p>
                  </a:txBody>
                  <a:tcPr marL="137160" marR="137160" marT="137160" marB="13716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i="0" dirty="0">
                          <a:latin typeface="Oswald" pitchFamily="2" charset="77"/>
                          <a:sym typeface="Verdana"/>
                        </a:rPr>
                        <a:t>$30,950</a:t>
                      </a:r>
                    </a:p>
                  </a:txBody>
                  <a:tcPr marL="137160" marR="137160" marT="137160" marB="13716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dirty="0">
                          <a:latin typeface="Oswald" pitchFamily="2" charset="77"/>
                          <a:sym typeface="Verdana"/>
                        </a:rPr>
                        <a:t>$22,950</a:t>
                      </a:r>
                    </a:p>
                  </a:txBody>
                  <a:tcPr marL="137160" marR="137160" marT="137160" marB="137160" anchor="ctr">
                    <a:lnL w="9525" cap="flat" cmpd="sng" algn="ctr">
                      <a:solidFill>
                        <a:schemeClr val="tx1"/>
                      </a:solidFill>
                      <a:prstDash val="solid"/>
                      <a:round/>
                      <a:headEnd type="none" w="med" len="med"/>
                      <a:tailEnd type="none" w="med" len="me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dirty="0">
                          <a:latin typeface="Oswald" pitchFamily="2" charset="77"/>
                          <a:sym typeface="Verdana"/>
                        </a:rPr>
                        <a:t>$8,600</a:t>
                      </a:r>
                    </a:p>
                  </a:txBody>
                  <a:tcPr marL="137160" marR="137160" marT="137160" marB="137160" anchor="ctr">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73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dirty="0">
                          <a:latin typeface="Oswald" pitchFamily="2" charset="77"/>
                          <a:sym typeface="Verdana"/>
                        </a:rPr>
                        <a:t>$30,950</a:t>
                      </a:r>
                    </a:p>
                  </a:txBody>
                  <a:tcPr marL="137160" marR="137160" marT="137160" marB="137160" anchor="ctr">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3FF"/>
                    </a:solidFill>
                  </a:tcPr>
                </a:tc>
                <a:extLst>
                  <a:ext uri="{0D108BD9-81ED-4DB2-BD59-A6C34878D82A}">
                    <a16:rowId xmlns:a16="http://schemas.microsoft.com/office/drawing/2014/main" val="743146226"/>
                  </a:ext>
                </a:extLst>
              </a:tr>
            </a:tbl>
          </a:graphicData>
        </a:graphic>
      </p:graphicFrame>
      <p:sp>
        <p:nvSpPr>
          <p:cNvPr id="11" name="TextBox 10">
            <a:extLst>
              <a:ext uri="{FF2B5EF4-FFF2-40B4-BE49-F238E27FC236}">
                <a16:creationId xmlns:a16="http://schemas.microsoft.com/office/drawing/2014/main" id="{5A013CD0-AB64-A70E-D4C8-29D8FE8CA205}"/>
              </a:ext>
            </a:extLst>
          </p:cNvPr>
          <p:cNvSpPr txBox="1"/>
          <p:nvPr/>
        </p:nvSpPr>
        <p:spPr>
          <a:xfrm>
            <a:off x="564794" y="605529"/>
            <a:ext cx="3263846" cy="553998"/>
          </a:xfrm>
          <a:prstGeom prst="rect">
            <a:avLst/>
          </a:prstGeom>
          <a:noFill/>
        </p:spPr>
        <p:txBody>
          <a:bodyPr wrap="square" rtlCol="0">
            <a:spAutoFit/>
          </a:bodyPr>
          <a:lstStyle/>
          <a:p>
            <a:r>
              <a:rPr lang="en-US" sz="3000" b="1" dirty="0">
                <a:latin typeface="Oswald" pitchFamily="2" charset="77"/>
              </a:rPr>
              <a:t>PATIENT JOURNEY </a:t>
            </a:r>
          </a:p>
        </p:txBody>
      </p:sp>
      <p:sp>
        <p:nvSpPr>
          <p:cNvPr id="12" name="TextBox 11">
            <a:extLst>
              <a:ext uri="{FF2B5EF4-FFF2-40B4-BE49-F238E27FC236}">
                <a16:creationId xmlns:a16="http://schemas.microsoft.com/office/drawing/2014/main" id="{091DF772-CCD8-3635-F744-08F2A9022775}"/>
              </a:ext>
            </a:extLst>
          </p:cNvPr>
          <p:cNvSpPr txBox="1"/>
          <p:nvPr/>
        </p:nvSpPr>
        <p:spPr>
          <a:xfrm>
            <a:off x="3828640" y="605529"/>
            <a:ext cx="2412829" cy="553998"/>
          </a:xfrm>
          <a:prstGeom prst="rect">
            <a:avLst/>
          </a:prstGeom>
          <a:noFill/>
        </p:spPr>
        <p:txBody>
          <a:bodyPr wrap="square" rtlCol="0">
            <a:spAutoFit/>
          </a:bodyPr>
          <a:lstStyle/>
          <a:p>
            <a:r>
              <a:rPr lang="en-US" sz="3000" dirty="0">
                <a:latin typeface="Times New Roman" panose="02020603050405020304" pitchFamily="18" charset="0"/>
                <a:ea typeface="Baskerville" panose="02020502070401020303" pitchFamily="18" charset="0"/>
                <a:cs typeface="Times New Roman" panose="02020603050405020304" pitchFamily="18" charset="0"/>
              </a:rPr>
              <a:t>Kate &amp; David </a:t>
            </a:r>
            <a:endParaRPr lang="en-US" sz="3000" b="1" i="1" dirty="0">
              <a:latin typeface="Times New Roman" panose="02020603050405020304" pitchFamily="18" charset="0"/>
              <a:ea typeface="Baskerville SemiBold" panose="02020502070401020303"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F000EBB6-8B01-39B5-6B7A-F3DBD1FE1445}"/>
              </a:ext>
            </a:extLst>
          </p:cNvPr>
          <p:cNvSpPr txBox="1"/>
          <p:nvPr/>
        </p:nvSpPr>
        <p:spPr>
          <a:xfrm>
            <a:off x="564793" y="1335167"/>
            <a:ext cx="8506847" cy="1015663"/>
          </a:xfrm>
          <a:prstGeom prst="rect">
            <a:avLst/>
          </a:prstGeom>
          <a:noFill/>
        </p:spPr>
        <p:txBody>
          <a:bodyPr wrap="square" rtlCol="0">
            <a:spAutoFit/>
          </a:bodyPr>
          <a:lstStyle/>
          <a:p>
            <a:r>
              <a:rPr lang="en-US" sz="2000" dirty="0">
                <a:latin typeface="Nunito Sans Normal Light" pitchFamily="2" charset="77"/>
              </a:rPr>
              <a:t>Kate and David have been trying to conceive for 2 years. All of their clinic investigations are normal and they plan to start fertility treatments. David’s employer offers $6,000 towards fertility drugs and/or treatment. </a:t>
            </a:r>
          </a:p>
        </p:txBody>
      </p:sp>
      <p:grpSp>
        <p:nvGrpSpPr>
          <p:cNvPr id="16" name="Group 15">
            <a:extLst>
              <a:ext uri="{FF2B5EF4-FFF2-40B4-BE49-F238E27FC236}">
                <a16:creationId xmlns:a16="http://schemas.microsoft.com/office/drawing/2014/main" id="{2F5DE20F-5B11-7AA4-0AF3-FDB5172BEAED}"/>
              </a:ext>
            </a:extLst>
          </p:cNvPr>
          <p:cNvGrpSpPr/>
          <p:nvPr/>
        </p:nvGrpSpPr>
        <p:grpSpPr>
          <a:xfrm>
            <a:off x="9367405" y="2642007"/>
            <a:ext cx="2373555" cy="759656"/>
            <a:chOff x="9382346" y="2593144"/>
            <a:chExt cx="2373555" cy="759656"/>
          </a:xfrm>
          <a:solidFill>
            <a:schemeClr val="accent2"/>
          </a:solidFill>
        </p:grpSpPr>
        <p:sp>
          <p:nvSpPr>
            <p:cNvPr id="14" name="Rectangle 13">
              <a:extLst>
                <a:ext uri="{FF2B5EF4-FFF2-40B4-BE49-F238E27FC236}">
                  <a16:creationId xmlns:a16="http://schemas.microsoft.com/office/drawing/2014/main" id="{32CE18C4-5E9A-05A9-3EC6-04C1B1B5F015}"/>
                </a:ext>
              </a:extLst>
            </p:cNvPr>
            <p:cNvSpPr/>
            <p:nvPr/>
          </p:nvSpPr>
          <p:spPr>
            <a:xfrm>
              <a:off x="9758946" y="2593145"/>
              <a:ext cx="1996955" cy="75965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iangle 14">
              <a:extLst>
                <a:ext uri="{FF2B5EF4-FFF2-40B4-BE49-F238E27FC236}">
                  <a16:creationId xmlns:a16="http://schemas.microsoft.com/office/drawing/2014/main" id="{FB6BF613-015C-0986-8248-563BEC2C1A53}"/>
                </a:ext>
              </a:extLst>
            </p:cNvPr>
            <p:cNvSpPr/>
            <p:nvPr/>
          </p:nvSpPr>
          <p:spPr>
            <a:xfrm rot="10800000">
              <a:off x="9382346" y="2593144"/>
              <a:ext cx="807351" cy="352551"/>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3C38DB6D-61F0-9516-A245-1A89C6F73662}"/>
              </a:ext>
            </a:extLst>
          </p:cNvPr>
          <p:cNvGrpSpPr/>
          <p:nvPr/>
        </p:nvGrpSpPr>
        <p:grpSpPr>
          <a:xfrm>
            <a:off x="9367405" y="3648486"/>
            <a:ext cx="2373555" cy="759656"/>
            <a:chOff x="9382346" y="2593144"/>
            <a:chExt cx="2373555" cy="759656"/>
          </a:xfrm>
          <a:solidFill>
            <a:srgbClr val="FFC734"/>
          </a:solidFill>
        </p:grpSpPr>
        <p:sp>
          <p:nvSpPr>
            <p:cNvPr id="18" name="Rectangle 17">
              <a:extLst>
                <a:ext uri="{FF2B5EF4-FFF2-40B4-BE49-F238E27FC236}">
                  <a16:creationId xmlns:a16="http://schemas.microsoft.com/office/drawing/2014/main" id="{84ABA9E6-184D-5EF1-2D8F-9EFF110AEF9A}"/>
                </a:ext>
              </a:extLst>
            </p:cNvPr>
            <p:cNvSpPr/>
            <p:nvPr/>
          </p:nvSpPr>
          <p:spPr>
            <a:xfrm>
              <a:off x="9758946" y="2593145"/>
              <a:ext cx="1996955" cy="75965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iangle 18">
              <a:extLst>
                <a:ext uri="{FF2B5EF4-FFF2-40B4-BE49-F238E27FC236}">
                  <a16:creationId xmlns:a16="http://schemas.microsoft.com/office/drawing/2014/main" id="{DB53E706-BA68-EEE8-0ED3-8C0184E8DF34}"/>
                </a:ext>
              </a:extLst>
            </p:cNvPr>
            <p:cNvSpPr/>
            <p:nvPr/>
          </p:nvSpPr>
          <p:spPr>
            <a:xfrm rot="10800000">
              <a:off x="9382346" y="2593144"/>
              <a:ext cx="807351" cy="352551"/>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5CA24767-2E61-BFE3-58AE-141056B16BB6}"/>
              </a:ext>
            </a:extLst>
          </p:cNvPr>
          <p:cNvGrpSpPr/>
          <p:nvPr/>
        </p:nvGrpSpPr>
        <p:grpSpPr>
          <a:xfrm>
            <a:off x="9367405" y="4654964"/>
            <a:ext cx="2373555" cy="897831"/>
            <a:chOff x="9382346" y="2593144"/>
            <a:chExt cx="2373555" cy="759656"/>
          </a:xfrm>
          <a:solidFill>
            <a:srgbClr val="FFE3FF"/>
          </a:solidFill>
        </p:grpSpPr>
        <p:sp>
          <p:nvSpPr>
            <p:cNvPr id="21" name="Rectangle 20">
              <a:extLst>
                <a:ext uri="{FF2B5EF4-FFF2-40B4-BE49-F238E27FC236}">
                  <a16:creationId xmlns:a16="http://schemas.microsoft.com/office/drawing/2014/main" id="{F35893AD-04CC-05AA-3D0B-B58D4F49AA6D}"/>
                </a:ext>
              </a:extLst>
            </p:cNvPr>
            <p:cNvSpPr/>
            <p:nvPr/>
          </p:nvSpPr>
          <p:spPr>
            <a:xfrm>
              <a:off x="9758946" y="2593145"/>
              <a:ext cx="1996955" cy="75965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iangle 21">
              <a:extLst>
                <a:ext uri="{FF2B5EF4-FFF2-40B4-BE49-F238E27FC236}">
                  <a16:creationId xmlns:a16="http://schemas.microsoft.com/office/drawing/2014/main" id="{7F831612-F574-E37D-3A17-E9D2F9029605}"/>
                </a:ext>
              </a:extLst>
            </p:cNvPr>
            <p:cNvSpPr/>
            <p:nvPr/>
          </p:nvSpPr>
          <p:spPr>
            <a:xfrm rot="10800000">
              <a:off x="9382346" y="2593144"/>
              <a:ext cx="807351" cy="352551"/>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F15C4D4A-53AC-CC94-C31D-806AC62A307B}"/>
              </a:ext>
            </a:extLst>
          </p:cNvPr>
          <p:cNvGrpSpPr/>
          <p:nvPr/>
        </p:nvGrpSpPr>
        <p:grpSpPr>
          <a:xfrm>
            <a:off x="9367405" y="5661445"/>
            <a:ext cx="2336913" cy="1025398"/>
            <a:chOff x="9418988" y="5661445"/>
            <a:chExt cx="2336913" cy="1025398"/>
          </a:xfrm>
          <a:solidFill>
            <a:schemeClr val="accent3"/>
          </a:solidFill>
        </p:grpSpPr>
        <p:sp>
          <p:nvSpPr>
            <p:cNvPr id="24" name="Rectangle 23">
              <a:extLst>
                <a:ext uri="{FF2B5EF4-FFF2-40B4-BE49-F238E27FC236}">
                  <a16:creationId xmlns:a16="http://schemas.microsoft.com/office/drawing/2014/main" id="{80C5EFC8-1C65-5F16-27DA-F7D8B9356D14}"/>
                </a:ext>
              </a:extLst>
            </p:cNvPr>
            <p:cNvSpPr/>
            <p:nvPr/>
          </p:nvSpPr>
          <p:spPr>
            <a:xfrm>
              <a:off x="9758946" y="5661445"/>
              <a:ext cx="1996955" cy="1025398"/>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iangle 24">
              <a:extLst>
                <a:ext uri="{FF2B5EF4-FFF2-40B4-BE49-F238E27FC236}">
                  <a16:creationId xmlns:a16="http://schemas.microsoft.com/office/drawing/2014/main" id="{BBE3B480-5866-C0E9-C9B2-5B0269C81AEF}"/>
                </a:ext>
              </a:extLst>
            </p:cNvPr>
            <p:cNvSpPr/>
            <p:nvPr/>
          </p:nvSpPr>
          <p:spPr>
            <a:xfrm>
              <a:off x="9418988" y="6083476"/>
              <a:ext cx="807351" cy="352551"/>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a:extLst>
              <a:ext uri="{FF2B5EF4-FFF2-40B4-BE49-F238E27FC236}">
                <a16:creationId xmlns:a16="http://schemas.microsoft.com/office/drawing/2014/main" id="{C72A2E6F-B185-A56D-4A1E-78E1C8C87011}"/>
              </a:ext>
            </a:extLst>
          </p:cNvPr>
          <p:cNvSpPr txBox="1"/>
          <p:nvPr/>
        </p:nvSpPr>
        <p:spPr>
          <a:xfrm>
            <a:off x="9808590" y="2744836"/>
            <a:ext cx="1867783" cy="646331"/>
          </a:xfrm>
          <a:prstGeom prst="rect">
            <a:avLst/>
          </a:prstGeom>
          <a:noFill/>
        </p:spPr>
        <p:txBody>
          <a:bodyPr wrap="square" rtlCol="0">
            <a:spAutoFit/>
          </a:bodyPr>
          <a:lstStyle/>
          <a:p>
            <a:r>
              <a:rPr lang="en-US" sz="1200" dirty="0">
                <a:latin typeface="Nunito Sans Normal Light" pitchFamily="2" charset="77"/>
              </a:rPr>
              <a:t>The Ontario Fertility Program covers </a:t>
            </a:r>
            <a:r>
              <a:rPr lang="en-US" sz="1200" b="1" dirty="0">
                <a:latin typeface="Nunito Sans Normal ExtraBold" pitchFamily="2" charset="77"/>
              </a:rPr>
              <a:t>one round of IVF and IUIs</a:t>
            </a:r>
          </a:p>
        </p:txBody>
      </p:sp>
      <p:sp>
        <p:nvSpPr>
          <p:cNvPr id="31" name="TextBox 30">
            <a:extLst>
              <a:ext uri="{FF2B5EF4-FFF2-40B4-BE49-F238E27FC236}">
                <a16:creationId xmlns:a16="http://schemas.microsoft.com/office/drawing/2014/main" id="{571B8A91-A97D-209F-299E-FC3913FF28AD}"/>
              </a:ext>
            </a:extLst>
          </p:cNvPr>
          <p:cNvSpPr txBox="1"/>
          <p:nvPr/>
        </p:nvSpPr>
        <p:spPr>
          <a:xfrm>
            <a:off x="9808590" y="3747160"/>
            <a:ext cx="1867783" cy="646331"/>
          </a:xfrm>
          <a:prstGeom prst="rect">
            <a:avLst/>
          </a:prstGeom>
          <a:noFill/>
        </p:spPr>
        <p:txBody>
          <a:bodyPr wrap="square" rtlCol="0">
            <a:spAutoFit/>
          </a:bodyPr>
          <a:lstStyle/>
          <a:p>
            <a:r>
              <a:rPr lang="en-US" sz="1200" dirty="0">
                <a:latin typeface="Nunito Sans Normal Light" pitchFamily="2" charset="77"/>
              </a:rPr>
              <a:t>RAMQ in Quebec covers most but </a:t>
            </a:r>
            <a:r>
              <a:rPr lang="en-US" sz="1200" b="1" dirty="0">
                <a:latin typeface="Nunito Sans Normal ExtraBold" pitchFamily="2" charset="77"/>
              </a:rPr>
              <a:t>not all fertility medications</a:t>
            </a:r>
          </a:p>
        </p:txBody>
      </p:sp>
      <p:sp>
        <p:nvSpPr>
          <p:cNvPr id="32" name="TextBox 31">
            <a:extLst>
              <a:ext uri="{FF2B5EF4-FFF2-40B4-BE49-F238E27FC236}">
                <a16:creationId xmlns:a16="http://schemas.microsoft.com/office/drawing/2014/main" id="{57240A34-EA81-50D0-0108-D60735E2D396}"/>
              </a:ext>
            </a:extLst>
          </p:cNvPr>
          <p:cNvSpPr txBox="1"/>
          <p:nvPr/>
        </p:nvSpPr>
        <p:spPr>
          <a:xfrm>
            <a:off x="9808590" y="4709906"/>
            <a:ext cx="1932370" cy="1015663"/>
          </a:xfrm>
          <a:prstGeom prst="rect">
            <a:avLst/>
          </a:prstGeom>
          <a:noFill/>
        </p:spPr>
        <p:txBody>
          <a:bodyPr wrap="square" rtlCol="0">
            <a:spAutoFit/>
          </a:bodyPr>
          <a:lstStyle/>
          <a:p>
            <a:r>
              <a:rPr lang="en-US" sz="1200" dirty="0">
                <a:latin typeface="Nunito Sans Normal Light" pitchFamily="2" charset="77"/>
              </a:rPr>
              <a:t>Yukon doesn’t offer treatment in province, but cover up to </a:t>
            </a:r>
            <a:r>
              <a:rPr lang="en-US" sz="1200" b="1" dirty="0">
                <a:latin typeface="Nunito Sans Normal ExtraBold" pitchFamily="2" charset="77"/>
              </a:rPr>
              <a:t>$174/day for travel </a:t>
            </a:r>
          </a:p>
          <a:p>
            <a:endParaRPr lang="en-US" sz="1200" dirty="0">
              <a:latin typeface="Nunito Sans Normal Light" pitchFamily="2" charset="77"/>
            </a:endParaRPr>
          </a:p>
        </p:txBody>
      </p:sp>
      <p:sp>
        <p:nvSpPr>
          <p:cNvPr id="33" name="TextBox 32">
            <a:extLst>
              <a:ext uri="{FF2B5EF4-FFF2-40B4-BE49-F238E27FC236}">
                <a16:creationId xmlns:a16="http://schemas.microsoft.com/office/drawing/2014/main" id="{2B4BDB73-4A33-F21C-195C-67DB1074B642}"/>
              </a:ext>
            </a:extLst>
          </p:cNvPr>
          <p:cNvSpPr txBox="1"/>
          <p:nvPr/>
        </p:nvSpPr>
        <p:spPr>
          <a:xfrm>
            <a:off x="9808590" y="5898345"/>
            <a:ext cx="1867783" cy="646331"/>
          </a:xfrm>
          <a:prstGeom prst="rect">
            <a:avLst/>
          </a:prstGeom>
          <a:noFill/>
        </p:spPr>
        <p:txBody>
          <a:bodyPr wrap="square" rtlCol="0">
            <a:spAutoFit/>
          </a:bodyPr>
          <a:lstStyle/>
          <a:p>
            <a:r>
              <a:rPr lang="en-US" sz="1200" dirty="0">
                <a:solidFill>
                  <a:schemeClr val="bg1"/>
                </a:solidFill>
                <a:latin typeface="Nunito Sans Normal" pitchFamily="2" charset="77"/>
              </a:rPr>
              <a:t>+ travel costs, time off of work and stress of travelling for treatment </a:t>
            </a:r>
          </a:p>
        </p:txBody>
      </p:sp>
      <p:sp>
        <p:nvSpPr>
          <p:cNvPr id="3" name="Rectangle 2">
            <a:extLst>
              <a:ext uri="{FF2B5EF4-FFF2-40B4-BE49-F238E27FC236}">
                <a16:creationId xmlns:a16="http://schemas.microsoft.com/office/drawing/2014/main" id="{CE5C5CE3-5E64-78BA-D542-BBF2D703E383}"/>
              </a:ext>
            </a:extLst>
          </p:cNvPr>
          <p:cNvSpPr/>
          <p:nvPr/>
        </p:nvSpPr>
        <p:spPr>
          <a:xfrm>
            <a:off x="2253866" y="3168650"/>
            <a:ext cx="121033" cy="3375025"/>
          </a:xfrm>
          <a:prstGeom prst="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A6234D4-160D-7240-AB59-820F9A04982B}"/>
              </a:ext>
            </a:extLst>
          </p:cNvPr>
          <p:cNvPicPr>
            <a:picLocks noChangeAspect="1"/>
          </p:cNvPicPr>
          <p:nvPr/>
        </p:nvPicPr>
        <p:blipFill>
          <a:blip r:embed="rId5"/>
          <a:srcRect l="16700" r="16700"/>
          <a:stretch/>
        </p:blipFill>
        <p:spPr>
          <a:xfrm>
            <a:off x="9764440" y="594761"/>
            <a:ext cx="1728000" cy="1728000"/>
          </a:xfrm>
          <a:custGeom>
            <a:avLst/>
            <a:gdLst>
              <a:gd name="connsiteX0" fmla="*/ 864000 w 1728000"/>
              <a:gd name="connsiteY0" fmla="*/ 0 h 1728000"/>
              <a:gd name="connsiteX1" fmla="*/ 1728000 w 1728000"/>
              <a:gd name="connsiteY1" fmla="*/ 864000 h 1728000"/>
              <a:gd name="connsiteX2" fmla="*/ 864000 w 1728000"/>
              <a:gd name="connsiteY2" fmla="*/ 1728000 h 1728000"/>
              <a:gd name="connsiteX3" fmla="*/ 0 w 1728000"/>
              <a:gd name="connsiteY3" fmla="*/ 864000 h 1728000"/>
              <a:gd name="connsiteX4" fmla="*/ 864000 w 1728000"/>
              <a:gd name="connsiteY4" fmla="*/ 0 h 172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000" h="1728000">
                <a:moveTo>
                  <a:pt x="864000" y="0"/>
                </a:moveTo>
                <a:cubicBezTo>
                  <a:pt x="1341174" y="0"/>
                  <a:pt x="1728000" y="386826"/>
                  <a:pt x="1728000" y="864000"/>
                </a:cubicBezTo>
                <a:cubicBezTo>
                  <a:pt x="1728000" y="1341174"/>
                  <a:pt x="1341174" y="1728000"/>
                  <a:pt x="864000" y="1728000"/>
                </a:cubicBezTo>
                <a:cubicBezTo>
                  <a:pt x="386826" y="1728000"/>
                  <a:pt x="0" y="1341174"/>
                  <a:pt x="0" y="864000"/>
                </a:cubicBezTo>
                <a:cubicBezTo>
                  <a:pt x="0" y="386826"/>
                  <a:pt x="386826" y="0"/>
                  <a:pt x="864000" y="0"/>
                </a:cubicBezTo>
                <a:close/>
              </a:path>
            </a:pathLst>
          </a:custGeom>
        </p:spPr>
      </p:pic>
    </p:spTree>
    <p:extLst>
      <p:ext uri="{BB962C8B-B14F-4D97-AF65-F5344CB8AC3E}">
        <p14:creationId xmlns:p14="http://schemas.microsoft.com/office/powerpoint/2010/main" val="15216427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3E08BF33-1A78-1238-0375-0F9D8515C7A4}"/>
            </a:ext>
          </a:extLst>
        </p:cNvPr>
        <p:cNvGrpSpPr/>
        <p:nvPr/>
      </p:nvGrpSpPr>
      <p:grpSpPr>
        <a:xfrm>
          <a:off x="0" y="0"/>
          <a:ext cx="0" cy="0"/>
          <a:chOff x="0" y="0"/>
          <a:chExt cx="0" cy="0"/>
        </a:xfrm>
      </p:grpSpPr>
      <p:pic>
        <p:nvPicPr>
          <p:cNvPr id="4" name="Picture 3" descr="A chart with numbers and text&#10;&#10;AI-generated content may be incorrect." hidden="1">
            <a:extLst>
              <a:ext uri="{FF2B5EF4-FFF2-40B4-BE49-F238E27FC236}">
                <a16:creationId xmlns:a16="http://schemas.microsoft.com/office/drawing/2014/main" id="{10081131-8BC5-6B6A-B53D-AD5F124FBD27}"/>
              </a:ext>
            </a:extLst>
          </p:cNvPr>
          <p:cNvPicPr>
            <a:picLocks noChangeAspect="1"/>
          </p:cNvPicPr>
          <p:nvPr/>
        </p:nvPicPr>
        <p:blipFill>
          <a:blip r:embed="rId3">
            <a:alphaModFix amt="38000"/>
          </a:blip>
          <a:stretch>
            <a:fillRect/>
          </a:stretch>
        </p:blipFill>
        <p:spPr>
          <a:xfrm>
            <a:off x="0" y="0"/>
            <a:ext cx="12188390" cy="6858000"/>
          </a:xfrm>
          <a:prstGeom prst="rect">
            <a:avLst/>
          </a:prstGeom>
        </p:spPr>
      </p:pic>
      <p:pic>
        <p:nvPicPr>
          <p:cNvPr id="6" name="Picture 5" descr="A person and person sitting on a couch looking at a phone&#10;&#10;AI-generated content may be incorrect.">
            <a:extLst>
              <a:ext uri="{FF2B5EF4-FFF2-40B4-BE49-F238E27FC236}">
                <a16:creationId xmlns:a16="http://schemas.microsoft.com/office/drawing/2014/main" id="{7A0AA34B-A889-4277-EE35-3BA5EA8C8426}"/>
              </a:ext>
            </a:extLst>
          </p:cNvPr>
          <p:cNvPicPr>
            <a:picLocks noChangeAspect="1"/>
          </p:cNvPicPr>
          <p:nvPr/>
        </p:nvPicPr>
        <p:blipFill>
          <a:blip r:embed="rId4"/>
          <a:stretch>
            <a:fillRect/>
          </a:stretch>
        </p:blipFill>
        <p:spPr>
          <a:xfrm>
            <a:off x="8980590" y="278970"/>
            <a:ext cx="2732147" cy="2243092"/>
          </a:xfrm>
          <a:prstGeom prst="rect">
            <a:avLst/>
          </a:prstGeom>
        </p:spPr>
      </p:pic>
      <p:graphicFrame>
        <p:nvGraphicFramePr>
          <p:cNvPr id="10" name="Table 9">
            <a:extLst>
              <a:ext uri="{FF2B5EF4-FFF2-40B4-BE49-F238E27FC236}">
                <a16:creationId xmlns:a16="http://schemas.microsoft.com/office/drawing/2014/main" id="{8F3A2EB3-FEDD-DFD5-116A-36678D21412F}"/>
              </a:ext>
            </a:extLst>
          </p:cNvPr>
          <p:cNvGraphicFramePr>
            <a:graphicFrameLocks noGrp="1"/>
          </p:cNvGraphicFramePr>
          <p:nvPr>
            <p:extLst>
              <p:ext uri="{D42A27DB-BD31-4B8C-83A1-F6EECF244321}">
                <p14:modId xmlns:p14="http://schemas.microsoft.com/office/powerpoint/2010/main" val="646387317"/>
              </p:ext>
            </p:extLst>
          </p:nvPr>
        </p:nvGraphicFramePr>
        <p:xfrm>
          <a:off x="314317" y="3364390"/>
          <a:ext cx="8757323" cy="3227070"/>
        </p:xfrm>
        <a:graphic>
          <a:graphicData uri="http://schemas.openxmlformats.org/drawingml/2006/table">
            <a:tbl>
              <a:tblPr firstRow="1" bandRow="1"/>
              <a:tblGrid>
                <a:gridCol w="1943060">
                  <a:extLst>
                    <a:ext uri="{9D8B030D-6E8A-4147-A177-3AD203B41FA5}">
                      <a16:colId xmlns:a16="http://schemas.microsoft.com/office/drawing/2014/main" val="2393697251"/>
                    </a:ext>
                  </a:extLst>
                </a:gridCol>
                <a:gridCol w="1297874">
                  <a:extLst>
                    <a:ext uri="{9D8B030D-6E8A-4147-A177-3AD203B41FA5}">
                      <a16:colId xmlns:a16="http://schemas.microsoft.com/office/drawing/2014/main" val="3246783718"/>
                    </a:ext>
                  </a:extLst>
                </a:gridCol>
                <a:gridCol w="1297874">
                  <a:extLst>
                    <a:ext uri="{9D8B030D-6E8A-4147-A177-3AD203B41FA5}">
                      <a16:colId xmlns:a16="http://schemas.microsoft.com/office/drawing/2014/main" val="330429728"/>
                    </a:ext>
                  </a:extLst>
                </a:gridCol>
                <a:gridCol w="1297874">
                  <a:extLst>
                    <a:ext uri="{9D8B030D-6E8A-4147-A177-3AD203B41FA5}">
                      <a16:colId xmlns:a16="http://schemas.microsoft.com/office/drawing/2014/main" val="684371125"/>
                    </a:ext>
                  </a:extLst>
                </a:gridCol>
                <a:gridCol w="973547">
                  <a:extLst>
                    <a:ext uri="{9D8B030D-6E8A-4147-A177-3AD203B41FA5}">
                      <a16:colId xmlns:a16="http://schemas.microsoft.com/office/drawing/2014/main" val="424128860"/>
                    </a:ext>
                  </a:extLst>
                </a:gridCol>
                <a:gridCol w="973547">
                  <a:extLst>
                    <a:ext uri="{9D8B030D-6E8A-4147-A177-3AD203B41FA5}">
                      <a16:colId xmlns:a16="http://schemas.microsoft.com/office/drawing/2014/main" val="804121615"/>
                    </a:ext>
                  </a:extLst>
                </a:gridCol>
                <a:gridCol w="973547">
                  <a:extLst>
                    <a:ext uri="{9D8B030D-6E8A-4147-A177-3AD203B41FA5}">
                      <a16:colId xmlns:a16="http://schemas.microsoft.com/office/drawing/2014/main" val="3693399534"/>
                    </a:ext>
                  </a:extLst>
                </a:gridCol>
              </a:tblGrid>
              <a:tr h="264615">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Oswald" pitchFamily="2" charset="77"/>
                        </a:rPr>
                        <a:t>TREATMENT OPTIONS</a:t>
                      </a:r>
                    </a:p>
                  </a:txBody>
                  <a:tcPr anchor="ctr">
                    <a:lnL w="12700" cmpd="sng">
                      <a:noFill/>
                      <a:prstDash val="solid"/>
                    </a:lnL>
                    <a:lnR w="9525" cap="flat" cmpd="sng" algn="ctr">
                      <a:solidFill>
                        <a:schemeClr val="bg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Oswald" pitchFamily="2" charset="77"/>
                        </a:rPr>
                        <a:t>TREATMENTS/ DRUGS</a:t>
                      </a:r>
                    </a:p>
                  </a:txBody>
                  <a:tcPr anchor="ctr">
                    <a:lnL w="9525" cap="flat" cmpd="sng" algn="ctr">
                      <a:solidFill>
                        <a:schemeClr val="bg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Oswald" pitchFamily="2" charset="77"/>
                        </a:rPr>
                        <a:t>OUT OF POCKET COST</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Oswald" pitchFamily="2" charset="77"/>
                        </a:rPr>
                        <a:t>EMPLOYER BENEFITS</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latin typeface="Oswald" pitchFamily="2" charset="77"/>
                        </a:rPr>
                        <a:t>PUBLIC FUNDING </a:t>
                      </a:r>
                    </a:p>
                  </a:txBody>
                  <a:tcPr marB="0" anchor="ctr">
                    <a:lnL w="9525"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dirty="0">
                        <a:latin typeface="Oswald" pitchFamily="2" charset="77"/>
                      </a:endParaRP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dirty="0">
                        <a:latin typeface="Oswald" pitchFamily="2" charset="77"/>
                      </a:endParaRP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846265015"/>
                  </a:ext>
                </a:extLst>
              </a:tr>
              <a:tr h="264615">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dirty="0">
                        <a:latin typeface="Oswald" pitchFamily="2" charset="77"/>
                      </a:endParaRP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dirty="0">
                        <a:latin typeface="Oswald" pitchFamily="2" charset="77"/>
                      </a:endParaRP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dirty="0">
                        <a:latin typeface="Oswald" pitchFamily="2" charset="77"/>
                      </a:endParaRP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dirty="0">
                        <a:latin typeface="Oswald" pitchFamily="2" charset="77"/>
                      </a:endParaRP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Oswald" pitchFamily="2" charset="77"/>
                        </a:rPr>
                        <a:t>ONTARIO</a:t>
                      </a:r>
                    </a:p>
                  </a:txBody>
                  <a:tcPr marT="0" anchor="ctr">
                    <a:lnL w="9525"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Oswald" pitchFamily="2" charset="77"/>
                        </a:rPr>
                        <a:t>ALBERTA</a:t>
                      </a:r>
                    </a:p>
                  </a:txBody>
                  <a:tcPr marT="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Oswald" pitchFamily="2" charset="77"/>
                        </a:rPr>
                        <a:t>PEI</a:t>
                      </a:r>
                    </a:p>
                  </a:txBody>
                  <a:tcPr marT="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958634927"/>
                  </a:ext>
                </a:extLst>
              </a:tr>
              <a:tr h="108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Nunito Sans Normal" pitchFamily="2" charset="77"/>
                        </a:rPr>
                        <a:t>IVF</a:t>
                      </a:r>
                    </a:p>
                  </a:txBody>
                  <a:tcPr marL="137160" marR="137160" marT="137160" marB="137160">
                    <a:lnL w="12700" cmpd="sng">
                      <a:noFill/>
                      <a:prstDash val="solid"/>
                    </a:lnL>
                    <a:lnR w="9525" cap="flat" cmpd="sng" algn="ctr">
                      <a:solidFill>
                        <a:schemeClr val="bg1"/>
                      </a:solidFill>
                      <a:prstDash val="solid"/>
                      <a:round/>
                      <a:headEnd type="none" w="med" len="med"/>
                      <a:tailEnd type="none" w="med" len="med"/>
                    </a:lnR>
                    <a:lnT w="12700" cmpd="sng">
                      <a:noFill/>
                      <a:prstDash val="soli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EEAE7"/>
                    </a:solidFill>
                  </a:tcPr>
                </a:tc>
                <a:tc>
                  <a:txBody>
                    <a:bodyPr/>
                    <a:lstStyle/>
                    <a:p>
                      <a:r>
                        <a:rPr lang="en-US" sz="1200" b="0" i="0" dirty="0">
                          <a:latin typeface="Nunito Sans Normal Light" pitchFamily="2" charset="77"/>
                        </a:rPr>
                        <a:t>IVF</a:t>
                      </a:r>
                    </a:p>
                    <a:p>
                      <a:r>
                        <a:rPr lang="en-US" sz="1200" b="0" i="0" dirty="0">
                          <a:latin typeface="Nunito Sans Normal Light" pitchFamily="2" charset="77"/>
                        </a:rPr>
                        <a:t>Medications</a:t>
                      </a:r>
                    </a:p>
                  </a:txBody>
                  <a:tcPr marL="137160" marR="137160" marT="137160" marB="137160">
                    <a:lnL w="9525" cap="flat" cmpd="sng" algn="ctr">
                      <a:solidFill>
                        <a:schemeClr val="bg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mpd="sng">
                      <a:noFill/>
                      <a:prstDash val="soli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i="0" dirty="0">
                          <a:latin typeface="Nunito Sans Normal Light" pitchFamily="2" charset="77"/>
                        </a:rPr>
                        <a:t>$8,000</a:t>
                      </a:r>
                    </a:p>
                    <a:p>
                      <a:r>
                        <a:rPr lang="en-US" sz="1200" b="0" i="0" dirty="0">
                          <a:latin typeface="Nunito Sans Normal Light" pitchFamily="2" charset="77"/>
                        </a:rPr>
                        <a:t>$8,000</a:t>
                      </a:r>
                    </a:p>
                    <a:p>
                      <a:r>
                        <a:rPr lang="en-US" sz="1200" b="1" i="0" dirty="0">
                          <a:latin typeface="Nunito Sans Normal" pitchFamily="2" charset="77"/>
                        </a:rPr>
                        <a:t>$16,000</a:t>
                      </a:r>
                    </a:p>
                  </a:txBody>
                  <a:tcPr marL="137160" marR="137160" marT="137160" marB="13716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mpd="sng">
                      <a:noFill/>
                      <a:prstDash val="soli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latin typeface="Nunito Sans Normal" pitchFamily="2" charset="77"/>
                          <a:sym typeface="Verdana"/>
                        </a:rPr>
                        <a:t>$8,000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accent3"/>
                          </a:solidFill>
                          <a:latin typeface="Nunito Sans Normal" pitchFamily="2" charset="77"/>
                          <a:sym typeface="Verdana"/>
                        </a:rPr>
                        <a:t>$0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latin typeface="Nunito Sans Normal" pitchFamily="2" charset="77"/>
                          <a:sym typeface="Verdana"/>
                        </a:rPr>
                        <a:t>$8,000</a:t>
                      </a:r>
                    </a:p>
                  </a:txBody>
                  <a:tcPr marL="137160" marR="137160" marT="137160" marB="13716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mpd="sng">
                      <a:noFill/>
                      <a:prstDash val="soli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trike="sngStrike" dirty="0">
                          <a:latin typeface="Nunito Sans Normal" pitchFamily="2" charset="77"/>
                          <a:sym typeface="Verdana"/>
                        </a:rPr>
                        <a:t>$8,000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3"/>
                          </a:solidFill>
                          <a:latin typeface="Nunito Sans Normal" pitchFamily="2" charset="77"/>
                          <a:sym typeface="Verdana"/>
                        </a:rPr>
                        <a:t>$0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latin typeface="Nunito Sans Normal" pitchFamily="2" charset="77"/>
                          <a:sym typeface="Verdana"/>
                        </a:rPr>
                        <a:t>$0</a:t>
                      </a:r>
                    </a:p>
                  </a:txBody>
                  <a:tcPr marL="137160" marR="137160" marT="137160" marB="137160">
                    <a:lnL w="9525" cap="flat" cmpd="sng" algn="ctr">
                      <a:solidFill>
                        <a:schemeClr val="tx1"/>
                      </a:solidFill>
                      <a:prstDash val="solid"/>
                      <a:round/>
                      <a:headEnd type="none" w="med" len="med"/>
                      <a:tailEnd type="none" w="med" len="med"/>
                    </a:lnL>
                    <a:lnR w="12700" cmpd="sng">
                      <a:noFill/>
                      <a:prstDash val="solid"/>
                    </a:lnR>
                    <a:lnT w="12700" cmpd="sng">
                      <a:noFill/>
                      <a:prstDash val="soli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Nunito Sans Normal" pitchFamily="2" charset="77"/>
                          <a:sym typeface="Verdana"/>
                        </a:rPr>
                        <a:t>$8,000</a:t>
                      </a:r>
                    </a:p>
                  </a:txBody>
                  <a:tcPr marL="137160" marR="137160" marT="137160" marB="137160">
                    <a:lnL w="12700" cmpd="sng">
                      <a:noFill/>
                      <a:prstDash val="solid"/>
                    </a:lnL>
                    <a:lnR w="12700" cmpd="sng">
                      <a:noFill/>
                      <a:prstDash val="solid"/>
                    </a:lnR>
                    <a:lnT w="12700" cmpd="sng">
                      <a:noFill/>
                      <a:prstDash val="soli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73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trike="sngStrike" dirty="0">
                          <a:latin typeface="Nunito Sans Normal" pitchFamily="2" charset="77"/>
                          <a:sym typeface="Verdana"/>
                        </a:rPr>
                        <a:t>$8,000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3"/>
                          </a:solidFill>
                          <a:latin typeface="Nunito Sans Normal" pitchFamily="2" charset="77"/>
                          <a:sym typeface="Verdana"/>
                        </a:rPr>
                        <a:t>$0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Nunito Sans Normal" pitchFamily="2" charset="77"/>
                          <a:sym typeface="Verdana"/>
                        </a:rPr>
                        <a:t>$0</a:t>
                      </a:r>
                    </a:p>
                  </a:txBody>
                  <a:tcPr marL="137160" marR="137160" marT="137160" marB="137160">
                    <a:lnL w="12700" cmpd="sng">
                      <a:noFill/>
                      <a:prstDash val="solid"/>
                    </a:lnL>
                    <a:lnR w="12700" cmpd="sng">
                      <a:noFill/>
                      <a:prstDash val="solid"/>
                    </a:lnR>
                    <a:lnT w="12700" cmpd="sng">
                      <a:noFill/>
                      <a:prstDash val="soli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3FF"/>
                    </a:solidFill>
                  </a:tcPr>
                </a:tc>
                <a:extLst>
                  <a:ext uri="{0D108BD9-81ED-4DB2-BD59-A6C34878D82A}">
                    <a16:rowId xmlns:a16="http://schemas.microsoft.com/office/drawing/2014/main" val="1552326386"/>
                  </a:ext>
                </a:extLst>
              </a:tr>
              <a:tr h="90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Nunito Sans Normal" pitchFamily="2" charset="77"/>
                        </a:rPr>
                        <a:t>IVF + PGT (paternal genetic testing) </a:t>
                      </a:r>
                    </a:p>
                  </a:txBody>
                  <a:tcPr marL="137160" marR="137160" marT="137160" marB="137160">
                    <a:lnL w="12700" cmpd="sng">
                      <a:noFill/>
                      <a:prstDash val="solid"/>
                    </a:lnL>
                    <a:lnR w="9525" cap="flat" cmpd="sng" algn="ctr">
                      <a:solidFill>
                        <a:schemeClr val="bg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EEAE7"/>
                    </a:solidFill>
                  </a:tcPr>
                </a:tc>
                <a:tc>
                  <a:txBody>
                    <a:bodyPr/>
                    <a:lstStyle/>
                    <a:p>
                      <a:r>
                        <a:rPr lang="en-US" sz="1200" b="0" i="0" dirty="0">
                          <a:latin typeface="Nunito Sans Normal Light" pitchFamily="2" charset="77"/>
                        </a:rPr>
                        <a:t>IVF</a:t>
                      </a:r>
                    </a:p>
                    <a:p>
                      <a:r>
                        <a:rPr lang="en-US" sz="1200" b="0" i="0" dirty="0">
                          <a:latin typeface="Nunito Sans Normal Light" pitchFamily="2" charset="77"/>
                        </a:rPr>
                        <a:t>Medications</a:t>
                      </a:r>
                    </a:p>
                    <a:p>
                      <a:r>
                        <a:rPr lang="en-US" sz="1200" b="0" i="0" dirty="0">
                          <a:latin typeface="Nunito Sans Normal Light" pitchFamily="2" charset="77"/>
                        </a:rPr>
                        <a:t>Genetic Testing</a:t>
                      </a:r>
                    </a:p>
                  </a:txBody>
                  <a:tcPr marL="137160" marR="137160" marT="137160" marB="137160">
                    <a:lnL w="9525" cap="flat" cmpd="sng" algn="ctr">
                      <a:solidFill>
                        <a:schemeClr val="bg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i="0" dirty="0">
                          <a:latin typeface="Nunito Sans Normal Light" pitchFamily="2" charset="77"/>
                        </a:rPr>
                        <a:t>$8,000</a:t>
                      </a:r>
                    </a:p>
                    <a:p>
                      <a:r>
                        <a:rPr lang="en-US" sz="1200" b="0" i="0" dirty="0">
                          <a:latin typeface="Nunito Sans Normal Light" pitchFamily="2" charset="77"/>
                        </a:rPr>
                        <a:t>$8,000</a:t>
                      </a:r>
                    </a:p>
                    <a:p>
                      <a:r>
                        <a:rPr lang="en-US" sz="1200" b="0" i="0" dirty="0">
                          <a:latin typeface="Nunito Sans Normal Light" pitchFamily="2" charset="77"/>
                        </a:rPr>
                        <a:t>$4,000</a:t>
                      </a:r>
                    </a:p>
                    <a:p>
                      <a:r>
                        <a:rPr lang="en-US" sz="1200" b="1" i="0" dirty="0">
                          <a:latin typeface="Nunito Sans Normal" pitchFamily="2" charset="77"/>
                        </a:rPr>
                        <a:t>$20,000</a:t>
                      </a:r>
                    </a:p>
                  </a:txBody>
                  <a:tcPr marL="137160" marR="137160" marT="137160" marB="13716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latin typeface="Nunito Sans Normal Light" pitchFamily="2" charset="77"/>
                          <a:sym typeface="Verdana"/>
                        </a:rPr>
                        <a:t>$8,000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accent3"/>
                          </a:solidFill>
                          <a:latin typeface="Nunito Sans Normal" pitchFamily="2" charset="77"/>
                          <a:sym typeface="Verdana"/>
                        </a:rPr>
                        <a:t>$1,000</a:t>
                      </a:r>
                      <a:endParaRPr lang="en-US" sz="1200" b="0" i="0" dirty="0">
                        <a:latin typeface="Nunito Sans Normal Light" pitchFamily="2" charset="77"/>
                        <a:sym typeface="Verdan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latin typeface="Nunito Sans Normal Light" pitchFamily="2" charset="77"/>
                          <a:sym typeface="Verdana"/>
                        </a:rPr>
                        <a:t>$4,000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latin typeface="Nunito Sans Normal" pitchFamily="2" charset="77"/>
                          <a:sym typeface="Verdana"/>
                        </a:rPr>
                        <a:t>$13,000</a:t>
                      </a:r>
                    </a:p>
                  </a:txBody>
                  <a:tcPr marL="137160" marR="137160" marT="137160" marB="13716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strike="noStrike" dirty="0">
                          <a:solidFill>
                            <a:schemeClr val="tx1"/>
                          </a:solidFill>
                          <a:latin typeface="Nunito Sans Normal Light" pitchFamily="2" charset="77"/>
                          <a:sym typeface="Verdana"/>
                        </a:rPr>
                        <a:t>$8,000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accent3"/>
                          </a:solidFill>
                          <a:latin typeface="Nunito Sans Normal Light" pitchFamily="2" charset="77"/>
                          <a:sym typeface="Verdana"/>
                        </a:rPr>
                        <a:t>$1,000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latin typeface="Nunito Sans Normal Light" pitchFamily="2" charset="77"/>
                          <a:sym typeface="Verdana"/>
                        </a:rPr>
                        <a:t>$4,000</a:t>
                      </a:r>
                      <a:endParaRPr lang="en-US" sz="1200" b="0" i="0" dirty="0">
                        <a:solidFill>
                          <a:schemeClr val="accent3"/>
                        </a:solidFill>
                        <a:latin typeface="Nunito Sans Normal Light" pitchFamily="2" charset="77"/>
                        <a:sym typeface="Verdan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latin typeface="Nunito Sans Normal" pitchFamily="2" charset="77"/>
                          <a:sym typeface="Verdana"/>
                        </a:rPr>
                        <a:t>$13,000</a:t>
                      </a:r>
                    </a:p>
                  </a:txBody>
                  <a:tcPr marL="137160" marR="137160" marT="137160" marB="137160">
                    <a:lnL w="9525" cap="flat" cmpd="sng" algn="ctr">
                      <a:solidFill>
                        <a:schemeClr val="tx1"/>
                      </a:solidFill>
                      <a:prstDash val="solid"/>
                      <a:round/>
                      <a:headEnd type="none" w="med" len="med"/>
                      <a:tailEnd type="none" w="med" len="me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latin typeface="Nunito Sans Normal" pitchFamily="2" charset="77"/>
                          <a:sym typeface="Verdana"/>
                        </a:rPr>
                        <a:t>$13,000</a:t>
                      </a:r>
                    </a:p>
                  </a:txBody>
                  <a:tcPr marL="137160" marR="137160" marT="137160" marB="137160">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73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accent3"/>
                          </a:solidFill>
                          <a:latin typeface="Nunito Sans Normal Light" pitchFamily="2" charset="77"/>
                          <a:sym typeface="Verdana"/>
                        </a:rPr>
                        <a:t>$6,000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accent3"/>
                          </a:solidFill>
                          <a:latin typeface="Nunito Sans Normal Light" pitchFamily="2" charset="77"/>
                          <a:sym typeface="Verdana"/>
                        </a:rPr>
                        <a:t>$1,000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latin typeface="Nunito Sans Normal Light" pitchFamily="2" charset="77"/>
                          <a:sym typeface="Verdana"/>
                        </a:rPr>
                        <a:t>$4,000</a:t>
                      </a:r>
                      <a:endParaRPr lang="en-US" sz="1200" b="0" i="0" dirty="0">
                        <a:solidFill>
                          <a:schemeClr val="accent3"/>
                        </a:solidFill>
                        <a:latin typeface="Nunito Sans Normal Light" pitchFamily="2" charset="77"/>
                        <a:sym typeface="Verdan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latin typeface="Nunito Sans Normal" pitchFamily="2" charset="77"/>
                          <a:sym typeface="Verdana"/>
                        </a:rPr>
                        <a:t>$11,000</a:t>
                      </a:r>
                    </a:p>
                  </a:txBody>
                  <a:tcPr marL="137160" marR="137160" marT="137160" marB="137160">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3FF"/>
                    </a:solidFill>
                  </a:tcPr>
                </a:tc>
                <a:extLst>
                  <a:ext uri="{0D108BD9-81ED-4DB2-BD59-A6C34878D82A}">
                    <a16:rowId xmlns:a16="http://schemas.microsoft.com/office/drawing/2014/main" val="2515881464"/>
                  </a:ext>
                </a:extLst>
              </a:tr>
              <a:tr h="61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dirty="0">
                          <a:solidFill>
                            <a:schemeClr val="bg1"/>
                          </a:solidFill>
                          <a:latin typeface="Oswald" pitchFamily="2" charset="77"/>
                        </a:rPr>
                        <a:t>TOTAL COSTS</a:t>
                      </a:r>
                    </a:p>
                  </a:txBody>
                  <a:tcPr marL="137160" marR="137160" marT="137160" marB="137160" anchor="ctr">
                    <a:lnL w="12700" cmpd="sng">
                      <a:noFill/>
                      <a:prstDash val="solid"/>
                    </a:lnL>
                    <a:lnR w="9525" cap="flat" cmpd="sng" algn="ctr">
                      <a:solidFill>
                        <a:schemeClr val="bg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endParaRPr lang="en-US" sz="1100" dirty="0">
                        <a:latin typeface="Nunito Sans Normal" pitchFamily="2" charset="77"/>
                      </a:endParaRPr>
                    </a:p>
                  </a:txBody>
                  <a:tcPr marL="137160" marR="137160" marT="137160" marB="137160" anchor="ctr">
                    <a:lnL w="9525" cap="flat" cmpd="sng" algn="ctr">
                      <a:solidFill>
                        <a:schemeClr val="bg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b="1" dirty="0">
                          <a:latin typeface="Oswald" pitchFamily="2" charset="77"/>
                        </a:rPr>
                        <a:t>$36,000</a:t>
                      </a:r>
                    </a:p>
                  </a:txBody>
                  <a:tcPr marL="137160" marR="137160" marT="137160" marB="13716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i="0" dirty="0">
                          <a:latin typeface="Oswald" pitchFamily="2" charset="77"/>
                          <a:sym typeface="Verdana"/>
                        </a:rPr>
                        <a:t>$21,000</a:t>
                      </a:r>
                    </a:p>
                  </a:txBody>
                  <a:tcPr marL="137160" marR="137160" marT="137160" marB="13716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i="0" dirty="0">
                          <a:latin typeface="Oswald" pitchFamily="2" charset="77"/>
                          <a:sym typeface="Verdana"/>
                        </a:rPr>
                        <a:t>$21,000</a:t>
                      </a:r>
                    </a:p>
                  </a:txBody>
                  <a:tcPr marL="137160" marR="137160" marT="137160" marB="137160" anchor="ctr">
                    <a:lnL w="9525" cap="flat" cmpd="sng" algn="ctr">
                      <a:solidFill>
                        <a:schemeClr val="tx1"/>
                      </a:solidFill>
                      <a:prstDash val="solid"/>
                      <a:round/>
                      <a:headEnd type="none" w="med" len="med"/>
                      <a:tailEnd type="none" w="med" len="me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i="0" dirty="0">
                          <a:latin typeface="Oswald" pitchFamily="2" charset="77"/>
                          <a:sym typeface="Verdana"/>
                        </a:rPr>
                        <a:t>$21,000</a:t>
                      </a:r>
                    </a:p>
                  </a:txBody>
                  <a:tcPr marL="137160" marR="137160" marT="137160" marB="137160" anchor="ctr">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73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i="0" dirty="0">
                          <a:latin typeface="Oswald" pitchFamily="2" charset="77"/>
                          <a:sym typeface="Verdana"/>
                        </a:rPr>
                        <a:t>$11,000</a:t>
                      </a:r>
                    </a:p>
                  </a:txBody>
                  <a:tcPr marL="137160" marR="137160" marT="137160" marB="137160" anchor="ctr">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3FF"/>
                    </a:solidFill>
                  </a:tcPr>
                </a:tc>
                <a:extLst>
                  <a:ext uri="{0D108BD9-81ED-4DB2-BD59-A6C34878D82A}">
                    <a16:rowId xmlns:a16="http://schemas.microsoft.com/office/drawing/2014/main" val="743146226"/>
                  </a:ext>
                </a:extLst>
              </a:tr>
            </a:tbl>
          </a:graphicData>
        </a:graphic>
      </p:graphicFrame>
      <p:sp>
        <p:nvSpPr>
          <p:cNvPr id="11" name="TextBox 10">
            <a:extLst>
              <a:ext uri="{FF2B5EF4-FFF2-40B4-BE49-F238E27FC236}">
                <a16:creationId xmlns:a16="http://schemas.microsoft.com/office/drawing/2014/main" id="{AC2C8700-0B04-481F-5230-591302B24470}"/>
              </a:ext>
            </a:extLst>
          </p:cNvPr>
          <p:cNvSpPr txBox="1"/>
          <p:nvPr/>
        </p:nvSpPr>
        <p:spPr>
          <a:xfrm>
            <a:off x="564794" y="605529"/>
            <a:ext cx="3263846" cy="553998"/>
          </a:xfrm>
          <a:prstGeom prst="rect">
            <a:avLst/>
          </a:prstGeom>
          <a:noFill/>
        </p:spPr>
        <p:txBody>
          <a:bodyPr wrap="square" rtlCol="0">
            <a:spAutoFit/>
          </a:bodyPr>
          <a:lstStyle/>
          <a:p>
            <a:r>
              <a:rPr lang="en-US" sz="3000" b="1" dirty="0">
                <a:latin typeface="Oswald" pitchFamily="2" charset="77"/>
              </a:rPr>
              <a:t>PATIENT JOURNEY </a:t>
            </a:r>
          </a:p>
        </p:txBody>
      </p:sp>
      <p:sp>
        <p:nvSpPr>
          <p:cNvPr id="12" name="TextBox 11">
            <a:extLst>
              <a:ext uri="{FF2B5EF4-FFF2-40B4-BE49-F238E27FC236}">
                <a16:creationId xmlns:a16="http://schemas.microsoft.com/office/drawing/2014/main" id="{58FBB22D-227E-DEAB-F5E4-0CD8C1F56335}"/>
              </a:ext>
            </a:extLst>
          </p:cNvPr>
          <p:cNvSpPr txBox="1"/>
          <p:nvPr/>
        </p:nvSpPr>
        <p:spPr>
          <a:xfrm>
            <a:off x="3828640" y="605529"/>
            <a:ext cx="2732147" cy="553998"/>
          </a:xfrm>
          <a:prstGeom prst="rect">
            <a:avLst/>
          </a:prstGeom>
          <a:noFill/>
        </p:spPr>
        <p:txBody>
          <a:bodyPr wrap="square" rtlCol="0">
            <a:spAutoFit/>
          </a:bodyPr>
          <a:lstStyle/>
          <a:p>
            <a:r>
              <a:rPr lang="en-US" sz="3000" dirty="0">
                <a:latin typeface="Times New Roman" panose="02020603050405020304" pitchFamily="18" charset="0"/>
                <a:ea typeface="Baskerville" panose="02020502070401020303" pitchFamily="18" charset="0"/>
                <a:cs typeface="Times New Roman" panose="02020603050405020304" pitchFamily="18" charset="0"/>
              </a:rPr>
              <a:t>Megan &amp; Steve</a:t>
            </a:r>
            <a:endParaRPr lang="en-US" sz="3000" b="1" i="1" dirty="0">
              <a:latin typeface="Times New Roman" panose="02020603050405020304" pitchFamily="18" charset="0"/>
              <a:ea typeface="Baskerville SemiBold" panose="02020502070401020303"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39050430-53CC-C4FA-E705-C3AB89FDDCDB}"/>
              </a:ext>
            </a:extLst>
          </p:cNvPr>
          <p:cNvSpPr txBox="1"/>
          <p:nvPr/>
        </p:nvSpPr>
        <p:spPr>
          <a:xfrm>
            <a:off x="564793" y="1335167"/>
            <a:ext cx="8506847" cy="1631216"/>
          </a:xfrm>
          <a:prstGeom prst="rect">
            <a:avLst/>
          </a:prstGeom>
          <a:noFill/>
        </p:spPr>
        <p:txBody>
          <a:bodyPr wrap="square" rtlCol="0">
            <a:spAutoFit/>
          </a:bodyPr>
          <a:lstStyle/>
          <a:p>
            <a:r>
              <a:rPr lang="en-US" sz="2000" dirty="0">
                <a:latin typeface="Nunito Sans Normal Light" pitchFamily="2" charset="77"/>
              </a:rPr>
              <a:t>Steve has a family history of Huntington’s disease and was recently found to carry the gene. Megan and Steve want to conceive but they are worried about passing this disease onto their children. They have tried and failed their first IVF cycle. Megan’s employer offers $10,000 in fertility drugs and Steve’s employer covers $5,000 in fertility drugs.</a:t>
            </a:r>
          </a:p>
        </p:txBody>
      </p:sp>
      <p:sp>
        <p:nvSpPr>
          <p:cNvPr id="21" name="Rectangle 20">
            <a:extLst>
              <a:ext uri="{FF2B5EF4-FFF2-40B4-BE49-F238E27FC236}">
                <a16:creationId xmlns:a16="http://schemas.microsoft.com/office/drawing/2014/main" id="{345D8ED5-51CB-07E7-AE76-C471406C1F5B}"/>
              </a:ext>
            </a:extLst>
          </p:cNvPr>
          <p:cNvSpPr/>
          <p:nvPr/>
        </p:nvSpPr>
        <p:spPr>
          <a:xfrm>
            <a:off x="9744005" y="4022582"/>
            <a:ext cx="1996955" cy="1956878"/>
          </a:xfrm>
          <a:prstGeom prst="rect">
            <a:avLst/>
          </a:prstGeom>
          <a:solidFill>
            <a:srgbClr val="FFE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riangle 21">
            <a:extLst>
              <a:ext uri="{FF2B5EF4-FFF2-40B4-BE49-F238E27FC236}">
                <a16:creationId xmlns:a16="http://schemas.microsoft.com/office/drawing/2014/main" id="{D8BD533E-6B6F-C8E4-059B-E2EDD12B3C9C}"/>
              </a:ext>
            </a:extLst>
          </p:cNvPr>
          <p:cNvSpPr/>
          <p:nvPr/>
        </p:nvSpPr>
        <p:spPr>
          <a:xfrm rot="10800000">
            <a:off x="9360764" y="4022261"/>
            <a:ext cx="807351" cy="352551"/>
          </a:xfrm>
          <a:prstGeom prst="triangle">
            <a:avLst/>
          </a:prstGeom>
          <a:solidFill>
            <a:srgbClr val="FFE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8E28144F-31D8-6947-D9B5-D8D0708FAAB1}"/>
              </a:ext>
            </a:extLst>
          </p:cNvPr>
          <p:cNvSpPr txBox="1"/>
          <p:nvPr/>
        </p:nvSpPr>
        <p:spPr>
          <a:xfrm>
            <a:off x="9844954" y="4193095"/>
            <a:ext cx="1867783" cy="1569660"/>
          </a:xfrm>
          <a:prstGeom prst="rect">
            <a:avLst/>
          </a:prstGeom>
          <a:noFill/>
        </p:spPr>
        <p:txBody>
          <a:bodyPr wrap="square" rtlCol="0">
            <a:spAutoFit/>
          </a:bodyPr>
          <a:lstStyle/>
          <a:p>
            <a:r>
              <a:rPr lang="en-US" sz="1200" b="1" dirty="0">
                <a:latin typeface="Nunito Sans Normal" pitchFamily="2" charset="77"/>
              </a:rPr>
              <a:t>There are no clinics in PEI </a:t>
            </a:r>
            <a:r>
              <a:rPr lang="en-US" sz="1200" dirty="0">
                <a:latin typeface="Nunito Sans Normal Light" pitchFamily="2" charset="77"/>
              </a:rPr>
              <a:t>so they would need to travel out of province (and incur additional costs).  And, if they delay treatment a year, they would be reimbursed another </a:t>
            </a:r>
            <a:r>
              <a:rPr lang="en-US" sz="1200" b="1" dirty="0">
                <a:latin typeface="Nunito Sans Normal" pitchFamily="2" charset="77"/>
              </a:rPr>
              <a:t>$10,000</a:t>
            </a:r>
            <a:r>
              <a:rPr lang="en-US" sz="1200" dirty="0">
                <a:latin typeface="Nunito Sans Normal Light" pitchFamily="2" charset="77"/>
              </a:rPr>
              <a:t>. </a:t>
            </a:r>
          </a:p>
        </p:txBody>
      </p:sp>
      <p:pic>
        <p:nvPicPr>
          <p:cNvPr id="2" name="Picture 1">
            <a:extLst>
              <a:ext uri="{FF2B5EF4-FFF2-40B4-BE49-F238E27FC236}">
                <a16:creationId xmlns:a16="http://schemas.microsoft.com/office/drawing/2014/main" id="{B22C9E26-B95C-2390-8FAC-C41418A0AEC3}"/>
              </a:ext>
            </a:extLst>
          </p:cNvPr>
          <p:cNvPicPr>
            <a:picLocks noChangeAspect="1"/>
          </p:cNvPicPr>
          <p:nvPr/>
        </p:nvPicPr>
        <p:blipFill>
          <a:blip r:embed="rId5"/>
          <a:srcRect l="16700" r="16700"/>
          <a:stretch/>
        </p:blipFill>
        <p:spPr>
          <a:xfrm>
            <a:off x="9764440" y="594761"/>
            <a:ext cx="1728000" cy="1728000"/>
          </a:xfrm>
          <a:custGeom>
            <a:avLst/>
            <a:gdLst>
              <a:gd name="connsiteX0" fmla="*/ 864000 w 1728000"/>
              <a:gd name="connsiteY0" fmla="*/ 0 h 1728000"/>
              <a:gd name="connsiteX1" fmla="*/ 1728000 w 1728000"/>
              <a:gd name="connsiteY1" fmla="*/ 864000 h 1728000"/>
              <a:gd name="connsiteX2" fmla="*/ 864000 w 1728000"/>
              <a:gd name="connsiteY2" fmla="*/ 1728000 h 1728000"/>
              <a:gd name="connsiteX3" fmla="*/ 0 w 1728000"/>
              <a:gd name="connsiteY3" fmla="*/ 864000 h 1728000"/>
              <a:gd name="connsiteX4" fmla="*/ 864000 w 1728000"/>
              <a:gd name="connsiteY4" fmla="*/ 0 h 172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000" h="1728000">
                <a:moveTo>
                  <a:pt x="864000" y="0"/>
                </a:moveTo>
                <a:cubicBezTo>
                  <a:pt x="1341174" y="0"/>
                  <a:pt x="1728000" y="386826"/>
                  <a:pt x="1728000" y="864000"/>
                </a:cubicBezTo>
                <a:cubicBezTo>
                  <a:pt x="1728000" y="1341174"/>
                  <a:pt x="1341174" y="1728000"/>
                  <a:pt x="864000" y="1728000"/>
                </a:cubicBezTo>
                <a:cubicBezTo>
                  <a:pt x="386826" y="1728000"/>
                  <a:pt x="0" y="1341174"/>
                  <a:pt x="0" y="864000"/>
                </a:cubicBezTo>
                <a:cubicBezTo>
                  <a:pt x="0" y="386826"/>
                  <a:pt x="386826" y="0"/>
                  <a:pt x="864000" y="0"/>
                </a:cubicBezTo>
                <a:close/>
              </a:path>
            </a:pathLst>
          </a:custGeom>
        </p:spPr>
      </p:pic>
      <p:sp>
        <p:nvSpPr>
          <p:cNvPr id="3" name="Rectangle 2">
            <a:extLst>
              <a:ext uri="{FF2B5EF4-FFF2-40B4-BE49-F238E27FC236}">
                <a16:creationId xmlns:a16="http://schemas.microsoft.com/office/drawing/2014/main" id="{1C83AF06-D7A3-EF5C-A7C4-4436AE2357BB}"/>
              </a:ext>
            </a:extLst>
          </p:cNvPr>
          <p:cNvSpPr/>
          <p:nvPr/>
        </p:nvSpPr>
        <p:spPr>
          <a:xfrm>
            <a:off x="2253866" y="4022581"/>
            <a:ext cx="121033" cy="2388052"/>
          </a:xfrm>
          <a:prstGeom prst="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83364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4A108-CB59-EA19-5143-E20F130B0C79}"/>
            </a:ext>
          </a:extLst>
        </p:cNvPr>
        <p:cNvGrpSpPr/>
        <p:nvPr/>
      </p:nvGrpSpPr>
      <p:grpSpPr>
        <a:xfrm>
          <a:off x="0" y="0"/>
          <a:ext cx="0" cy="0"/>
          <a:chOff x="0" y="0"/>
          <a:chExt cx="0" cy="0"/>
        </a:xfrm>
      </p:grpSpPr>
      <p:sp>
        <p:nvSpPr>
          <p:cNvPr id="2" name="Round Single Corner Rectangle 1">
            <a:extLst>
              <a:ext uri="{FF2B5EF4-FFF2-40B4-BE49-F238E27FC236}">
                <a16:creationId xmlns:a16="http://schemas.microsoft.com/office/drawing/2014/main" id="{692EC249-9185-DC34-63EF-81BFAB90C98B}"/>
              </a:ext>
            </a:extLst>
          </p:cNvPr>
          <p:cNvSpPr/>
          <p:nvPr/>
        </p:nvSpPr>
        <p:spPr>
          <a:xfrm flipH="1">
            <a:off x="7696202" y="0"/>
            <a:ext cx="4528562" cy="7023056"/>
          </a:xfrm>
          <a:prstGeom prst="round1Rect">
            <a:avLst>
              <a:gd name="adj" fmla="val 2727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group of women sitting at a table&#10;&#10;AI-generated content may be incorrect.">
            <a:extLst>
              <a:ext uri="{FF2B5EF4-FFF2-40B4-BE49-F238E27FC236}">
                <a16:creationId xmlns:a16="http://schemas.microsoft.com/office/drawing/2014/main" id="{45DD0A94-6C8B-6EBE-CF16-9BD6FED8730B}"/>
              </a:ext>
            </a:extLst>
          </p:cNvPr>
          <p:cNvPicPr>
            <a:picLocks noChangeAspect="1"/>
          </p:cNvPicPr>
          <p:nvPr/>
        </p:nvPicPr>
        <p:blipFill>
          <a:blip r:embed="rId3"/>
          <a:stretch>
            <a:fillRect/>
          </a:stretch>
        </p:blipFill>
        <p:spPr>
          <a:xfrm>
            <a:off x="4740775" y="4596515"/>
            <a:ext cx="3385942" cy="2117342"/>
          </a:xfrm>
          <a:prstGeom prst="rect">
            <a:avLst/>
          </a:prstGeom>
        </p:spPr>
      </p:pic>
      <p:sp>
        <p:nvSpPr>
          <p:cNvPr id="5" name="TextBox 4">
            <a:extLst>
              <a:ext uri="{FF2B5EF4-FFF2-40B4-BE49-F238E27FC236}">
                <a16:creationId xmlns:a16="http://schemas.microsoft.com/office/drawing/2014/main" id="{45F07A7C-995A-CD42-8C51-59D6054D7EB9}"/>
              </a:ext>
            </a:extLst>
          </p:cNvPr>
          <p:cNvSpPr txBox="1"/>
          <p:nvPr/>
        </p:nvSpPr>
        <p:spPr>
          <a:xfrm>
            <a:off x="238711" y="2340306"/>
            <a:ext cx="1292440" cy="707886"/>
          </a:xfrm>
          <a:prstGeom prst="rect">
            <a:avLst/>
          </a:prstGeom>
          <a:noFill/>
        </p:spPr>
        <p:txBody>
          <a:bodyPr wrap="square" rtlCol="0">
            <a:spAutoFit/>
          </a:bodyPr>
          <a:lstStyle/>
          <a:p>
            <a:pPr algn="ctr"/>
            <a:r>
              <a:rPr lang="en-US" sz="4000" b="1" dirty="0">
                <a:latin typeface="Oswald" pitchFamily="2" charset="77"/>
              </a:rPr>
              <a:t>42%</a:t>
            </a:r>
          </a:p>
        </p:txBody>
      </p:sp>
      <p:sp>
        <p:nvSpPr>
          <p:cNvPr id="7" name="TextBox 6">
            <a:extLst>
              <a:ext uri="{FF2B5EF4-FFF2-40B4-BE49-F238E27FC236}">
                <a16:creationId xmlns:a16="http://schemas.microsoft.com/office/drawing/2014/main" id="{683B6F42-BBB0-9B68-C01F-CC243B2F105E}"/>
              </a:ext>
            </a:extLst>
          </p:cNvPr>
          <p:cNvSpPr txBox="1"/>
          <p:nvPr/>
        </p:nvSpPr>
        <p:spPr>
          <a:xfrm>
            <a:off x="564793" y="605529"/>
            <a:ext cx="5777641" cy="1292662"/>
          </a:xfrm>
          <a:prstGeom prst="rect">
            <a:avLst/>
          </a:prstGeom>
          <a:noFill/>
        </p:spPr>
        <p:txBody>
          <a:bodyPr wrap="square" rtlCol="0">
            <a:spAutoFit/>
          </a:bodyPr>
          <a:lstStyle/>
          <a:p>
            <a:r>
              <a:rPr lang="en-US" sz="3900" b="1" dirty="0">
                <a:latin typeface="Oswald" pitchFamily="2" charset="77"/>
              </a:rPr>
              <a:t>WHY THIS MATTERS</a:t>
            </a:r>
          </a:p>
          <a:p>
            <a:r>
              <a:rPr lang="en-US" sz="3900" b="1" dirty="0">
                <a:latin typeface="Oswald" pitchFamily="2" charset="77"/>
              </a:rPr>
              <a:t>FOR EMPLOYERS?</a:t>
            </a:r>
          </a:p>
        </p:txBody>
      </p:sp>
      <p:sp>
        <p:nvSpPr>
          <p:cNvPr id="9" name="TextBox 8">
            <a:extLst>
              <a:ext uri="{FF2B5EF4-FFF2-40B4-BE49-F238E27FC236}">
                <a16:creationId xmlns:a16="http://schemas.microsoft.com/office/drawing/2014/main" id="{DE852465-06F0-906B-B27A-534530860765}"/>
              </a:ext>
            </a:extLst>
          </p:cNvPr>
          <p:cNvSpPr txBox="1"/>
          <p:nvPr/>
        </p:nvSpPr>
        <p:spPr>
          <a:xfrm>
            <a:off x="238710" y="3262145"/>
            <a:ext cx="1292440" cy="707886"/>
          </a:xfrm>
          <a:prstGeom prst="rect">
            <a:avLst/>
          </a:prstGeom>
          <a:noFill/>
        </p:spPr>
        <p:txBody>
          <a:bodyPr wrap="square" rtlCol="0">
            <a:spAutoFit/>
          </a:bodyPr>
          <a:lstStyle/>
          <a:p>
            <a:pPr algn="ctr"/>
            <a:r>
              <a:rPr lang="en-US" sz="4000" b="1" dirty="0">
                <a:latin typeface="Oswald" pitchFamily="2" charset="77"/>
              </a:rPr>
              <a:t>65%</a:t>
            </a:r>
          </a:p>
        </p:txBody>
      </p:sp>
      <p:sp>
        <p:nvSpPr>
          <p:cNvPr id="10" name="TextBox 9">
            <a:extLst>
              <a:ext uri="{FF2B5EF4-FFF2-40B4-BE49-F238E27FC236}">
                <a16:creationId xmlns:a16="http://schemas.microsoft.com/office/drawing/2014/main" id="{6B545CD9-611B-E401-D931-D6C7FC7153F6}"/>
              </a:ext>
            </a:extLst>
          </p:cNvPr>
          <p:cNvSpPr txBox="1"/>
          <p:nvPr/>
        </p:nvSpPr>
        <p:spPr>
          <a:xfrm>
            <a:off x="238710" y="4207900"/>
            <a:ext cx="1292440" cy="707886"/>
          </a:xfrm>
          <a:prstGeom prst="rect">
            <a:avLst/>
          </a:prstGeom>
          <a:noFill/>
        </p:spPr>
        <p:txBody>
          <a:bodyPr wrap="square" rtlCol="0">
            <a:spAutoFit/>
          </a:bodyPr>
          <a:lstStyle/>
          <a:p>
            <a:pPr algn="ctr"/>
            <a:r>
              <a:rPr lang="en-US" sz="4000" b="1" dirty="0">
                <a:latin typeface="Oswald" pitchFamily="2" charset="77"/>
              </a:rPr>
              <a:t>75%</a:t>
            </a:r>
          </a:p>
        </p:txBody>
      </p:sp>
      <p:sp>
        <p:nvSpPr>
          <p:cNvPr id="11" name="TextBox 10">
            <a:extLst>
              <a:ext uri="{FF2B5EF4-FFF2-40B4-BE49-F238E27FC236}">
                <a16:creationId xmlns:a16="http://schemas.microsoft.com/office/drawing/2014/main" id="{6AFB8EF6-AC7D-AF10-4873-03BDAF44A610}"/>
              </a:ext>
            </a:extLst>
          </p:cNvPr>
          <p:cNvSpPr txBox="1"/>
          <p:nvPr/>
        </p:nvSpPr>
        <p:spPr>
          <a:xfrm>
            <a:off x="1387211" y="2436749"/>
            <a:ext cx="5577793" cy="707886"/>
          </a:xfrm>
          <a:prstGeom prst="rect">
            <a:avLst/>
          </a:prstGeom>
          <a:noFill/>
        </p:spPr>
        <p:txBody>
          <a:bodyPr wrap="square" rtlCol="0">
            <a:spAutoFit/>
          </a:bodyPr>
          <a:lstStyle/>
          <a:p>
            <a:r>
              <a:rPr lang="en-US" sz="2000" dirty="0">
                <a:latin typeface="Nunito Sans Normal Light" pitchFamily="2" charset="77"/>
              </a:rPr>
              <a:t>of employees say lack of fertility benefits is a deal breaker when accepting a new job¹. </a:t>
            </a:r>
          </a:p>
        </p:txBody>
      </p:sp>
      <p:sp>
        <p:nvSpPr>
          <p:cNvPr id="12" name="TextBox 11">
            <a:extLst>
              <a:ext uri="{FF2B5EF4-FFF2-40B4-BE49-F238E27FC236}">
                <a16:creationId xmlns:a16="http://schemas.microsoft.com/office/drawing/2014/main" id="{B4D469D3-1F11-1808-B8DF-2403C82B50FF}"/>
              </a:ext>
            </a:extLst>
          </p:cNvPr>
          <p:cNvSpPr txBox="1"/>
          <p:nvPr/>
        </p:nvSpPr>
        <p:spPr>
          <a:xfrm>
            <a:off x="1387211" y="3350121"/>
            <a:ext cx="4708788" cy="707886"/>
          </a:xfrm>
          <a:prstGeom prst="rect">
            <a:avLst/>
          </a:prstGeom>
          <a:noFill/>
        </p:spPr>
        <p:txBody>
          <a:bodyPr wrap="square" rtlCol="0">
            <a:spAutoFit/>
          </a:bodyPr>
          <a:lstStyle/>
          <a:p>
            <a:r>
              <a:rPr lang="en-US" sz="2000" dirty="0">
                <a:latin typeface="Nunito Sans Normal Light" pitchFamily="2" charset="77"/>
              </a:rPr>
              <a:t>would change jobs to work for company with fertility benefits</a:t>
            </a:r>
          </a:p>
        </p:txBody>
      </p:sp>
      <p:sp>
        <p:nvSpPr>
          <p:cNvPr id="13" name="TextBox 12">
            <a:extLst>
              <a:ext uri="{FF2B5EF4-FFF2-40B4-BE49-F238E27FC236}">
                <a16:creationId xmlns:a16="http://schemas.microsoft.com/office/drawing/2014/main" id="{5136523C-3A47-1DE1-BFB9-4666E57A11D4}"/>
              </a:ext>
            </a:extLst>
          </p:cNvPr>
          <p:cNvSpPr txBox="1"/>
          <p:nvPr/>
        </p:nvSpPr>
        <p:spPr>
          <a:xfrm>
            <a:off x="1387211" y="4270475"/>
            <a:ext cx="4528562" cy="707886"/>
          </a:xfrm>
          <a:prstGeom prst="rect">
            <a:avLst/>
          </a:prstGeom>
          <a:noFill/>
        </p:spPr>
        <p:txBody>
          <a:bodyPr wrap="square" rtlCol="0">
            <a:spAutoFit/>
          </a:bodyPr>
          <a:lstStyle/>
          <a:p>
            <a:r>
              <a:rPr lang="en-US" sz="2000" dirty="0">
                <a:latin typeface="Nunito Sans Normal Light" pitchFamily="2" charset="77"/>
              </a:rPr>
              <a:t>consider these benefits an important part of an inclusive company culture. </a:t>
            </a:r>
          </a:p>
        </p:txBody>
      </p:sp>
      <p:sp>
        <p:nvSpPr>
          <p:cNvPr id="14" name="TextBox 13">
            <a:extLst>
              <a:ext uri="{FF2B5EF4-FFF2-40B4-BE49-F238E27FC236}">
                <a16:creationId xmlns:a16="http://schemas.microsoft.com/office/drawing/2014/main" id="{D94098D5-1193-DF21-CF51-1DF17EBD1930}"/>
              </a:ext>
            </a:extLst>
          </p:cNvPr>
          <p:cNvSpPr txBox="1"/>
          <p:nvPr/>
        </p:nvSpPr>
        <p:spPr>
          <a:xfrm>
            <a:off x="8647375" y="1238581"/>
            <a:ext cx="3305913" cy="646331"/>
          </a:xfrm>
          <a:prstGeom prst="rect">
            <a:avLst/>
          </a:prstGeom>
          <a:noFill/>
        </p:spPr>
        <p:txBody>
          <a:bodyPr wrap="square" rtlCol="0">
            <a:spAutoFit/>
          </a:bodyPr>
          <a:lstStyle/>
          <a:p>
            <a:r>
              <a:rPr lang="en-US" b="1" dirty="0">
                <a:latin typeface="Nunito Sans Normal" pitchFamily="2" charset="77"/>
              </a:rPr>
              <a:t>Attract &amp; retain talent</a:t>
            </a:r>
          </a:p>
          <a:p>
            <a:r>
              <a:rPr lang="en-US" dirty="0">
                <a:latin typeface="Nunito Sans Normal Light" pitchFamily="2" charset="77"/>
              </a:rPr>
              <a:t> </a:t>
            </a:r>
          </a:p>
        </p:txBody>
      </p:sp>
      <p:sp>
        <p:nvSpPr>
          <p:cNvPr id="15" name="TextBox 14">
            <a:extLst>
              <a:ext uri="{FF2B5EF4-FFF2-40B4-BE49-F238E27FC236}">
                <a16:creationId xmlns:a16="http://schemas.microsoft.com/office/drawing/2014/main" id="{8483116A-CE9D-01AD-D709-A64199910CA0}"/>
              </a:ext>
            </a:extLst>
          </p:cNvPr>
          <p:cNvSpPr txBox="1"/>
          <p:nvPr/>
        </p:nvSpPr>
        <p:spPr>
          <a:xfrm>
            <a:off x="8647374" y="1835897"/>
            <a:ext cx="3305913" cy="646331"/>
          </a:xfrm>
          <a:prstGeom prst="rect">
            <a:avLst/>
          </a:prstGeom>
          <a:noFill/>
        </p:spPr>
        <p:txBody>
          <a:bodyPr wrap="square" rtlCol="0">
            <a:spAutoFit/>
          </a:bodyPr>
          <a:lstStyle/>
          <a:p>
            <a:r>
              <a:rPr lang="en-US" b="1" dirty="0">
                <a:latin typeface="Nunito Sans Normal" pitchFamily="2" charset="77"/>
              </a:rPr>
              <a:t>Reduce costs </a:t>
            </a:r>
            <a:r>
              <a:rPr lang="en-US" dirty="0">
                <a:latin typeface="Nunito Sans Normal" pitchFamily="2" charset="77"/>
              </a:rPr>
              <a:t>associated with</a:t>
            </a:r>
          </a:p>
          <a:p>
            <a:r>
              <a:rPr lang="en-US" dirty="0">
                <a:latin typeface="Nunito Sans Normal" pitchFamily="2" charset="77"/>
              </a:rPr>
              <a:t>sick leave and resignations </a:t>
            </a:r>
            <a:endParaRPr lang="en-US" dirty="0">
              <a:latin typeface="Nunito Sans Normal Light" pitchFamily="2" charset="77"/>
            </a:endParaRPr>
          </a:p>
        </p:txBody>
      </p:sp>
      <p:sp>
        <p:nvSpPr>
          <p:cNvPr id="18" name="TextBox 17">
            <a:extLst>
              <a:ext uri="{FF2B5EF4-FFF2-40B4-BE49-F238E27FC236}">
                <a16:creationId xmlns:a16="http://schemas.microsoft.com/office/drawing/2014/main" id="{2A179441-5BB1-EF64-54CF-F53C4EEAD54A}"/>
              </a:ext>
            </a:extLst>
          </p:cNvPr>
          <p:cNvSpPr txBox="1"/>
          <p:nvPr/>
        </p:nvSpPr>
        <p:spPr>
          <a:xfrm>
            <a:off x="8567344" y="4285636"/>
            <a:ext cx="3385941" cy="369332"/>
          </a:xfrm>
          <a:prstGeom prst="rect">
            <a:avLst/>
          </a:prstGeom>
          <a:noFill/>
        </p:spPr>
        <p:txBody>
          <a:bodyPr wrap="square" rtlCol="0">
            <a:spAutoFit/>
          </a:bodyPr>
          <a:lstStyle/>
          <a:p>
            <a:r>
              <a:rPr lang="en-US" b="1" dirty="0">
                <a:latin typeface="Nunito Sans Normal" pitchFamily="2" charset="77"/>
              </a:rPr>
              <a:t>Reinforces </a:t>
            </a:r>
            <a:r>
              <a:rPr lang="en-US" dirty="0">
                <a:latin typeface="Nunito Sans Normal" pitchFamily="2" charset="77"/>
              </a:rPr>
              <a:t>a company’s </a:t>
            </a:r>
            <a:r>
              <a:rPr lang="en-US" b="1" dirty="0">
                <a:latin typeface="Nunito Sans Normal" pitchFamily="2" charset="77"/>
              </a:rPr>
              <a:t>values</a:t>
            </a:r>
          </a:p>
        </p:txBody>
      </p:sp>
      <p:sp>
        <p:nvSpPr>
          <p:cNvPr id="21" name="TextBox 20">
            <a:extLst>
              <a:ext uri="{FF2B5EF4-FFF2-40B4-BE49-F238E27FC236}">
                <a16:creationId xmlns:a16="http://schemas.microsoft.com/office/drawing/2014/main" id="{6F8E5836-A59E-2F23-EA22-DA85127B5540}"/>
              </a:ext>
            </a:extLst>
          </p:cNvPr>
          <p:cNvSpPr txBox="1"/>
          <p:nvPr/>
        </p:nvSpPr>
        <p:spPr>
          <a:xfrm>
            <a:off x="8644793" y="4915786"/>
            <a:ext cx="3385941" cy="923330"/>
          </a:xfrm>
          <a:prstGeom prst="rect">
            <a:avLst/>
          </a:prstGeom>
          <a:noFill/>
        </p:spPr>
        <p:txBody>
          <a:bodyPr wrap="square" rtlCol="0">
            <a:spAutoFit/>
          </a:bodyPr>
          <a:lstStyle/>
          <a:p>
            <a:r>
              <a:rPr lang="en-US" b="1" dirty="0">
                <a:latin typeface="Nunito Sans Normal" pitchFamily="2" charset="77"/>
              </a:rPr>
              <a:t>Plus, YOU stand out for thoughtful benefit management</a:t>
            </a:r>
            <a:endParaRPr lang="en-US" dirty="0">
              <a:latin typeface="Nunito Sans Normal" pitchFamily="2" charset="77"/>
            </a:endParaRPr>
          </a:p>
        </p:txBody>
      </p:sp>
      <p:pic>
        <p:nvPicPr>
          <p:cNvPr id="23" name="Picture 22" descr="A red check mark on a black background&#10;&#10;AI-generated content may be incorrect.">
            <a:extLst>
              <a:ext uri="{FF2B5EF4-FFF2-40B4-BE49-F238E27FC236}">
                <a16:creationId xmlns:a16="http://schemas.microsoft.com/office/drawing/2014/main" id="{CFB4397C-B182-7DB0-4FFC-8F497F02E3AF}"/>
              </a:ext>
            </a:extLst>
          </p:cNvPr>
          <p:cNvPicPr>
            <a:picLocks noChangeAspect="1"/>
          </p:cNvPicPr>
          <p:nvPr/>
        </p:nvPicPr>
        <p:blipFill>
          <a:blip r:embed="rId4"/>
          <a:stretch>
            <a:fillRect/>
          </a:stretch>
        </p:blipFill>
        <p:spPr>
          <a:xfrm>
            <a:off x="7998274" y="1279055"/>
            <a:ext cx="452490" cy="316743"/>
          </a:xfrm>
          <a:prstGeom prst="rect">
            <a:avLst/>
          </a:prstGeom>
        </p:spPr>
      </p:pic>
      <p:pic>
        <p:nvPicPr>
          <p:cNvPr id="24" name="Picture 23" descr="A red check mark on a black background&#10;&#10;AI-generated content may be incorrect.">
            <a:extLst>
              <a:ext uri="{FF2B5EF4-FFF2-40B4-BE49-F238E27FC236}">
                <a16:creationId xmlns:a16="http://schemas.microsoft.com/office/drawing/2014/main" id="{9878A7C9-F913-EDE3-4B3B-93162CCD5CCD}"/>
              </a:ext>
            </a:extLst>
          </p:cNvPr>
          <p:cNvPicPr>
            <a:picLocks noChangeAspect="1"/>
          </p:cNvPicPr>
          <p:nvPr/>
        </p:nvPicPr>
        <p:blipFill>
          <a:blip r:embed="rId4"/>
          <a:stretch>
            <a:fillRect/>
          </a:stretch>
        </p:blipFill>
        <p:spPr>
          <a:xfrm>
            <a:off x="7998274" y="1864139"/>
            <a:ext cx="452490" cy="316743"/>
          </a:xfrm>
          <a:prstGeom prst="rect">
            <a:avLst/>
          </a:prstGeom>
        </p:spPr>
      </p:pic>
      <p:pic>
        <p:nvPicPr>
          <p:cNvPr id="26" name="Picture 25" descr="A red check mark on a black background&#10;&#10;AI-generated content may be incorrect.">
            <a:extLst>
              <a:ext uri="{FF2B5EF4-FFF2-40B4-BE49-F238E27FC236}">
                <a16:creationId xmlns:a16="http://schemas.microsoft.com/office/drawing/2014/main" id="{56607CCA-C776-3319-8DE3-A743F3E5ADD0}"/>
              </a:ext>
            </a:extLst>
          </p:cNvPr>
          <p:cNvPicPr>
            <a:picLocks noChangeAspect="1"/>
          </p:cNvPicPr>
          <p:nvPr/>
        </p:nvPicPr>
        <p:blipFill>
          <a:blip r:embed="rId4"/>
          <a:stretch>
            <a:fillRect/>
          </a:stretch>
        </p:blipFill>
        <p:spPr>
          <a:xfrm>
            <a:off x="7998274" y="2670866"/>
            <a:ext cx="452490" cy="316743"/>
          </a:xfrm>
          <a:prstGeom prst="rect">
            <a:avLst/>
          </a:prstGeom>
        </p:spPr>
      </p:pic>
      <p:pic>
        <p:nvPicPr>
          <p:cNvPr id="27" name="Picture 26" descr="A red check mark on a black background&#10;&#10;AI-generated content may be incorrect.">
            <a:extLst>
              <a:ext uri="{FF2B5EF4-FFF2-40B4-BE49-F238E27FC236}">
                <a16:creationId xmlns:a16="http://schemas.microsoft.com/office/drawing/2014/main" id="{F494FC4E-FE5B-C330-FDDD-B045C46DA4D3}"/>
              </a:ext>
            </a:extLst>
          </p:cNvPr>
          <p:cNvPicPr>
            <a:picLocks noChangeAspect="1"/>
          </p:cNvPicPr>
          <p:nvPr/>
        </p:nvPicPr>
        <p:blipFill>
          <a:blip r:embed="rId4"/>
          <a:stretch>
            <a:fillRect/>
          </a:stretch>
        </p:blipFill>
        <p:spPr>
          <a:xfrm>
            <a:off x="7998274" y="3543074"/>
            <a:ext cx="452490" cy="316743"/>
          </a:xfrm>
          <a:prstGeom prst="rect">
            <a:avLst/>
          </a:prstGeom>
        </p:spPr>
      </p:pic>
      <p:pic>
        <p:nvPicPr>
          <p:cNvPr id="28" name="Picture 27" descr="A red check mark on a black background&#10;&#10;AI-generated content may be incorrect.">
            <a:extLst>
              <a:ext uri="{FF2B5EF4-FFF2-40B4-BE49-F238E27FC236}">
                <a16:creationId xmlns:a16="http://schemas.microsoft.com/office/drawing/2014/main" id="{CA4C30D6-4988-EB59-E12F-BD348779D0C1}"/>
              </a:ext>
            </a:extLst>
          </p:cNvPr>
          <p:cNvPicPr>
            <a:picLocks noChangeAspect="1"/>
          </p:cNvPicPr>
          <p:nvPr/>
        </p:nvPicPr>
        <p:blipFill>
          <a:blip r:embed="rId4"/>
          <a:stretch>
            <a:fillRect/>
          </a:stretch>
        </p:blipFill>
        <p:spPr>
          <a:xfrm>
            <a:off x="7998274" y="4303088"/>
            <a:ext cx="452491" cy="316743"/>
          </a:xfrm>
          <a:prstGeom prst="rect">
            <a:avLst/>
          </a:prstGeom>
        </p:spPr>
      </p:pic>
      <p:pic>
        <p:nvPicPr>
          <p:cNvPr id="29" name="Picture 28" descr="A red check mark on a black background&#10;&#10;AI-generated content may be incorrect.">
            <a:extLst>
              <a:ext uri="{FF2B5EF4-FFF2-40B4-BE49-F238E27FC236}">
                <a16:creationId xmlns:a16="http://schemas.microsoft.com/office/drawing/2014/main" id="{94D32B37-FBDA-E8D9-51B2-69876186D356}"/>
              </a:ext>
            </a:extLst>
          </p:cNvPr>
          <p:cNvPicPr>
            <a:picLocks noChangeAspect="1"/>
          </p:cNvPicPr>
          <p:nvPr/>
        </p:nvPicPr>
        <p:blipFill>
          <a:blip r:embed="rId4"/>
          <a:stretch>
            <a:fillRect/>
          </a:stretch>
        </p:blipFill>
        <p:spPr>
          <a:xfrm>
            <a:off x="7998274" y="4953224"/>
            <a:ext cx="452490" cy="316743"/>
          </a:xfrm>
          <a:prstGeom prst="rect">
            <a:avLst/>
          </a:prstGeom>
        </p:spPr>
      </p:pic>
      <p:sp>
        <p:nvSpPr>
          <p:cNvPr id="33" name="TextBox 32">
            <a:extLst>
              <a:ext uri="{FF2B5EF4-FFF2-40B4-BE49-F238E27FC236}">
                <a16:creationId xmlns:a16="http://schemas.microsoft.com/office/drawing/2014/main" id="{4B868DD1-1B27-C792-CD54-D6159DAA1D4C}"/>
              </a:ext>
            </a:extLst>
          </p:cNvPr>
          <p:cNvSpPr txBox="1"/>
          <p:nvPr/>
        </p:nvSpPr>
        <p:spPr>
          <a:xfrm>
            <a:off x="564794" y="6462022"/>
            <a:ext cx="1674711" cy="200055"/>
          </a:xfrm>
          <a:prstGeom prst="rect">
            <a:avLst/>
          </a:prstGeom>
          <a:noFill/>
        </p:spPr>
        <p:txBody>
          <a:bodyPr wrap="square" rtlCol="0">
            <a:spAutoFit/>
          </a:bodyPr>
          <a:lstStyle/>
          <a:p>
            <a:r>
              <a:rPr lang="en-US" sz="700" dirty="0">
                <a:latin typeface="Nunito Sans Normal Light" pitchFamily="2" charset="77"/>
              </a:rPr>
              <a:t>1 Carrot Fertility survey. 2023</a:t>
            </a:r>
          </a:p>
        </p:txBody>
      </p:sp>
      <p:sp>
        <p:nvSpPr>
          <p:cNvPr id="4" name="TextBox 3">
            <a:extLst>
              <a:ext uri="{FF2B5EF4-FFF2-40B4-BE49-F238E27FC236}">
                <a16:creationId xmlns:a16="http://schemas.microsoft.com/office/drawing/2014/main" id="{35CD7C22-9E02-F29E-65DA-3CF73E9F658D}"/>
              </a:ext>
            </a:extLst>
          </p:cNvPr>
          <p:cNvSpPr txBox="1"/>
          <p:nvPr/>
        </p:nvSpPr>
        <p:spPr>
          <a:xfrm>
            <a:off x="8647372" y="2644129"/>
            <a:ext cx="3305913" cy="646331"/>
          </a:xfrm>
          <a:prstGeom prst="rect">
            <a:avLst/>
          </a:prstGeom>
          <a:noFill/>
        </p:spPr>
        <p:txBody>
          <a:bodyPr wrap="square" rtlCol="0">
            <a:spAutoFit/>
          </a:bodyPr>
          <a:lstStyle/>
          <a:p>
            <a:r>
              <a:rPr lang="en-US" b="1" dirty="0">
                <a:latin typeface="Nunito Sans Normal" pitchFamily="2" charset="77"/>
              </a:rPr>
              <a:t>Improved well-being </a:t>
            </a:r>
            <a:r>
              <a:rPr lang="en-US" dirty="0">
                <a:latin typeface="Nunito Sans Normal" pitchFamily="2" charset="77"/>
              </a:rPr>
              <a:t>and mental health</a:t>
            </a:r>
            <a:endParaRPr lang="en-US" dirty="0">
              <a:latin typeface="Nunito Sans Normal Light" pitchFamily="2" charset="77"/>
            </a:endParaRPr>
          </a:p>
        </p:txBody>
      </p:sp>
      <p:sp>
        <p:nvSpPr>
          <p:cNvPr id="6" name="TextBox 5">
            <a:extLst>
              <a:ext uri="{FF2B5EF4-FFF2-40B4-BE49-F238E27FC236}">
                <a16:creationId xmlns:a16="http://schemas.microsoft.com/office/drawing/2014/main" id="{7FEB091A-0C9E-3F5B-97BA-0BE0CD0BF4C0}"/>
              </a:ext>
            </a:extLst>
          </p:cNvPr>
          <p:cNvSpPr txBox="1"/>
          <p:nvPr/>
        </p:nvSpPr>
        <p:spPr>
          <a:xfrm>
            <a:off x="8607357" y="3452361"/>
            <a:ext cx="3385941" cy="646331"/>
          </a:xfrm>
          <a:prstGeom prst="rect">
            <a:avLst/>
          </a:prstGeom>
          <a:noFill/>
        </p:spPr>
        <p:txBody>
          <a:bodyPr wrap="square" rtlCol="0">
            <a:spAutoFit/>
          </a:bodyPr>
          <a:lstStyle/>
          <a:p>
            <a:r>
              <a:rPr lang="en-US" b="1" dirty="0">
                <a:latin typeface="Nunito Sans Normal" pitchFamily="2" charset="77"/>
              </a:rPr>
              <a:t>Increased productivity </a:t>
            </a:r>
            <a:r>
              <a:rPr lang="en-US" dirty="0">
                <a:latin typeface="Nunito Sans Normal" pitchFamily="2" charset="77"/>
              </a:rPr>
              <a:t>and engagement </a:t>
            </a:r>
          </a:p>
        </p:txBody>
      </p:sp>
    </p:spTree>
    <p:extLst>
      <p:ext uri="{BB962C8B-B14F-4D97-AF65-F5344CB8AC3E}">
        <p14:creationId xmlns:p14="http://schemas.microsoft.com/office/powerpoint/2010/main" val="419695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DED66B4C-3B6C-D2E8-ED4E-2E7B80C73FC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8CDEC5B-EF50-54C7-FA3C-23681F4B7721}"/>
              </a:ext>
            </a:extLst>
          </p:cNvPr>
          <p:cNvSpPr txBox="1"/>
          <p:nvPr/>
        </p:nvSpPr>
        <p:spPr>
          <a:xfrm>
            <a:off x="1566280" y="1287700"/>
            <a:ext cx="5436436" cy="584775"/>
          </a:xfrm>
          <a:prstGeom prst="rect">
            <a:avLst/>
          </a:prstGeom>
          <a:noFill/>
        </p:spPr>
        <p:txBody>
          <a:bodyPr wrap="square" rtlCol="0">
            <a:spAutoFit/>
          </a:bodyPr>
          <a:lstStyle/>
          <a:p>
            <a:r>
              <a:rPr lang="en-US" sz="3200" b="1" dirty="0">
                <a:solidFill>
                  <a:schemeClr val="bg1"/>
                </a:solidFill>
                <a:latin typeface="Oswald" pitchFamily="2" charset="77"/>
              </a:rPr>
              <a:t>WHAT WE WILL COVER</a:t>
            </a:r>
          </a:p>
        </p:txBody>
      </p:sp>
      <p:pic>
        <p:nvPicPr>
          <p:cNvPr id="4" name="Picture 3" descr="A close up of a sand clock&#10;&#10;AI-generated content may be incorrect.">
            <a:extLst>
              <a:ext uri="{FF2B5EF4-FFF2-40B4-BE49-F238E27FC236}">
                <a16:creationId xmlns:a16="http://schemas.microsoft.com/office/drawing/2014/main" id="{40912697-8DA1-63AC-F2A4-BBDBAF4CBF30}"/>
              </a:ext>
            </a:extLst>
          </p:cNvPr>
          <p:cNvPicPr>
            <a:picLocks noChangeAspect="1"/>
          </p:cNvPicPr>
          <p:nvPr/>
        </p:nvPicPr>
        <p:blipFill>
          <a:blip r:embed="rId3"/>
          <a:stretch>
            <a:fillRect/>
          </a:stretch>
        </p:blipFill>
        <p:spPr>
          <a:xfrm>
            <a:off x="7577004" y="1516380"/>
            <a:ext cx="3895692" cy="4503420"/>
          </a:xfrm>
          <a:prstGeom prst="rect">
            <a:avLst/>
          </a:prstGeom>
        </p:spPr>
      </p:pic>
      <p:sp>
        <p:nvSpPr>
          <p:cNvPr id="8" name="TextBox 7">
            <a:extLst>
              <a:ext uri="{FF2B5EF4-FFF2-40B4-BE49-F238E27FC236}">
                <a16:creationId xmlns:a16="http://schemas.microsoft.com/office/drawing/2014/main" id="{87F21BC0-A732-02D8-F2D2-8B102C50AD5D}"/>
              </a:ext>
            </a:extLst>
          </p:cNvPr>
          <p:cNvSpPr txBox="1"/>
          <p:nvPr/>
        </p:nvSpPr>
        <p:spPr>
          <a:xfrm>
            <a:off x="1566281" y="2422924"/>
            <a:ext cx="5764160" cy="3323987"/>
          </a:xfrm>
          <a:prstGeom prst="rect">
            <a:avLst/>
          </a:prstGeom>
          <a:noFill/>
        </p:spPr>
        <p:txBody>
          <a:bodyPr wrap="square" rtlCol="0">
            <a:spAutoFit/>
          </a:bodyPr>
          <a:lstStyle/>
          <a:p>
            <a:r>
              <a:rPr lang="en-US" sz="2100" dirty="0">
                <a:solidFill>
                  <a:schemeClr val="bg1"/>
                </a:solidFill>
                <a:latin typeface="Nunito Sans Normal Light" pitchFamily="2" charset="77"/>
              </a:rPr>
              <a:t>Who needs fertility benefits</a:t>
            </a:r>
          </a:p>
          <a:p>
            <a:endParaRPr lang="en-US" sz="2100" dirty="0">
              <a:solidFill>
                <a:schemeClr val="bg1"/>
              </a:solidFill>
              <a:latin typeface="Nunito Sans Normal Light" pitchFamily="2" charset="77"/>
            </a:endParaRPr>
          </a:p>
          <a:p>
            <a:r>
              <a:rPr lang="en-US" sz="2100" dirty="0">
                <a:solidFill>
                  <a:schemeClr val="bg1"/>
                </a:solidFill>
                <a:latin typeface="Nunito Sans Normal Light" pitchFamily="2" charset="77"/>
              </a:rPr>
              <a:t>Costs of fertility treatment and family building</a:t>
            </a:r>
          </a:p>
          <a:p>
            <a:endParaRPr lang="en-US" sz="2100" dirty="0">
              <a:solidFill>
                <a:schemeClr val="bg1"/>
              </a:solidFill>
              <a:latin typeface="Nunito Sans Normal Light" pitchFamily="2" charset="77"/>
            </a:endParaRPr>
          </a:p>
          <a:p>
            <a:r>
              <a:rPr lang="en-US" sz="2100" dirty="0">
                <a:solidFill>
                  <a:schemeClr val="bg1"/>
                </a:solidFill>
                <a:latin typeface="Nunito Sans Normal Light" pitchFamily="2" charset="77"/>
              </a:rPr>
              <a:t>Public and private coverage</a:t>
            </a:r>
          </a:p>
          <a:p>
            <a:endParaRPr lang="en-US" sz="2100" dirty="0">
              <a:solidFill>
                <a:schemeClr val="bg1"/>
              </a:solidFill>
              <a:latin typeface="Nunito Sans Normal Light" pitchFamily="2" charset="77"/>
            </a:endParaRPr>
          </a:p>
          <a:p>
            <a:r>
              <a:rPr lang="en-US" sz="2100" dirty="0">
                <a:solidFill>
                  <a:schemeClr val="bg1"/>
                </a:solidFill>
                <a:latin typeface="Nunito Sans Normal Light" pitchFamily="2" charset="77"/>
              </a:rPr>
              <a:t>Why fertility benefits matter</a:t>
            </a:r>
          </a:p>
          <a:p>
            <a:endParaRPr lang="en-US" sz="2100" dirty="0">
              <a:solidFill>
                <a:schemeClr val="bg1"/>
              </a:solidFill>
              <a:latin typeface="Nunito Sans Normal Light" pitchFamily="2" charset="77"/>
            </a:endParaRPr>
          </a:p>
          <a:p>
            <a:r>
              <a:rPr lang="en-US" sz="2100" dirty="0">
                <a:solidFill>
                  <a:schemeClr val="bg1"/>
                </a:solidFill>
                <a:latin typeface="Nunito Sans Normal Light" pitchFamily="2" charset="77"/>
              </a:rPr>
              <a:t>Parameters and best practices for</a:t>
            </a:r>
          </a:p>
          <a:p>
            <a:r>
              <a:rPr lang="en-US" sz="2100" dirty="0">
                <a:solidFill>
                  <a:schemeClr val="bg1"/>
                </a:solidFill>
                <a:latin typeface="Nunito Sans Normal Light" pitchFamily="2" charset="77"/>
              </a:rPr>
              <a:t>cost effective benefits </a:t>
            </a:r>
          </a:p>
        </p:txBody>
      </p:sp>
      <p:sp>
        <p:nvSpPr>
          <p:cNvPr id="9" name="Oval 8">
            <a:extLst>
              <a:ext uri="{FF2B5EF4-FFF2-40B4-BE49-F238E27FC236}">
                <a16:creationId xmlns:a16="http://schemas.microsoft.com/office/drawing/2014/main" id="{9C269C68-BE11-894E-10F8-CDD4D16F3BAA}"/>
              </a:ext>
            </a:extLst>
          </p:cNvPr>
          <p:cNvSpPr/>
          <p:nvPr/>
        </p:nvSpPr>
        <p:spPr>
          <a:xfrm>
            <a:off x="1065777" y="2305050"/>
            <a:ext cx="411480" cy="556260"/>
          </a:xfrm>
          <a:prstGeom prst="ellipse">
            <a:avLst/>
          </a:prstGeom>
          <a:solidFill>
            <a:srgbClr val="EEEA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latin typeface="Oswald" pitchFamily="2" charset="77"/>
              </a:rPr>
              <a:t>1</a:t>
            </a:r>
          </a:p>
        </p:txBody>
      </p:sp>
      <p:sp>
        <p:nvSpPr>
          <p:cNvPr id="10" name="Oval 9">
            <a:extLst>
              <a:ext uri="{FF2B5EF4-FFF2-40B4-BE49-F238E27FC236}">
                <a16:creationId xmlns:a16="http://schemas.microsoft.com/office/drawing/2014/main" id="{0D9C803B-0996-01F6-7A92-01B6CCD66F66}"/>
              </a:ext>
            </a:extLst>
          </p:cNvPr>
          <p:cNvSpPr/>
          <p:nvPr/>
        </p:nvSpPr>
        <p:spPr>
          <a:xfrm>
            <a:off x="1073397" y="2956560"/>
            <a:ext cx="411480" cy="556260"/>
          </a:xfrm>
          <a:prstGeom prst="ellipse">
            <a:avLst/>
          </a:prstGeom>
          <a:solidFill>
            <a:srgbClr val="EEEA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latin typeface="Oswald" pitchFamily="2" charset="77"/>
              </a:rPr>
              <a:t>2</a:t>
            </a:r>
          </a:p>
        </p:txBody>
      </p:sp>
      <p:sp>
        <p:nvSpPr>
          <p:cNvPr id="11" name="Oval 10">
            <a:extLst>
              <a:ext uri="{FF2B5EF4-FFF2-40B4-BE49-F238E27FC236}">
                <a16:creationId xmlns:a16="http://schemas.microsoft.com/office/drawing/2014/main" id="{240C2D85-EBBB-D2DE-FD2D-23B1641DFD9E}"/>
              </a:ext>
            </a:extLst>
          </p:cNvPr>
          <p:cNvSpPr/>
          <p:nvPr/>
        </p:nvSpPr>
        <p:spPr>
          <a:xfrm>
            <a:off x="1073397" y="3604260"/>
            <a:ext cx="411480" cy="556260"/>
          </a:xfrm>
          <a:prstGeom prst="ellipse">
            <a:avLst/>
          </a:prstGeom>
          <a:solidFill>
            <a:srgbClr val="EEEA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latin typeface="Oswald" pitchFamily="2" charset="77"/>
              </a:rPr>
              <a:t>3</a:t>
            </a:r>
          </a:p>
        </p:txBody>
      </p:sp>
      <p:sp>
        <p:nvSpPr>
          <p:cNvPr id="12" name="Oval 11">
            <a:extLst>
              <a:ext uri="{FF2B5EF4-FFF2-40B4-BE49-F238E27FC236}">
                <a16:creationId xmlns:a16="http://schemas.microsoft.com/office/drawing/2014/main" id="{034920FA-D432-25DF-C723-5CF7F04CFA2B}"/>
              </a:ext>
            </a:extLst>
          </p:cNvPr>
          <p:cNvSpPr/>
          <p:nvPr/>
        </p:nvSpPr>
        <p:spPr>
          <a:xfrm>
            <a:off x="1065777" y="4251960"/>
            <a:ext cx="411480" cy="556260"/>
          </a:xfrm>
          <a:prstGeom prst="ellipse">
            <a:avLst/>
          </a:prstGeom>
          <a:solidFill>
            <a:srgbClr val="EEEA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latin typeface="Oswald" pitchFamily="2" charset="77"/>
              </a:rPr>
              <a:t>4</a:t>
            </a:r>
          </a:p>
        </p:txBody>
      </p:sp>
      <p:sp>
        <p:nvSpPr>
          <p:cNvPr id="13" name="Oval 12">
            <a:extLst>
              <a:ext uri="{FF2B5EF4-FFF2-40B4-BE49-F238E27FC236}">
                <a16:creationId xmlns:a16="http://schemas.microsoft.com/office/drawing/2014/main" id="{A3C1AE7B-FE7B-12C3-148E-B04E7BF55505}"/>
              </a:ext>
            </a:extLst>
          </p:cNvPr>
          <p:cNvSpPr/>
          <p:nvPr/>
        </p:nvSpPr>
        <p:spPr>
          <a:xfrm>
            <a:off x="1065777" y="4899660"/>
            <a:ext cx="411480" cy="556260"/>
          </a:xfrm>
          <a:prstGeom prst="ellipse">
            <a:avLst/>
          </a:prstGeom>
          <a:solidFill>
            <a:srgbClr val="EEEA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latin typeface="Oswald" pitchFamily="2" charset="77"/>
              </a:rPr>
              <a:t>5</a:t>
            </a:r>
          </a:p>
        </p:txBody>
      </p:sp>
    </p:spTree>
    <p:extLst>
      <p:ext uri="{BB962C8B-B14F-4D97-AF65-F5344CB8AC3E}">
        <p14:creationId xmlns:p14="http://schemas.microsoft.com/office/powerpoint/2010/main" val="10565810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2F92A597-C90E-300E-D0F2-BE455C08DDEE}"/>
            </a:ext>
          </a:extLst>
        </p:cNvPr>
        <p:cNvGrpSpPr/>
        <p:nvPr/>
      </p:nvGrpSpPr>
      <p:grpSpPr>
        <a:xfrm>
          <a:off x="0" y="0"/>
          <a:ext cx="0" cy="0"/>
          <a:chOff x="0" y="0"/>
          <a:chExt cx="0" cy="0"/>
        </a:xfrm>
      </p:grpSpPr>
      <p:pic>
        <p:nvPicPr>
          <p:cNvPr id="3" name="Picture 2" descr="A white blob on a black background&#10;&#10;AI-generated content may be incorrect.">
            <a:extLst>
              <a:ext uri="{FF2B5EF4-FFF2-40B4-BE49-F238E27FC236}">
                <a16:creationId xmlns:a16="http://schemas.microsoft.com/office/drawing/2014/main" id="{3C788203-A730-8A9E-C977-FD1F0B166467}"/>
              </a:ext>
            </a:extLst>
          </p:cNvPr>
          <p:cNvPicPr>
            <a:picLocks noChangeAspect="1"/>
          </p:cNvPicPr>
          <p:nvPr/>
        </p:nvPicPr>
        <p:blipFill>
          <a:blip r:embed="rId3">
            <a:alphaModFix amt="64000"/>
          </a:blip>
          <a:stretch>
            <a:fillRect/>
          </a:stretch>
        </p:blipFill>
        <p:spPr>
          <a:xfrm>
            <a:off x="1201277" y="2733174"/>
            <a:ext cx="6339638" cy="6599563"/>
          </a:xfrm>
          <a:prstGeom prst="rect">
            <a:avLst/>
          </a:prstGeom>
        </p:spPr>
      </p:pic>
      <p:sp>
        <p:nvSpPr>
          <p:cNvPr id="8" name="Rectangle 7">
            <a:extLst>
              <a:ext uri="{FF2B5EF4-FFF2-40B4-BE49-F238E27FC236}">
                <a16:creationId xmlns:a16="http://schemas.microsoft.com/office/drawing/2014/main" id="{655E33D3-BB4F-1949-6BE7-9F2F72C3E1E5}"/>
              </a:ext>
            </a:extLst>
          </p:cNvPr>
          <p:cNvSpPr/>
          <p:nvPr/>
        </p:nvSpPr>
        <p:spPr>
          <a:xfrm>
            <a:off x="7113722" y="2132834"/>
            <a:ext cx="4432515" cy="76484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hand holding a pregnancy test&#10;&#10;AI-generated content may be incorrect.">
            <a:extLst>
              <a:ext uri="{FF2B5EF4-FFF2-40B4-BE49-F238E27FC236}">
                <a16:creationId xmlns:a16="http://schemas.microsoft.com/office/drawing/2014/main" id="{1B75C0A5-89BE-FD33-B87A-5A2DEFA21E31}"/>
              </a:ext>
            </a:extLst>
          </p:cNvPr>
          <p:cNvPicPr>
            <a:picLocks noChangeAspect="1"/>
          </p:cNvPicPr>
          <p:nvPr/>
        </p:nvPicPr>
        <p:blipFill>
          <a:blip r:embed="rId4"/>
          <a:stretch>
            <a:fillRect/>
          </a:stretch>
        </p:blipFill>
        <p:spPr>
          <a:xfrm>
            <a:off x="2310395" y="3138844"/>
            <a:ext cx="4121402" cy="4084309"/>
          </a:xfrm>
          <a:prstGeom prst="rect">
            <a:avLst/>
          </a:prstGeom>
        </p:spPr>
      </p:pic>
      <p:sp>
        <p:nvSpPr>
          <p:cNvPr id="5" name="TextBox 4">
            <a:extLst>
              <a:ext uri="{FF2B5EF4-FFF2-40B4-BE49-F238E27FC236}">
                <a16:creationId xmlns:a16="http://schemas.microsoft.com/office/drawing/2014/main" id="{FA2957EB-2792-C3DB-83BB-EF93F3CDA7F7}"/>
              </a:ext>
            </a:extLst>
          </p:cNvPr>
          <p:cNvSpPr txBox="1"/>
          <p:nvPr/>
        </p:nvSpPr>
        <p:spPr>
          <a:xfrm>
            <a:off x="564794" y="605529"/>
            <a:ext cx="5436436" cy="1292662"/>
          </a:xfrm>
          <a:prstGeom prst="rect">
            <a:avLst/>
          </a:prstGeom>
          <a:noFill/>
        </p:spPr>
        <p:txBody>
          <a:bodyPr wrap="square" rtlCol="0">
            <a:spAutoFit/>
          </a:bodyPr>
          <a:lstStyle/>
          <a:p>
            <a:r>
              <a:rPr lang="en-US" sz="3900" b="1" dirty="0">
                <a:latin typeface="Oswald" pitchFamily="2" charset="77"/>
              </a:rPr>
              <a:t>ACCORDING TO WOMEN</a:t>
            </a:r>
          </a:p>
          <a:p>
            <a:r>
              <a:rPr lang="en-US" sz="3900" b="1" dirty="0">
                <a:latin typeface="Oswald" pitchFamily="2" charset="77"/>
              </a:rPr>
              <a:t>UNDERGOING IVF: </a:t>
            </a:r>
          </a:p>
        </p:txBody>
      </p:sp>
      <p:sp>
        <p:nvSpPr>
          <p:cNvPr id="6" name="TextBox 5">
            <a:extLst>
              <a:ext uri="{FF2B5EF4-FFF2-40B4-BE49-F238E27FC236}">
                <a16:creationId xmlns:a16="http://schemas.microsoft.com/office/drawing/2014/main" id="{2549F95C-0B59-E367-9501-093053077824}"/>
              </a:ext>
            </a:extLst>
          </p:cNvPr>
          <p:cNvSpPr txBox="1"/>
          <p:nvPr/>
        </p:nvSpPr>
        <p:spPr>
          <a:xfrm>
            <a:off x="564794" y="2065805"/>
            <a:ext cx="5208325" cy="707886"/>
          </a:xfrm>
          <a:prstGeom prst="rect">
            <a:avLst/>
          </a:prstGeom>
          <a:noFill/>
        </p:spPr>
        <p:txBody>
          <a:bodyPr wrap="square" rtlCol="0">
            <a:spAutoFit/>
          </a:bodyPr>
          <a:lstStyle/>
          <a:p>
            <a:r>
              <a:rPr lang="en-US" sz="2000" dirty="0">
                <a:latin typeface="Nunito Sans Normal Light" pitchFamily="2" charset="77"/>
              </a:rPr>
              <a:t>For many, undergoing fertility treatment is one of the most stressful events of one’s life. </a:t>
            </a:r>
          </a:p>
        </p:txBody>
      </p:sp>
      <p:sp>
        <p:nvSpPr>
          <p:cNvPr id="7" name="TextBox 6">
            <a:extLst>
              <a:ext uri="{FF2B5EF4-FFF2-40B4-BE49-F238E27FC236}">
                <a16:creationId xmlns:a16="http://schemas.microsoft.com/office/drawing/2014/main" id="{A84F0CED-2BB9-1700-2A50-7F9FDBE88F1E}"/>
              </a:ext>
            </a:extLst>
          </p:cNvPr>
          <p:cNvSpPr txBox="1"/>
          <p:nvPr/>
        </p:nvSpPr>
        <p:spPr>
          <a:xfrm>
            <a:off x="7231279" y="2202669"/>
            <a:ext cx="4197400" cy="625171"/>
          </a:xfrm>
          <a:prstGeom prst="rect">
            <a:avLst/>
          </a:prstGeom>
          <a:noFill/>
        </p:spPr>
        <p:txBody>
          <a:bodyPr wrap="square" rtlCol="0">
            <a:spAutoFit/>
          </a:bodyPr>
          <a:lstStyle/>
          <a:p>
            <a:pPr>
              <a:lnSpc>
                <a:spcPts val="2120"/>
              </a:lnSpc>
            </a:pPr>
            <a:r>
              <a:rPr lang="en-US" sz="1600" dirty="0">
                <a:latin typeface="Nunito Sans Normal Light" pitchFamily="2" charset="77"/>
              </a:rPr>
              <a:t>Most </a:t>
            </a:r>
            <a:r>
              <a:rPr lang="en-US" sz="1700" b="1" dirty="0">
                <a:latin typeface="Nunito Sans Normal" pitchFamily="2" charset="77"/>
              </a:rPr>
              <a:t>(58%) </a:t>
            </a:r>
            <a:r>
              <a:rPr lang="en-US" sz="1600" dirty="0">
                <a:latin typeface="Nunito Sans Normal Light" pitchFamily="2" charset="77"/>
              </a:rPr>
              <a:t>hide they are going through IVF</a:t>
            </a:r>
          </a:p>
          <a:p>
            <a:pPr>
              <a:lnSpc>
                <a:spcPts val="2120"/>
              </a:lnSpc>
            </a:pPr>
            <a:r>
              <a:rPr lang="en-US" sz="1600" dirty="0">
                <a:latin typeface="Nunito Sans Normal Light" pitchFamily="2" charset="77"/>
              </a:rPr>
              <a:t>for fear of losing their job </a:t>
            </a:r>
          </a:p>
        </p:txBody>
      </p:sp>
      <p:sp>
        <p:nvSpPr>
          <p:cNvPr id="9" name="Rectangle 8">
            <a:extLst>
              <a:ext uri="{FF2B5EF4-FFF2-40B4-BE49-F238E27FC236}">
                <a16:creationId xmlns:a16="http://schemas.microsoft.com/office/drawing/2014/main" id="{C222761C-816F-2924-8636-9D93EBBB6F12}"/>
              </a:ext>
            </a:extLst>
          </p:cNvPr>
          <p:cNvSpPr/>
          <p:nvPr/>
        </p:nvSpPr>
        <p:spPr>
          <a:xfrm>
            <a:off x="7113722" y="3309414"/>
            <a:ext cx="4432515" cy="76484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11D9B05-4DF1-E46B-4545-CE9F887991A4}"/>
              </a:ext>
            </a:extLst>
          </p:cNvPr>
          <p:cNvSpPr txBox="1"/>
          <p:nvPr/>
        </p:nvSpPr>
        <p:spPr>
          <a:xfrm>
            <a:off x="7231279" y="3383695"/>
            <a:ext cx="4197400" cy="625171"/>
          </a:xfrm>
          <a:prstGeom prst="rect">
            <a:avLst/>
          </a:prstGeom>
          <a:noFill/>
        </p:spPr>
        <p:txBody>
          <a:bodyPr wrap="square" rtlCol="0">
            <a:spAutoFit/>
          </a:bodyPr>
          <a:lstStyle/>
          <a:p>
            <a:pPr>
              <a:lnSpc>
                <a:spcPts val="2120"/>
              </a:lnSpc>
            </a:pPr>
            <a:r>
              <a:rPr lang="en-US" sz="1600" dirty="0">
                <a:latin typeface="Nunito Sans Normal Light" pitchFamily="2" charset="77"/>
              </a:rPr>
              <a:t>One in </a:t>
            </a:r>
            <a:r>
              <a:rPr lang="en-US" sz="1700" b="1" dirty="0">
                <a:latin typeface="Nunito Sans Normal" pitchFamily="2" charset="77"/>
              </a:rPr>
              <a:t>10 (12%)</a:t>
            </a:r>
            <a:r>
              <a:rPr lang="en-US" sz="1600" dirty="0">
                <a:latin typeface="Nunito Sans Normal Light" pitchFamily="2" charset="77"/>
              </a:rPr>
              <a:t> quit their job due</a:t>
            </a:r>
          </a:p>
          <a:p>
            <a:pPr>
              <a:lnSpc>
                <a:spcPts val="2120"/>
              </a:lnSpc>
            </a:pPr>
            <a:r>
              <a:rPr lang="en-US" sz="1600" dirty="0">
                <a:latin typeface="Nunito Sans Normal Light" pitchFamily="2" charset="77"/>
              </a:rPr>
              <a:t>to lack of support</a:t>
            </a:r>
          </a:p>
        </p:txBody>
      </p:sp>
      <p:sp>
        <p:nvSpPr>
          <p:cNvPr id="11" name="Rectangle 10">
            <a:extLst>
              <a:ext uri="{FF2B5EF4-FFF2-40B4-BE49-F238E27FC236}">
                <a16:creationId xmlns:a16="http://schemas.microsoft.com/office/drawing/2014/main" id="{8AF56B19-3EEB-9983-8EB3-4AD18DCBFC36}"/>
              </a:ext>
            </a:extLst>
          </p:cNvPr>
          <p:cNvSpPr/>
          <p:nvPr/>
        </p:nvSpPr>
        <p:spPr>
          <a:xfrm>
            <a:off x="7113722" y="4485993"/>
            <a:ext cx="4432515" cy="76484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82F17BF-6603-9892-8D26-077FA48E1E38}"/>
              </a:ext>
            </a:extLst>
          </p:cNvPr>
          <p:cNvSpPr txBox="1"/>
          <p:nvPr/>
        </p:nvSpPr>
        <p:spPr>
          <a:xfrm>
            <a:off x="7187999" y="4555828"/>
            <a:ext cx="4438944" cy="625171"/>
          </a:xfrm>
          <a:prstGeom prst="rect">
            <a:avLst/>
          </a:prstGeom>
          <a:noFill/>
        </p:spPr>
        <p:txBody>
          <a:bodyPr wrap="square" rtlCol="0">
            <a:spAutoFit/>
          </a:bodyPr>
          <a:lstStyle/>
          <a:p>
            <a:pPr>
              <a:lnSpc>
                <a:spcPts val="2120"/>
              </a:lnSpc>
            </a:pPr>
            <a:r>
              <a:rPr lang="en-US" sz="1600" dirty="0">
                <a:latin typeface="Nunito Sans Normal Light" pitchFamily="2" charset="77"/>
              </a:rPr>
              <a:t>Of the women who told employers, </a:t>
            </a:r>
            <a:r>
              <a:rPr lang="en-US" sz="1700" b="1" dirty="0">
                <a:latin typeface="Nunito Sans Normal" pitchFamily="2" charset="77"/>
              </a:rPr>
              <a:t>64%</a:t>
            </a:r>
            <a:r>
              <a:rPr lang="en-US" sz="1600" dirty="0">
                <a:latin typeface="Nunito Sans Normal Light" pitchFamily="2" charset="77"/>
              </a:rPr>
              <a:t> </a:t>
            </a:r>
          </a:p>
          <a:p>
            <a:pPr>
              <a:lnSpc>
                <a:spcPts val="2120"/>
              </a:lnSpc>
            </a:pPr>
            <a:r>
              <a:rPr lang="en-US" sz="1600" dirty="0">
                <a:latin typeface="Nunito Sans Normal Light" pitchFamily="2" charset="77"/>
              </a:rPr>
              <a:t>said it made their overall IVF experience easier</a:t>
            </a:r>
          </a:p>
        </p:txBody>
      </p:sp>
      <p:sp>
        <p:nvSpPr>
          <p:cNvPr id="13" name="TextBox 12">
            <a:extLst>
              <a:ext uri="{FF2B5EF4-FFF2-40B4-BE49-F238E27FC236}">
                <a16:creationId xmlns:a16="http://schemas.microsoft.com/office/drawing/2014/main" id="{86676158-3923-B083-8733-419E75E03575}"/>
              </a:ext>
            </a:extLst>
          </p:cNvPr>
          <p:cNvSpPr txBox="1"/>
          <p:nvPr/>
        </p:nvSpPr>
        <p:spPr>
          <a:xfrm>
            <a:off x="564794" y="6462022"/>
            <a:ext cx="1674711" cy="200055"/>
          </a:xfrm>
          <a:prstGeom prst="rect">
            <a:avLst/>
          </a:prstGeom>
          <a:noFill/>
        </p:spPr>
        <p:txBody>
          <a:bodyPr wrap="square" rtlCol="0">
            <a:spAutoFit/>
          </a:bodyPr>
          <a:lstStyle/>
          <a:p>
            <a:r>
              <a:rPr lang="en-US" sz="700" dirty="0">
                <a:latin typeface="Nunito Sans Normal Light" pitchFamily="2" charset="77"/>
              </a:rPr>
              <a:t>Zurich Insurance. UK IVF Poll 2022. </a:t>
            </a:r>
          </a:p>
        </p:txBody>
      </p:sp>
    </p:spTree>
    <p:extLst>
      <p:ext uri="{BB962C8B-B14F-4D97-AF65-F5344CB8AC3E}">
        <p14:creationId xmlns:p14="http://schemas.microsoft.com/office/powerpoint/2010/main" val="8836943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AAB4C9B5-1BDC-1B04-0829-823F6CB712C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89F6428-93C1-9579-4517-045F62E2B6C4}"/>
              </a:ext>
            </a:extLst>
          </p:cNvPr>
          <p:cNvSpPr txBox="1"/>
          <p:nvPr/>
        </p:nvSpPr>
        <p:spPr>
          <a:xfrm>
            <a:off x="564793" y="605529"/>
            <a:ext cx="6907569" cy="1292662"/>
          </a:xfrm>
          <a:prstGeom prst="rect">
            <a:avLst/>
          </a:prstGeom>
          <a:noFill/>
        </p:spPr>
        <p:txBody>
          <a:bodyPr wrap="square" rtlCol="0">
            <a:spAutoFit/>
          </a:bodyPr>
          <a:lstStyle/>
          <a:p>
            <a:r>
              <a:rPr lang="en-US" sz="3900" b="1" dirty="0">
                <a:latin typeface="Oswald" pitchFamily="2" charset="77"/>
              </a:rPr>
              <a:t>INFERTILITY TAKES A HEAVY TOLL</a:t>
            </a:r>
          </a:p>
          <a:p>
            <a:r>
              <a:rPr lang="en-US" sz="3900" b="1" dirty="0">
                <a:latin typeface="Oswald" pitchFamily="2" charset="77"/>
              </a:rPr>
              <a:t>ON MENTAL HEALTH </a:t>
            </a:r>
          </a:p>
        </p:txBody>
      </p:sp>
      <p:sp>
        <p:nvSpPr>
          <p:cNvPr id="3" name="TextBox 2">
            <a:extLst>
              <a:ext uri="{FF2B5EF4-FFF2-40B4-BE49-F238E27FC236}">
                <a16:creationId xmlns:a16="http://schemas.microsoft.com/office/drawing/2014/main" id="{C478E426-46B6-8294-D0FA-72B24CAD5E0A}"/>
              </a:ext>
            </a:extLst>
          </p:cNvPr>
          <p:cNvSpPr txBox="1"/>
          <p:nvPr/>
        </p:nvSpPr>
        <p:spPr>
          <a:xfrm>
            <a:off x="564794" y="2065805"/>
            <a:ext cx="7607656" cy="707886"/>
          </a:xfrm>
          <a:prstGeom prst="rect">
            <a:avLst/>
          </a:prstGeom>
          <a:noFill/>
        </p:spPr>
        <p:txBody>
          <a:bodyPr wrap="square" rtlCol="0">
            <a:spAutoFit/>
          </a:bodyPr>
          <a:lstStyle/>
          <a:p>
            <a:r>
              <a:rPr lang="en-US" sz="2000" dirty="0">
                <a:latin typeface="Nunito Sans Normal Light" pitchFamily="2" charset="77"/>
              </a:rPr>
              <a:t>While pregnancy and childbirth are celebrated and highly visible, fertility challenges are often invisible and silent. </a:t>
            </a:r>
          </a:p>
        </p:txBody>
      </p:sp>
      <p:pic>
        <p:nvPicPr>
          <p:cNvPr id="9" name="Picture 8" descr="A black and purple line art of a chat bubble&#10;&#10;AI-generated content may be incorrect.">
            <a:extLst>
              <a:ext uri="{FF2B5EF4-FFF2-40B4-BE49-F238E27FC236}">
                <a16:creationId xmlns:a16="http://schemas.microsoft.com/office/drawing/2014/main" id="{5B87AFAF-11C6-2A5F-5F82-BD0CC491D721}"/>
              </a:ext>
            </a:extLst>
          </p:cNvPr>
          <p:cNvPicPr>
            <a:picLocks noChangeAspect="1"/>
          </p:cNvPicPr>
          <p:nvPr/>
        </p:nvPicPr>
        <p:blipFill>
          <a:blip r:embed="rId3"/>
          <a:stretch>
            <a:fillRect/>
          </a:stretch>
        </p:blipFill>
        <p:spPr>
          <a:xfrm>
            <a:off x="6744474" y="5537009"/>
            <a:ext cx="1118565" cy="1118565"/>
          </a:xfrm>
          <a:prstGeom prst="rect">
            <a:avLst/>
          </a:prstGeom>
        </p:spPr>
      </p:pic>
      <p:pic>
        <p:nvPicPr>
          <p:cNvPr id="12" name="Picture 11" descr="A calendar with a cross&#10;&#10;AI-generated content may be incorrect.">
            <a:extLst>
              <a:ext uri="{FF2B5EF4-FFF2-40B4-BE49-F238E27FC236}">
                <a16:creationId xmlns:a16="http://schemas.microsoft.com/office/drawing/2014/main" id="{676DD95C-A57C-3E53-79E0-8DA0B927C72F}"/>
              </a:ext>
            </a:extLst>
          </p:cNvPr>
          <p:cNvPicPr>
            <a:picLocks noChangeAspect="1"/>
          </p:cNvPicPr>
          <p:nvPr/>
        </p:nvPicPr>
        <p:blipFill>
          <a:blip r:embed="rId4"/>
          <a:stretch>
            <a:fillRect/>
          </a:stretch>
        </p:blipFill>
        <p:spPr>
          <a:xfrm>
            <a:off x="6791563" y="4248036"/>
            <a:ext cx="1118565" cy="1118565"/>
          </a:xfrm>
          <a:prstGeom prst="rect">
            <a:avLst/>
          </a:prstGeom>
        </p:spPr>
      </p:pic>
      <p:pic>
        <p:nvPicPr>
          <p:cNvPr id="14" name="Picture 13" descr="A triangle with a exclamation mark&#10;&#10;AI-generated content may be incorrect.">
            <a:extLst>
              <a:ext uri="{FF2B5EF4-FFF2-40B4-BE49-F238E27FC236}">
                <a16:creationId xmlns:a16="http://schemas.microsoft.com/office/drawing/2014/main" id="{84F62E31-5C3E-18DA-C28C-DD8DD28461BF}"/>
              </a:ext>
            </a:extLst>
          </p:cNvPr>
          <p:cNvPicPr>
            <a:picLocks noChangeAspect="1"/>
          </p:cNvPicPr>
          <p:nvPr/>
        </p:nvPicPr>
        <p:blipFill>
          <a:blip r:embed="rId5"/>
          <a:stretch>
            <a:fillRect/>
          </a:stretch>
        </p:blipFill>
        <p:spPr>
          <a:xfrm>
            <a:off x="6791563" y="2870928"/>
            <a:ext cx="1118565" cy="1118565"/>
          </a:xfrm>
          <a:prstGeom prst="rect">
            <a:avLst/>
          </a:prstGeom>
        </p:spPr>
      </p:pic>
      <p:pic>
        <p:nvPicPr>
          <p:cNvPr id="16" name="Picture 15" descr="A syringe and pills&#10;&#10;AI-generated content may be incorrect.">
            <a:extLst>
              <a:ext uri="{FF2B5EF4-FFF2-40B4-BE49-F238E27FC236}">
                <a16:creationId xmlns:a16="http://schemas.microsoft.com/office/drawing/2014/main" id="{7F46C233-54D9-E697-4820-EE647DFBB43E}"/>
              </a:ext>
            </a:extLst>
          </p:cNvPr>
          <p:cNvPicPr>
            <a:picLocks noChangeAspect="1"/>
          </p:cNvPicPr>
          <p:nvPr/>
        </p:nvPicPr>
        <p:blipFill>
          <a:blip r:embed="rId6"/>
          <a:stretch>
            <a:fillRect/>
          </a:stretch>
        </p:blipFill>
        <p:spPr>
          <a:xfrm>
            <a:off x="474945" y="5537008"/>
            <a:ext cx="1118565" cy="1118565"/>
          </a:xfrm>
          <a:prstGeom prst="rect">
            <a:avLst/>
          </a:prstGeom>
        </p:spPr>
      </p:pic>
      <p:pic>
        <p:nvPicPr>
          <p:cNvPr id="18" name="Picture 17" descr="A black and purple outline of a couple of rectangular objects&#10;&#10;AI-generated content may be incorrect.">
            <a:extLst>
              <a:ext uri="{FF2B5EF4-FFF2-40B4-BE49-F238E27FC236}">
                <a16:creationId xmlns:a16="http://schemas.microsoft.com/office/drawing/2014/main" id="{79C5F13F-1D7C-A71B-58B1-A173C2175F25}"/>
              </a:ext>
            </a:extLst>
          </p:cNvPr>
          <p:cNvPicPr>
            <a:picLocks noChangeAspect="1"/>
          </p:cNvPicPr>
          <p:nvPr/>
        </p:nvPicPr>
        <p:blipFill>
          <a:blip r:embed="rId7"/>
          <a:stretch>
            <a:fillRect/>
          </a:stretch>
        </p:blipFill>
        <p:spPr>
          <a:xfrm>
            <a:off x="474944" y="4203968"/>
            <a:ext cx="1118565" cy="1118565"/>
          </a:xfrm>
          <a:prstGeom prst="rect">
            <a:avLst/>
          </a:prstGeom>
        </p:spPr>
      </p:pic>
      <p:pic>
        <p:nvPicPr>
          <p:cNvPr id="20" name="Picture 19" descr="A black and purple emoji&#10;&#10;AI-generated content may be incorrect.">
            <a:extLst>
              <a:ext uri="{FF2B5EF4-FFF2-40B4-BE49-F238E27FC236}">
                <a16:creationId xmlns:a16="http://schemas.microsoft.com/office/drawing/2014/main" id="{E0391291-2702-59CD-88A0-F51C0ADF38A9}"/>
              </a:ext>
            </a:extLst>
          </p:cNvPr>
          <p:cNvPicPr>
            <a:picLocks noChangeAspect="1"/>
          </p:cNvPicPr>
          <p:nvPr/>
        </p:nvPicPr>
        <p:blipFill>
          <a:blip r:embed="rId8"/>
          <a:stretch>
            <a:fillRect/>
          </a:stretch>
        </p:blipFill>
        <p:spPr>
          <a:xfrm>
            <a:off x="553171" y="2870928"/>
            <a:ext cx="1118565" cy="1118565"/>
          </a:xfrm>
          <a:prstGeom prst="rect">
            <a:avLst/>
          </a:prstGeom>
        </p:spPr>
      </p:pic>
      <p:sp>
        <p:nvSpPr>
          <p:cNvPr id="22" name="Rounded Rectangle 21">
            <a:extLst>
              <a:ext uri="{FF2B5EF4-FFF2-40B4-BE49-F238E27FC236}">
                <a16:creationId xmlns:a16="http://schemas.microsoft.com/office/drawing/2014/main" id="{FC37E11E-25BA-126E-1417-9E2CD38D076E}"/>
              </a:ext>
            </a:extLst>
          </p:cNvPr>
          <p:cNvSpPr/>
          <p:nvPr/>
        </p:nvSpPr>
        <p:spPr>
          <a:xfrm>
            <a:off x="1671737" y="2896424"/>
            <a:ext cx="4951485" cy="1067572"/>
          </a:xfrm>
          <a:prstGeom prst="roundRect">
            <a:avLst>
              <a:gd name="adj" fmla="val 8258"/>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a:extLst>
              <a:ext uri="{FF2B5EF4-FFF2-40B4-BE49-F238E27FC236}">
                <a16:creationId xmlns:a16="http://schemas.microsoft.com/office/drawing/2014/main" id="{89DEBDAE-6329-F359-1970-22E2342B22C6}"/>
              </a:ext>
            </a:extLst>
          </p:cNvPr>
          <p:cNvSpPr/>
          <p:nvPr/>
        </p:nvSpPr>
        <p:spPr>
          <a:xfrm>
            <a:off x="1671737" y="4273533"/>
            <a:ext cx="4951485" cy="1067572"/>
          </a:xfrm>
          <a:prstGeom prst="roundRect">
            <a:avLst>
              <a:gd name="adj" fmla="val 8258"/>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a:extLst>
              <a:ext uri="{FF2B5EF4-FFF2-40B4-BE49-F238E27FC236}">
                <a16:creationId xmlns:a16="http://schemas.microsoft.com/office/drawing/2014/main" id="{0FBEFB05-1D07-DBD9-C556-A80048D87F6F}"/>
              </a:ext>
            </a:extLst>
          </p:cNvPr>
          <p:cNvSpPr/>
          <p:nvPr/>
        </p:nvSpPr>
        <p:spPr>
          <a:xfrm>
            <a:off x="1671737" y="5562506"/>
            <a:ext cx="4951485" cy="1067572"/>
          </a:xfrm>
          <a:prstGeom prst="roundRect">
            <a:avLst>
              <a:gd name="adj" fmla="val 8258"/>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a:extLst>
              <a:ext uri="{FF2B5EF4-FFF2-40B4-BE49-F238E27FC236}">
                <a16:creationId xmlns:a16="http://schemas.microsoft.com/office/drawing/2014/main" id="{55771C56-D0EA-FA20-AE3B-99DAF352A2D2}"/>
              </a:ext>
            </a:extLst>
          </p:cNvPr>
          <p:cNvSpPr/>
          <p:nvPr/>
        </p:nvSpPr>
        <p:spPr>
          <a:xfrm>
            <a:off x="7898242" y="2896424"/>
            <a:ext cx="4046127" cy="1067572"/>
          </a:xfrm>
          <a:prstGeom prst="roundRect">
            <a:avLst>
              <a:gd name="adj" fmla="val 8258"/>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a:extLst>
              <a:ext uri="{FF2B5EF4-FFF2-40B4-BE49-F238E27FC236}">
                <a16:creationId xmlns:a16="http://schemas.microsoft.com/office/drawing/2014/main" id="{F0FFCBC3-99E1-4B27-E1F6-CDB34AEDEE2D}"/>
              </a:ext>
            </a:extLst>
          </p:cNvPr>
          <p:cNvSpPr/>
          <p:nvPr/>
        </p:nvSpPr>
        <p:spPr>
          <a:xfrm>
            <a:off x="7898242" y="4273533"/>
            <a:ext cx="4046127" cy="1067572"/>
          </a:xfrm>
          <a:prstGeom prst="roundRect">
            <a:avLst>
              <a:gd name="adj" fmla="val 8258"/>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a:extLst>
              <a:ext uri="{FF2B5EF4-FFF2-40B4-BE49-F238E27FC236}">
                <a16:creationId xmlns:a16="http://schemas.microsoft.com/office/drawing/2014/main" id="{A39EB0E2-9B40-C15B-FFD3-3DB75B0623ED}"/>
              </a:ext>
            </a:extLst>
          </p:cNvPr>
          <p:cNvSpPr/>
          <p:nvPr/>
        </p:nvSpPr>
        <p:spPr>
          <a:xfrm>
            <a:off x="7898242" y="5562506"/>
            <a:ext cx="4046127" cy="1067572"/>
          </a:xfrm>
          <a:prstGeom prst="roundRect">
            <a:avLst>
              <a:gd name="adj" fmla="val 8258"/>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artoon of a person with her hands on her face&#10;&#10;AI-generated content may be incorrect.">
            <a:extLst>
              <a:ext uri="{FF2B5EF4-FFF2-40B4-BE49-F238E27FC236}">
                <a16:creationId xmlns:a16="http://schemas.microsoft.com/office/drawing/2014/main" id="{F614A837-DFC3-C11E-4052-71F057657305}"/>
              </a:ext>
            </a:extLst>
          </p:cNvPr>
          <p:cNvPicPr>
            <a:picLocks noChangeAspect="1"/>
          </p:cNvPicPr>
          <p:nvPr/>
        </p:nvPicPr>
        <p:blipFill>
          <a:blip r:embed="rId9"/>
          <a:stretch>
            <a:fillRect/>
          </a:stretch>
        </p:blipFill>
        <p:spPr>
          <a:xfrm>
            <a:off x="8172450" y="308919"/>
            <a:ext cx="3316915" cy="2965323"/>
          </a:xfrm>
          <a:prstGeom prst="rect">
            <a:avLst/>
          </a:prstGeom>
        </p:spPr>
      </p:pic>
      <p:sp>
        <p:nvSpPr>
          <p:cNvPr id="23" name="TextBox 22">
            <a:extLst>
              <a:ext uri="{FF2B5EF4-FFF2-40B4-BE49-F238E27FC236}">
                <a16:creationId xmlns:a16="http://schemas.microsoft.com/office/drawing/2014/main" id="{B1D1B54F-2D61-E03F-72C7-189A46A612A8}"/>
              </a:ext>
            </a:extLst>
          </p:cNvPr>
          <p:cNvSpPr txBox="1"/>
          <p:nvPr/>
        </p:nvSpPr>
        <p:spPr>
          <a:xfrm>
            <a:off x="1671737" y="3116414"/>
            <a:ext cx="4951485" cy="625171"/>
          </a:xfrm>
          <a:prstGeom prst="rect">
            <a:avLst/>
          </a:prstGeom>
          <a:noFill/>
        </p:spPr>
        <p:txBody>
          <a:bodyPr wrap="square" rtlCol="0">
            <a:spAutoFit/>
          </a:bodyPr>
          <a:lstStyle/>
          <a:p>
            <a:pPr>
              <a:lnSpc>
                <a:spcPts val="2120"/>
              </a:lnSpc>
            </a:pPr>
            <a:r>
              <a:rPr lang="en-US" sz="1600" b="1" dirty="0">
                <a:latin typeface="Nunito Sans Normal" pitchFamily="2" charset="77"/>
              </a:rPr>
              <a:t> 40% </a:t>
            </a:r>
            <a:r>
              <a:rPr lang="en-US" sz="1600" dirty="0">
                <a:latin typeface="Nunito Sans Normal Light" pitchFamily="2" charset="77"/>
              </a:rPr>
              <a:t>of women are diagnosed with </a:t>
            </a:r>
            <a:r>
              <a:rPr lang="en-US" sz="1600" b="1" dirty="0">
                <a:latin typeface="Nunito Sans Normal" pitchFamily="2" charset="77"/>
              </a:rPr>
              <a:t>depression</a:t>
            </a:r>
            <a:r>
              <a:rPr lang="en-US" sz="1600" dirty="0">
                <a:latin typeface="Nunito Sans Normal Light" pitchFamily="2" charset="77"/>
              </a:rPr>
              <a:t> and/or </a:t>
            </a:r>
            <a:r>
              <a:rPr lang="en-US" sz="1600" b="1" dirty="0">
                <a:latin typeface="Nunito Sans Normal" pitchFamily="2" charset="77"/>
              </a:rPr>
              <a:t>anxiety</a:t>
            </a:r>
            <a:r>
              <a:rPr lang="en-US" sz="1600" dirty="0">
                <a:latin typeface="Nunito Sans Normal Light" pitchFamily="2" charset="77"/>
              </a:rPr>
              <a:t> while undergoing fertility treatment. </a:t>
            </a:r>
          </a:p>
        </p:txBody>
      </p:sp>
      <p:sp>
        <p:nvSpPr>
          <p:cNvPr id="24" name="TextBox 23">
            <a:extLst>
              <a:ext uri="{FF2B5EF4-FFF2-40B4-BE49-F238E27FC236}">
                <a16:creationId xmlns:a16="http://schemas.microsoft.com/office/drawing/2014/main" id="{227BA0AF-6CB5-B4D5-92E3-A7575AAA83E7}"/>
              </a:ext>
            </a:extLst>
          </p:cNvPr>
          <p:cNvSpPr txBox="1"/>
          <p:nvPr/>
        </p:nvSpPr>
        <p:spPr>
          <a:xfrm>
            <a:off x="1671737" y="4366232"/>
            <a:ext cx="4951485" cy="894476"/>
          </a:xfrm>
          <a:prstGeom prst="rect">
            <a:avLst/>
          </a:prstGeom>
          <a:noFill/>
        </p:spPr>
        <p:txBody>
          <a:bodyPr wrap="square" rtlCol="0">
            <a:spAutoFit/>
          </a:bodyPr>
          <a:lstStyle/>
          <a:p>
            <a:pPr>
              <a:lnSpc>
                <a:spcPts val="2120"/>
              </a:lnSpc>
            </a:pPr>
            <a:r>
              <a:rPr lang="en-US" sz="1600" b="1" dirty="0">
                <a:latin typeface="Nunito Sans Normal" pitchFamily="2" charset="77"/>
              </a:rPr>
              <a:t>Unable to share/confide</a:t>
            </a:r>
            <a:r>
              <a:rPr lang="en-US" sz="1600" dirty="0">
                <a:latin typeface="Nunito Sans Normal" pitchFamily="2" charset="77"/>
              </a:rPr>
              <a:t> in others, particularly employer for privacy, fear of losing job, or missed promotions/opportunities at work. </a:t>
            </a:r>
          </a:p>
        </p:txBody>
      </p:sp>
      <p:sp>
        <p:nvSpPr>
          <p:cNvPr id="25" name="TextBox 24">
            <a:extLst>
              <a:ext uri="{FF2B5EF4-FFF2-40B4-BE49-F238E27FC236}">
                <a16:creationId xmlns:a16="http://schemas.microsoft.com/office/drawing/2014/main" id="{B551CB2A-FE3D-47AC-A932-D4D8C1DE0030}"/>
              </a:ext>
            </a:extLst>
          </p:cNvPr>
          <p:cNvSpPr txBox="1"/>
          <p:nvPr/>
        </p:nvSpPr>
        <p:spPr>
          <a:xfrm>
            <a:off x="1671737" y="5650642"/>
            <a:ext cx="5037535" cy="894476"/>
          </a:xfrm>
          <a:prstGeom prst="rect">
            <a:avLst/>
          </a:prstGeom>
          <a:noFill/>
        </p:spPr>
        <p:txBody>
          <a:bodyPr wrap="square" rtlCol="0">
            <a:spAutoFit/>
          </a:bodyPr>
          <a:lstStyle/>
          <a:p>
            <a:pPr>
              <a:lnSpc>
                <a:spcPts val="2120"/>
              </a:lnSpc>
            </a:pPr>
            <a:r>
              <a:rPr lang="en-US" sz="1600" dirty="0">
                <a:latin typeface="Nunito Sans Normal" pitchFamily="2" charset="77"/>
              </a:rPr>
              <a:t>Fertility medications including hormone therapy can </a:t>
            </a:r>
            <a:r>
              <a:rPr lang="en-US" sz="1600" b="1" dirty="0">
                <a:latin typeface="Nunito Sans Normal" pitchFamily="2" charset="77"/>
              </a:rPr>
              <a:t>affect one’s mental state and mood</a:t>
            </a:r>
            <a:r>
              <a:rPr lang="en-US" sz="1600" dirty="0">
                <a:latin typeface="Nunito Sans Normal" pitchFamily="2" charset="77"/>
              </a:rPr>
              <a:t>, interrupt sleep, cause anxiety, depression, and other symptoms.</a:t>
            </a:r>
          </a:p>
        </p:txBody>
      </p:sp>
      <p:sp>
        <p:nvSpPr>
          <p:cNvPr id="26" name="TextBox 25">
            <a:extLst>
              <a:ext uri="{FF2B5EF4-FFF2-40B4-BE49-F238E27FC236}">
                <a16:creationId xmlns:a16="http://schemas.microsoft.com/office/drawing/2014/main" id="{EA6F3B8C-DA74-1F4F-4158-B3E92056A836}"/>
              </a:ext>
            </a:extLst>
          </p:cNvPr>
          <p:cNvSpPr txBox="1"/>
          <p:nvPr/>
        </p:nvSpPr>
        <p:spPr>
          <a:xfrm>
            <a:off x="7898241" y="3097222"/>
            <a:ext cx="4046127" cy="625171"/>
          </a:xfrm>
          <a:prstGeom prst="rect">
            <a:avLst/>
          </a:prstGeom>
          <a:noFill/>
        </p:spPr>
        <p:txBody>
          <a:bodyPr wrap="square" rtlCol="0">
            <a:spAutoFit/>
          </a:bodyPr>
          <a:lstStyle/>
          <a:p>
            <a:pPr>
              <a:lnSpc>
                <a:spcPts val="2120"/>
              </a:lnSpc>
            </a:pPr>
            <a:r>
              <a:rPr lang="en-US" sz="1600" dirty="0">
                <a:latin typeface="Nunito Sans Normal" pitchFamily="2" charset="77"/>
              </a:rPr>
              <a:t>Treatment is </a:t>
            </a:r>
            <a:r>
              <a:rPr lang="en-US" sz="1600" b="1" dirty="0">
                <a:latin typeface="Nunito Sans Normal" pitchFamily="2" charset="77"/>
              </a:rPr>
              <a:t>stressful</a:t>
            </a:r>
            <a:r>
              <a:rPr lang="en-US" sz="1600" dirty="0">
                <a:latin typeface="Nunito Sans Normal" pitchFamily="2" charset="77"/>
              </a:rPr>
              <a:t> which can result in poor performance and low engagement. </a:t>
            </a:r>
          </a:p>
        </p:txBody>
      </p:sp>
      <p:sp>
        <p:nvSpPr>
          <p:cNvPr id="27" name="TextBox 26">
            <a:extLst>
              <a:ext uri="{FF2B5EF4-FFF2-40B4-BE49-F238E27FC236}">
                <a16:creationId xmlns:a16="http://schemas.microsoft.com/office/drawing/2014/main" id="{7B47B505-C4D5-E956-09CF-18706A899D1F}"/>
              </a:ext>
            </a:extLst>
          </p:cNvPr>
          <p:cNvSpPr txBox="1"/>
          <p:nvPr/>
        </p:nvSpPr>
        <p:spPr>
          <a:xfrm>
            <a:off x="7898241" y="4372089"/>
            <a:ext cx="4046127" cy="894476"/>
          </a:xfrm>
          <a:prstGeom prst="rect">
            <a:avLst/>
          </a:prstGeom>
          <a:noFill/>
        </p:spPr>
        <p:txBody>
          <a:bodyPr wrap="square" rtlCol="0">
            <a:spAutoFit/>
          </a:bodyPr>
          <a:lstStyle/>
          <a:p>
            <a:pPr>
              <a:lnSpc>
                <a:spcPts val="2120"/>
              </a:lnSpc>
            </a:pPr>
            <a:r>
              <a:rPr lang="en-US" sz="1600" b="1" dirty="0">
                <a:latin typeface="Nunito Sans Normal" pitchFamily="2" charset="77"/>
              </a:rPr>
              <a:t>Forced to miss work </a:t>
            </a:r>
            <a:r>
              <a:rPr lang="en-US" sz="1600" dirty="0">
                <a:latin typeface="Nunito Sans Normal" pitchFamily="2" charset="77"/>
              </a:rPr>
              <a:t>for time-consuming and unpredictable appointments, which can add to workload and stress. </a:t>
            </a:r>
          </a:p>
        </p:txBody>
      </p:sp>
      <p:sp>
        <p:nvSpPr>
          <p:cNvPr id="28" name="TextBox 27">
            <a:extLst>
              <a:ext uri="{FF2B5EF4-FFF2-40B4-BE49-F238E27FC236}">
                <a16:creationId xmlns:a16="http://schemas.microsoft.com/office/drawing/2014/main" id="{B5B54C1C-01D7-5184-5133-209F571703C1}"/>
              </a:ext>
            </a:extLst>
          </p:cNvPr>
          <p:cNvSpPr txBox="1"/>
          <p:nvPr/>
        </p:nvSpPr>
        <p:spPr>
          <a:xfrm>
            <a:off x="7898242" y="5650642"/>
            <a:ext cx="4046126" cy="894476"/>
          </a:xfrm>
          <a:prstGeom prst="rect">
            <a:avLst/>
          </a:prstGeom>
          <a:noFill/>
        </p:spPr>
        <p:txBody>
          <a:bodyPr wrap="square" rtlCol="0">
            <a:spAutoFit/>
          </a:bodyPr>
          <a:lstStyle/>
          <a:p>
            <a:pPr>
              <a:lnSpc>
                <a:spcPts val="2120"/>
              </a:lnSpc>
            </a:pPr>
            <a:r>
              <a:rPr lang="en-US" sz="1600" dirty="0">
                <a:latin typeface="Nunito Sans Normal" pitchFamily="2" charset="77"/>
              </a:rPr>
              <a:t>Human Resources and/or Managers are </a:t>
            </a:r>
            <a:r>
              <a:rPr lang="en-US" sz="1600" b="1" dirty="0">
                <a:latin typeface="Nunito Sans Normal" pitchFamily="2" charset="77"/>
              </a:rPr>
              <a:t>often not equipped to help</a:t>
            </a:r>
            <a:r>
              <a:rPr lang="en-US" sz="1600" dirty="0">
                <a:latin typeface="Nunito Sans Normal" pitchFamily="2" charset="77"/>
              </a:rPr>
              <a:t>. They don’t know what to say or how to help. </a:t>
            </a:r>
          </a:p>
        </p:txBody>
      </p:sp>
    </p:spTree>
    <p:extLst>
      <p:ext uri="{BB962C8B-B14F-4D97-AF65-F5344CB8AC3E}">
        <p14:creationId xmlns:p14="http://schemas.microsoft.com/office/powerpoint/2010/main" val="20054448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50E98-05D5-B3E4-0422-519B1CB1021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B237303-3120-ECCE-13AD-AE4F4112034A}"/>
              </a:ext>
            </a:extLst>
          </p:cNvPr>
          <p:cNvSpPr/>
          <p:nvPr/>
        </p:nvSpPr>
        <p:spPr>
          <a:xfrm>
            <a:off x="-7653" y="84372"/>
            <a:ext cx="7845393" cy="2253748"/>
          </a:xfrm>
          <a:prstGeom prst="rect">
            <a:avLst/>
          </a:prstGeom>
          <a:solidFill>
            <a:srgbClr val="FFF8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hart 3">
            <a:extLst>
              <a:ext uri="{FF2B5EF4-FFF2-40B4-BE49-F238E27FC236}">
                <a16:creationId xmlns:a16="http://schemas.microsoft.com/office/drawing/2014/main" id="{240C056A-E85B-0ED1-9C8B-6034EE60EB6B}"/>
              </a:ext>
            </a:extLst>
          </p:cNvPr>
          <p:cNvGraphicFramePr/>
          <p:nvPr>
            <p:extLst>
              <p:ext uri="{D42A27DB-BD31-4B8C-83A1-F6EECF244321}">
                <p14:modId xmlns:p14="http://schemas.microsoft.com/office/powerpoint/2010/main" val="621979225"/>
              </p:ext>
            </p:extLst>
          </p:nvPr>
        </p:nvGraphicFramePr>
        <p:xfrm>
          <a:off x="520457" y="2306185"/>
          <a:ext cx="6933453" cy="4467444"/>
        </p:xfrm>
        <a:graphic>
          <a:graphicData uri="http://schemas.openxmlformats.org/drawingml/2006/chart">
            <c:chart xmlns:c="http://schemas.openxmlformats.org/drawingml/2006/chart" xmlns:r="http://schemas.openxmlformats.org/officeDocument/2006/relationships" r:id="rId3"/>
          </a:graphicData>
        </a:graphic>
      </p:graphicFrame>
      <p:sp>
        <p:nvSpPr>
          <p:cNvPr id="7" name="Round Single Corner Rectangle 6">
            <a:extLst>
              <a:ext uri="{FF2B5EF4-FFF2-40B4-BE49-F238E27FC236}">
                <a16:creationId xmlns:a16="http://schemas.microsoft.com/office/drawing/2014/main" id="{AC46DE10-0EE8-FBA1-7091-1873869A04AB}"/>
              </a:ext>
            </a:extLst>
          </p:cNvPr>
          <p:cNvSpPr/>
          <p:nvPr/>
        </p:nvSpPr>
        <p:spPr>
          <a:xfrm flipH="1">
            <a:off x="7121955" y="0"/>
            <a:ext cx="5070045" cy="6866050"/>
          </a:xfrm>
          <a:prstGeom prst="round1Rect">
            <a:avLst>
              <a:gd name="adj" fmla="val 26755"/>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D5A9AC32-E1A7-AD70-5D88-DC8A025348B2}"/>
              </a:ext>
            </a:extLst>
          </p:cNvPr>
          <p:cNvGrpSpPr/>
          <p:nvPr/>
        </p:nvGrpSpPr>
        <p:grpSpPr>
          <a:xfrm>
            <a:off x="7555384" y="1849974"/>
            <a:ext cx="4203185" cy="923330"/>
            <a:chOff x="7815128" y="2257971"/>
            <a:chExt cx="4266806" cy="923330"/>
          </a:xfrm>
        </p:grpSpPr>
        <p:sp>
          <p:nvSpPr>
            <p:cNvPr id="22" name="TextBox 21">
              <a:extLst>
                <a:ext uri="{FF2B5EF4-FFF2-40B4-BE49-F238E27FC236}">
                  <a16:creationId xmlns:a16="http://schemas.microsoft.com/office/drawing/2014/main" id="{A992E681-4A63-BBFD-F213-7B663D661AFA}"/>
                </a:ext>
              </a:extLst>
            </p:cNvPr>
            <p:cNvSpPr txBox="1"/>
            <p:nvPr/>
          </p:nvSpPr>
          <p:spPr>
            <a:xfrm>
              <a:off x="7947710" y="2257971"/>
              <a:ext cx="4134224" cy="923330"/>
            </a:xfrm>
            <a:prstGeom prst="rect">
              <a:avLst/>
            </a:prstGeom>
            <a:noFill/>
          </p:spPr>
          <p:txBody>
            <a:bodyPr wrap="square">
              <a:spAutoFit/>
            </a:bodyPr>
            <a:lstStyle/>
            <a:p>
              <a:r>
                <a:rPr lang="en-US" dirty="0">
                  <a:latin typeface="Nunito Sans Normal" pitchFamily="2" charset="0"/>
                </a:rPr>
                <a:t>Biggest perceived barrier was that IVF coverage leads to high-cost claims</a:t>
              </a:r>
            </a:p>
          </p:txBody>
        </p:sp>
        <p:sp>
          <p:nvSpPr>
            <p:cNvPr id="23" name="Oval 22">
              <a:extLst>
                <a:ext uri="{FF2B5EF4-FFF2-40B4-BE49-F238E27FC236}">
                  <a16:creationId xmlns:a16="http://schemas.microsoft.com/office/drawing/2014/main" id="{7E288541-F3D4-8D02-20A5-BF7C4A2E98CE}"/>
                </a:ext>
              </a:extLst>
            </p:cNvPr>
            <p:cNvSpPr/>
            <p:nvPr/>
          </p:nvSpPr>
          <p:spPr>
            <a:xfrm>
              <a:off x="7815128" y="2405225"/>
              <a:ext cx="85872" cy="8587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Nunito Sans Normal" pitchFamily="2" charset="0"/>
              </a:endParaRPr>
            </a:p>
          </p:txBody>
        </p:sp>
      </p:grpSp>
      <p:grpSp>
        <p:nvGrpSpPr>
          <p:cNvPr id="33" name="Group 32">
            <a:extLst>
              <a:ext uri="{FF2B5EF4-FFF2-40B4-BE49-F238E27FC236}">
                <a16:creationId xmlns:a16="http://schemas.microsoft.com/office/drawing/2014/main" id="{320CA2B3-5C36-9286-202F-6461EF3E50FD}"/>
              </a:ext>
            </a:extLst>
          </p:cNvPr>
          <p:cNvGrpSpPr/>
          <p:nvPr/>
        </p:nvGrpSpPr>
        <p:grpSpPr>
          <a:xfrm>
            <a:off x="7551280" y="3010734"/>
            <a:ext cx="4203185" cy="677108"/>
            <a:chOff x="7815128" y="3384038"/>
            <a:chExt cx="4266806" cy="677108"/>
          </a:xfrm>
        </p:grpSpPr>
        <p:sp>
          <p:nvSpPr>
            <p:cNvPr id="24" name="TextBox 23">
              <a:extLst>
                <a:ext uri="{FF2B5EF4-FFF2-40B4-BE49-F238E27FC236}">
                  <a16:creationId xmlns:a16="http://schemas.microsoft.com/office/drawing/2014/main" id="{68371717-6115-5838-A0C6-F5A02EEBCB98}"/>
                </a:ext>
              </a:extLst>
            </p:cNvPr>
            <p:cNvSpPr txBox="1"/>
            <p:nvPr/>
          </p:nvSpPr>
          <p:spPr>
            <a:xfrm>
              <a:off x="7947710" y="3384038"/>
              <a:ext cx="4134224" cy="677108"/>
            </a:xfrm>
            <a:prstGeom prst="rect">
              <a:avLst/>
            </a:prstGeom>
            <a:noFill/>
          </p:spPr>
          <p:txBody>
            <a:bodyPr wrap="square">
              <a:spAutoFit/>
            </a:bodyPr>
            <a:lstStyle/>
            <a:p>
              <a:r>
                <a:rPr lang="en-US" sz="2000" b="1" dirty="0">
                  <a:latin typeface="Nunito Sans Normal" pitchFamily="2" charset="0"/>
                </a:rPr>
                <a:t>97%</a:t>
              </a:r>
              <a:r>
                <a:rPr lang="en-US" b="1" dirty="0">
                  <a:latin typeface="Nunito Sans Normal" pitchFamily="2" charset="0"/>
                </a:rPr>
                <a:t> reported it has not resulted in a significant increase in plan costs</a:t>
              </a:r>
            </a:p>
          </p:txBody>
        </p:sp>
        <p:sp>
          <p:nvSpPr>
            <p:cNvPr id="25" name="Oval 24">
              <a:extLst>
                <a:ext uri="{FF2B5EF4-FFF2-40B4-BE49-F238E27FC236}">
                  <a16:creationId xmlns:a16="http://schemas.microsoft.com/office/drawing/2014/main" id="{FE21D1DD-9305-7121-6926-329C9FCAF0E0}"/>
                </a:ext>
              </a:extLst>
            </p:cNvPr>
            <p:cNvSpPr/>
            <p:nvPr/>
          </p:nvSpPr>
          <p:spPr>
            <a:xfrm>
              <a:off x="7815128" y="3531292"/>
              <a:ext cx="85872" cy="8587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Nunito Sans Normal" pitchFamily="2" charset="0"/>
              </a:endParaRPr>
            </a:p>
          </p:txBody>
        </p:sp>
      </p:grpSp>
      <p:grpSp>
        <p:nvGrpSpPr>
          <p:cNvPr id="35" name="Group 34">
            <a:extLst>
              <a:ext uri="{FF2B5EF4-FFF2-40B4-BE49-F238E27FC236}">
                <a16:creationId xmlns:a16="http://schemas.microsoft.com/office/drawing/2014/main" id="{657D3026-CD61-097D-36F5-B736614DF003}"/>
              </a:ext>
            </a:extLst>
          </p:cNvPr>
          <p:cNvGrpSpPr/>
          <p:nvPr/>
        </p:nvGrpSpPr>
        <p:grpSpPr>
          <a:xfrm>
            <a:off x="7551280" y="5186681"/>
            <a:ext cx="4203185" cy="677108"/>
            <a:chOff x="7815128" y="5390638"/>
            <a:chExt cx="4266806" cy="677108"/>
          </a:xfrm>
        </p:grpSpPr>
        <p:sp>
          <p:nvSpPr>
            <p:cNvPr id="28" name="TextBox 27">
              <a:extLst>
                <a:ext uri="{FF2B5EF4-FFF2-40B4-BE49-F238E27FC236}">
                  <a16:creationId xmlns:a16="http://schemas.microsoft.com/office/drawing/2014/main" id="{ACBEC27D-D8BF-5A89-F831-2E8BFC46F8E3}"/>
                </a:ext>
              </a:extLst>
            </p:cNvPr>
            <p:cNvSpPr txBox="1"/>
            <p:nvPr/>
          </p:nvSpPr>
          <p:spPr>
            <a:xfrm>
              <a:off x="7947710" y="5390638"/>
              <a:ext cx="4134224" cy="677108"/>
            </a:xfrm>
            <a:prstGeom prst="rect">
              <a:avLst/>
            </a:prstGeom>
            <a:noFill/>
          </p:spPr>
          <p:txBody>
            <a:bodyPr wrap="square">
              <a:spAutoFit/>
            </a:bodyPr>
            <a:lstStyle/>
            <a:p>
              <a:r>
                <a:rPr lang="en-US" sz="2000" b="1" dirty="0">
                  <a:latin typeface="Nunito Sans Normal" pitchFamily="2" charset="0"/>
                </a:rPr>
                <a:t>22% </a:t>
              </a:r>
              <a:r>
                <a:rPr lang="en-US" dirty="0">
                  <a:latin typeface="Nunito Sans Normal" pitchFamily="2" charset="0"/>
                </a:rPr>
                <a:t>use a specialty vendor to administer these benefits</a:t>
              </a:r>
            </a:p>
          </p:txBody>
        </p:sp>
        <p:sp>
          <p:nvSpPr>
            <p:cNvPr id="29" name="Oval 28">
              <a:extLst>
                <a:ext uri="{FF2B5EF4-FFF2-40B4-BE49-F238E27FC236}">
                  <a16:creationId xmlns:a16="http://schemas.microsoft.com/office/drawing/2014/main" id="{9B7B4FCB-DD17-4369-1388-2CA60BEDAF84}"/>
                </a:ext>
              </a:extLst>
            </p:cNvPr>
            <p:cNvSpPr/>
            <p:nvPr/>
          </p:nvSpPr>
          <p:spPr>
            <a:xfrm>
              <a:off x="7815128" y="5537892"/>
              <a:ext cx="85872" cy="8587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Nunito Sans Normal" pitchFamily="2" charset="0"/>
              </a:endParaRPr>
            </a:p>
          </p:txBody>
        </p:sp>
      </p:grpSp>
      <p:sp>
        <p:nvSpPr>
          <p:cNvPr id="30" name="TextBox 29">
            <a:extLst>
              <a:ext uri="{FF2B5EF4-FFF2-40B4-BE49-F238E27FC236}">
                <a16:creationId xmlns:a16="http://schemas.microsoft.com/office/drawing/2014/main" id="{DA58E741-3A90-195F-81E5-F889718693EB}"/>
              </a:ext>
            </a:extLst>
          </p:cNvPr>
          <p:cNvSpPr txBox="1"/>
          <p:nvPr/>
        </p:nvSpPr>
        <p:spPr>
          <a:xfrm>
            <a:off x="564793" y="605529"/>
            <a:ext cx="5802139" cy="1292662"/>
          </a:xfrm>
          <a:prstGeom prst="rect">
            <a:avLst/>
          </a:prstGeom>
          <a:noFill/>
        </p:spPr>
        <p:txBody>
          <a:bodyPr wrap="square" rtlCol="0">
            <a:spAutoFit/>
          </a:bodyPr>
          <a:lstStyle/>
          <a:p>
            <a:r>
              <a:rPr lang="en-US" sz="3900" b="1" dirty="0">
                <a:latin typeface="Oswald" pitchFamily="2" charset="77"/>
              </a:rPr>
              <a:t>FERTILITY BENEFITS DO NOT NEED TO INCREASE COSTS</a:t>
            </a:r>
          </a:p>
        </p:txBody>
      </p:sp>
      <p:sp>
        <p:nvSpPr>
          <p:cNvPr id="36" name="Rectangle 35" hidden="1">
            <a:extLst>
              <a:ext uri="{FF2B5EF4-FFF2-40B4-BE49-F238E27FC236}">
                <a16:creationId xmlns:a16="http://schemas.microsoft.com/office/drawing/2014/main" id="{FF0D36B4-5060-18FA-6067-FEBA12E4A90B}"/>
              </a:ext>
            </a:extLst>
          </p:cNvPr>
          <p:cNvSpPr/>
          <p:nvPr/>
        </p:nvSpPr>
        <p:spPr>
          <a:xfrm>
            <a:off x="8348133" y="3044950"/>
            <a:ext cx="1871134" cy="507034"/>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C019A77-C05E-6025-9DAD-A273D381A2B6}"/>
              </a:ext>
            </a:extLst>
          </p:cNvPr>
          <p:cNvSpPr txBox="1"/>
          <p:nvPr/>
        </p:nvSpPr>
        <p:spPr>
          <a:xfrm>
            <a:off x="562334" y="1933388"/>
            <a:ext cx="6098458" cy="369332"/>
          </a:xfrm>
          <a:prstGeom prst="rect">
            <a:avLst/>
          </a:prstGeom>
          <a:noFill/>
        </p:spPr>
        <p:txBody>
          <a:bodyPr wrap="square">
            <a:spAutoFit/>
          </a:bodyPr>
          <a:lstStyle/>
          <a:p>
            <a:r>
              <a:rPr lang="en-US" sz="1800" dirty="0">
                <a:latin typeface="Times New Roman" panose="02020603050405020304" pitchFamily="18" charset="0"/>
                <a:ea typeface="Baskerville" panose="02020502070401020303" pitchFamily="18" charset="0"/>
                <a:cs typeface="Times New Roman" panose="02020603050405020304" pitchFamily="18" charset="0"/>
              </a:rPr>
              <a:t>A Mercer report found coverage </a:t>
            </a:r>
            <a:r>
              <a:rPr lang="en-US" b="1" i="1" dirty="0">
                <a:latin typeface="Times New Roman" panose="02020603050405020304" pitchFamily="18" charset="0"/>
                <a:ea typeface="Baskerville SemiBold" panose="02020502070401020303" pitchFamily="18" charset="0"/>
                <a:cs typeface="Times New Roman" panose="02020603050405020304" pitchFamily="18" charset="0"/>
              </a:rPr>
              <a:t>is growing </a:t>
            </a:r>
            <a:endParaRPr lang="en-US" dirty="0"/>
          </a:p>
        </p:txBody>
      </p:sp>
      <p:sp>
        <p:nvSpPr>
          <p:cNvPr id="8" name="Rectangle 7">
            <a:extLst>
              <a:ext uri="{FF2B5EF4-FFF2-40B4-BE49-F238E27FC236}">
                <a16:creationId xmlns:a16="http://schemas.microsoft.com/office/drawing/2014/main" id="{33349460-3863-F6D4-C96D-57BD1A011457}"/>
              </a:ext>
            </a:extLst>
          </p:cNvPr>
          <p:cNvSpPr/>
          <p:nvPr/>
        </p:nvSpPr>
        <p:spPr>
          <a:xfrm>
            <a:off x="6366932" y="2127487"/>
            <a:ext cx="756722" cy="4730513"/>
          </a:xfrm>
          <a:prstGeom prst="rect">
            <a:avLst/>
          </a:prstGeom>
          <a:solidFill>
            <a:srgbClr val="FFF8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F4AB1CA-9C86-5B47-D595-9E1EAA1698F5}"/>
              </a:ext>
            </a:extLst>
          </p:cNvPr>
          <p:cNvSpPr/>
          <p:nvPr/>
        </p:nvSpPr>
        <p:spPr>
          <a:xfrm>
            <a:off x="-7653" y="2083100"/>
            <a:ext cx="528109" cy="4730513"/>
          </a:xfrm>
          <a:prstGeom prst="rect">
            <a:avLst/>
          </a:prstGeom>
          <a:solidFill>
            <a:srgbClr val="FFF8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437D444-0C3D-695C-753A-DA3783DC663E}"/>
              </a:ext>
            </a:extLst>
          </p:cNvPr>
          <p:cNvSpPr/>
          <p:nvPr/>
        </p:nvSpPr>
        <p:spPr>
          <a:xfrm rot="5400000">
            <a:off x="3367932" y="3331957"/>
            <a:ext cx="216570" cy="6835526"/>
          </a:xfrm>
          <a:prstGeom prst="rect">
            <a:avLst/>
          </a:prstGeom>
          <a:solidFill>
            <a:srgbClr val="FFF8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1C56931B-F914-C160-0731-7BD3CA410012}"/>
              </a:ext>
            </a:extLst>
          </p:cNvPr>
          <p:cNvGrpSpPr/>
          <p:nvPr/>
        </p:nvGrpSpPr>
        <p:grpSpPr>
          <a:xfrm>
            <a:off x="7551280" y="4150256"/>
            <a:ext cx="3715497" cy="677108"/>
            <a:chOff x="7551280" y="4150256"/>
            <a:chExt cx="3715497" cy="677108"/>
          </a:xfrm>
        </p:grpSpPr>
        <p:sp>
          <p:nvSpPr>
            <p:cNvPr id="26" name="TextBox 25">
              <a:extLst>
                <a:ext uri="{FF2B5EF4-FFF2-40B4-BE49-F238E27FC236}">
                  <a16:creationId xmlns:a16="http://schemas.microsoft.com/office/drawing/2014/main" id="{8251215D-3F5A-7769-261E-37EC12F7FCF7}"/>
                </a:ext>
              </a:extLst>
            </p:cNvPr>
            <p:cNvSpPr txBox="1"/>
            <p:nvPr/>
          </p:nvSpPr>
          <p:spPr>
            <a:xfrm>
              <a:off x="7666731" y="4150256"/>
              <a:ext cx="3600046" cy="677108"/>
            </a:xfrm>
            <a:prstGeom prst="rect">
              <a:avLst/>
            </a:prstGeom>
            <a:noFill/>
          </p:spPr>
          <p:txBody>
            <a:bodyPr wrap="square">
              <a:spAutoFit/>
            </a:bodyPr>
            <a:lstStyle/>
            <a:p>
              <a:r>
                <a:rPr lang="en-US" dirty="0">
                  <a:latin typeface="Nunito Sans Normal" pitchFamily="2" charset="0"/>
                </a:rPr>
                <a:t>Median benefit maximum </a:t>
              </a:r>
              <a:r>
                <a:rPr lang="en-US" sz="2000" b="1" dirty="0">
                  <a:latin typeface="Nunito Sans Normal" pitchFamily="2" charset="0"/>
                </a:rPr>
                <a:t>$16,250</a:t>
              </a:r>
            </a:p>
          </p:txBody>
        </p:sp>
        <p:sp>
          <p:nvSpPr>
            <p:cNvPr id="2" name="Oval 1">
              <a:extLst>
                <a:ext uri="{FF2B5EF4-FFF2-40B4-BE49-F238E27FC236}">
                  <a16:creationId xmlns:a16="http://schemas.microsoft.com/office/drawing/2014/main" id="{A853672C-6D66-79C4-DA65-772C9885D6DF}"/>
                </a:ext>
              </a:extLst>
            </p:cNvPr>
            <p:cNvSpPr/>
            <p:nvPr/>
          </p:nvSpPr>
          <p:spPr>
            <a:xfrm>
              <a:off x="7551280" y="4290828"/>
              <a:ext cx="84592" cy="8587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Nunito Sans Normal" pitchFamily="2" charset="0"/>
              </a:endParaRPr>
            </a:p>
          </p:txBody>
        </p:sp>
      </p:grpSp>
    </p:spTree>
    <p:extLst>
      <p:ext uri="{BB962C8B-B14F-4D97-AF65-F5344CB8AC3E}">
        <p14:creationId xmlns:p14="http://schemas.microsoft.com/office/powerpoint/2010/main" val="8275047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F80FBABF-438F-3538-541D-13E06A335611}"/>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D5815AC-5164-45A0-B79F-2D1B7874382C}"/>
              </a:ext>
            </a:extLst>
          </p:cNvPr>
          <p:cNvGraphicFramePr>
            <a:graphicFrameLocks noGrp="1"/>
          </p:cNvGraphicFramePr>
          <p:nvPr>
            <p:extLst>
              <p:ext uri="{D42A27DB-BD31-4B8C-83A1-F6EECF244321}">
                <p14:modId xmlns:p14="http://schemas.microsoft.com/office/powerpoint/2010/main" val="2538253004"/>
              </p:ext>
            </p:extLst>
          </p:nvPr>
        </p:nvGraphicFramePr>
        <p:xfrm>
          <a:off x="507863" y="1115301"/>
          <a:ext cx="11243414" cy="5765361"/>
        </p:xfrm>
        <a:graphic>
          <a:graphicData uri="http://schemas.openxmlformats.org/drawingml/2006/table">
            <a:tbl>
              <a:tblPr firstRow="1" bandRow="1"/>
              <a:tblGrid>
                <a:gridCol w="4141166">
                  <a:extLst>
                    <a:ext uri="{9D8B030D-6E8A-4147-A177-3AD203B41FA5}">
                      <a16:colId xmlns:a16="http://schemas.microsoft.com/office/drawing/2014/main" val="2393697251"/>
                    </a:ext>
                  </a:extLst>
                </a:gridCol>
                <a:gridCol w="1381346">
                  <a:extLst>
                    <a:ext uri="{9D8B030D-6E8A-4147-A177-3AD203B41FA5}">
                      <a16:colId xmlns:a16="http://schemas.microsoft.com/office/drawing/2014/main" val="3246783718"/>
                    </a:ext>
                  </a:extLst>
                </a:gridCol>
                <a:gridCol w="1381346">
                  <a:extLst>
                    <a:ext uri="{9D8B030D-6E8A-4147-A177-3AD203B41FA5}">
                      <a16:colId xmlns:a16="http://schemas.microsoft.com/office/drawing/2014/main" val="2579495577"/>
                    </a:ext>
                  </a:extLst>
                </a:gridCol>
                <a:gridCol w="1381346">
                  <a:extLst>
                    <a:ext uri="{9D8B030D-6E8A-4147-A177-3AD203B41FA5}">
                      <a16:colId xmlns:a16="http://schemas.microsoft.com/office/drawing/2014/main" val="1586912020"/>
                    </a:ext>
                  </a:extLst>
                </a:gridCol>
                <a:gridCol w="2958210">
                  <a:extLst>
                    <a:ext uri="{9D8B030D-6E8A-4147-A177-3AD203B41FA5}">
                      <a16:colId xmlns:a16="http://schemas.microsoft.com/office/drawing/2014/main" val="3019711498"/>
                    </a:ext>
                  </a:extLst>
                </a:gridCol>
              </a:tblGrid>
              <a:tr h="3399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dirty="0">
                        <a:latin typeface="Oswald" pitchFamily="2" charset="77"/>
                      </a:endParaRPr>
                    </a:p>
                  </a:txBody>
                  <a:tcPr anchor="ctr">
                    <a:lnL w="9525" cap="flat" cmpd="sng" algn="ctr">
                      <a:noFill/>
                      <a:prstDash val="solid"/>
                      <a:round/>
                      <a:headEnd type="none" w="med" len="med"/>
                      <a:tailEnd type="none" w="med" len="med"/>
                    </a:lnL>
                    <a:lnR w="12700" cmpd="sng">
                      <a:noFill/>
                      <a:prstDash val="solid"/>
                    </a:lnR>
                    <a:lnT w="9525"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latin typeface="Oswald" pitchFamily="2" charset="77"/>
                        </a:rPr>
                        <a:t>AMOUNT OF COVERAGE</a:t>
                      </a:r>
                    </a:p>
                  </a:txBody>
                  <a:tcPr anchor="ctr">
                    <a:lnL w="12700" cmpd="sng">
                      <a:noFill/>
                      <a:prstDash val="soli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rgbClr val="F9CFA3"/>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dirty="0">
                        <a:latin typeface="Oswald" pitchFamily="2" charset="77"/>
                      </a:endParaRPr>
                    </a:p>
                  </a:txBody>
                  <a:tcPr anchor="ctr">
                    <a:lnL w="12700" cmpd="sng">
                      <a:noFill/>
                      <a:prstDash val="soli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accent1"/>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dirty="0">
                        <a:latin typeface="Oswald" pitchFamily="2" charset="77"/>
                      </a:endParaRPr>
                    </a:p>
                  </a:txBody>
                  <a:tcPr anchor="ctr">
                    <a:lnL w="12700" cmpd="sng">
                      <a:noFill/>
                      <a:prstDash val="soli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accent1"/>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dirty="0">
                        <a:latin typeface="Oswald" pitchFamily="2" charset="77"/>
                      </a:endParaRPr>
                    </a:p>
                  </a:txBody>
                  <a:tcPr anchor="ctr">
                    <a:lnL w="12700" cmpd="sng">
                      <a:noFill/>
                      <a:prstDash val="soli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846265015"/>
                  </a:ext>
                </a:extLst>
              </a:tr>
              <a:tr h="39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dirty="0">
                        <a:latin typeface="Oswald" pitchFamily="2" charset="77"/>
                      </a:endParaRPr>
                    </a:p>
                  </a:txBody>
                  <a:tcPr anchor="ctr">
                    <a:lnL w="9525" cap="flat" cmpd="sng" algn="ctr">
                      <a:noFill/>
                      <a:prstDash val="solid"/>
                      <a:round/>
                      <a:headEnd type="none" w="med" len="med"/>
                      <a:tailEnd type="none" w="med" len="med"/>
                    </a:lnL>
                    <a:lnR w="12700" cmpd="sng">
                      <a:noFill/>
                      <a:prstDash val="solid"/>
                    </a:lnR>
                    <a:lnT w="9525"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latin typeface="Oswald" pitchFamily="2" charset="77"/>
                        </a:rPr>
                        <a:t>DRUGS</a:t>
                      </a:r>
                    </a:p>
                  </a:txBody>
                  <a:tcPr anchor="ctr">
                    <a:lnL w="12700" cmpd="sng">
                      <a:noFill/>
                      <a:prstDash val="soli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latin typeface="Oswald" pitchFamily="2" charset="77"/>
                        </a:rPr>
                        <a:t>TREATMENT</a:t>
                      </a:r>
                    </a:p>
                  </a:txBody>
                  <a:tcPr anchor="ctr">
                    <a:lnL w="12700" cmpd="sng">
                      <a:noFill/>
                      <a:prstDash val="soli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latin typeface="Oswald" pitchFamily="2" charset="77"/>
                        </a:rPr>
                        <a:t>SURROGACY / ADOPTION</a:t>
                      </a:r>
                    </a:p>
                  </a:txBody>
                  <a:tcPr anchor="ctr">
                    <a:lnL w="12700" cmpd="sng">
                      <a:noFill/>
                      <a:prstDash val="soli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latin typeface="Oswald" pitchFamily="2" charset="77"/>
                        </a:rPr>
                        <a:t>NOTES</a:t>
                      </a:r>
                    </a:p>
                  </a:txBody>
                  <a:tcPr anchor="ctr">
                    <a:lnL w="12700" cmpd="sng">
                      <a:noFill/>
                      <a:prstDash val="soli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841224552"/>
                  </a:ext>
                </a:extLst>
              </a:tr>
              <a:tr h="43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latin typeface="Nunito Sans Normal" pitchFamily="2" charset="77"/>
                        </a:rPr>
                        <a:t>ALBERTA BLUE CROSS</a:t>
                      </a:r>
                    </a:p>
                  </a:txBody>
                  <a:tcPr anchor="ctr">
                    <a:lnL w="9525" cap="flat" cmpd="sng" algn="ctr">
                      <a:noFill/>
                      <a:prstDash val="solid"/>
                      <a:round/>
                      <a:headEnd type="none" w="med" len="med"/>
                      <a:tailEnd type="none" w="med" len="med"/>
                    </a:lnL>
                    <a:lnR w="12700" cmpd="sng">
                      <a:noFill/>
                      <a:prstDash val="solid"/>
                    </a:lnR>
                    <a:lnT w="12700" cmpd="sng">
                      <a:noFill/>
                      <a:prstDash val="soli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solidFill>
                            <a:schemeClr val="bg1"/>
                          </a:solidFill>
                          <a:latin typeface="Nunito Sans Normal" pitchFamily="2" charset="77"/>
                        </a:rPr>
                        <a:t>$10,000 </a:t>
                      </a:r>
                    </a:p>
                  </a:txBody>
                  <a:tcPr marL="137160" marR="137160" marT="137160" marB="137160" anchor="ctr">
                    <a:lnL w="12700" cmpd="sng">
                      <a:noFill/>
                      <a:prstDash val="solid"/>
                    </a:lnL>
                    <a:lnR w="9525" cap="flat" cmpd="sng" algn="ctr">
                      <a:noFill/>
                      <a:prstDash val="solid"/>
                      <a:round/>
                      <a:headEnd type="none" w="med" len="med"/>
                      <a:tailEnd type="none" w="med" len="med"/>
                    </a:lnR>
                    <a:lnT w="12700" cmpd="sng">
                      <a:noFill/>
                      <a:prstDash val="soli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endParaRPr lang="en-US" sz="1200" dirty="0">
                        <a:solidFill>
                          <a:schemeClr val="bg1"/>
                        </a:solidFill>
                        <a:latin typeface="Nunito Sans Normal" pitchFamily="2" charset="77"/>
                      </a:endParaRPr>
                    </a:p>
                  </a:txBody>
                  <a:tcPr marL="137160" marR="137160" marT="137160" marB="137160" anchor="ctr">
                    <a:lnL w="12700" cmpd="sng">
                      <a:noFill/>
                      <a:prstDash val="solid"/>
                    </a:lnL>
                    <a:lnR w="9525" cap="flat" cmpd="sng" algn="ctr">
                      <a:noFill/>
                      <a:prstDash val="solid"/>
                      <a:round/>
                      <a:headEnd type="none" w="med" len="med"/>
                      <a:tailEnd type="none" w="med" len="med"/>
                    </a:lnR>
                    <a:lnT w="12700" cmpd="sng">
                      <a:noFill/>
                      <a:prstDash val="soli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endParaRPr lang="en-US" sz="1200" dirty="0">
                        <a:latin typeface="Nunito Sans Normal" pitchFamily="2" charset="77"/>
                      </a:endParaRPr>
                    </a:p>
                  </a:txBody>
                  <a:tcPr marL="137160" marR="137160" marT="137160" marB="137160" anchor="ctr">
                    <a:lnL w="12700" cmpd="sng">
                      <a:noFill/>
                      <a:prstDash val="solid"/>
                    </a:lnL>
                    <a:lnR w="9525" cap="flat" cmpd="sng" algn="ctr">
                      <a:noFill/>
                      <a:prstDash val="solid"/>
                      <a:round/>
                      <a:headEnd type="none" w="med" len="med"/>
                      <a:tailEnd type="none" w="med" len="med"/>
                    </a:lnR>
                    <a:lnT w="12700" cmpd="sng">
                      <a:noFill/>
                      <a:prstDash val="soli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200" dirty="0">
                          <a:latin typeface="Nunito Sans Normal" pitchFamily="2" charset="77"/>
                        </a:rPr>
                        <a:t>Lifetime max</a:t>
                      </a:r>
                    </a:p>
                  </a:txBody>
                  <a:tcPr marL="45720" marR="45720" anchor="ctr">
                    <a:lnL w="12700" cmpd="sng">
                      <a:noFill/>
                      <a:prstDash val="solid"/>
                    </a:lnL>
                    <a:lnR w="9525" cap="flat" cmpd="sng" algn="ctr">
                      <a:noFill/>
                      <a:prstDash val="solid"/>
                      <a:round/>
                      <a:headEnd type="none" w="med" len="med"/>
                      <a:tailEnd type="none" w="med" len="med"/>
                    </a:lnR>
                    <a:lnT w="12700" cmpd="sng">
                      <a:noFill/>
                      <a:prstDash val="soli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EEAE7"/>
                    </a:solidFill>
                  </a:tcPr>
                </a:tc>
                <a:extLst>
                  <a:ext uri="{0D108BD9-81ED-4DB2-BD59-A6C34878D82A}">
                    <a16:rowId xmlns:a16="http://schemas.microsoft.com/office/drawing/2014/main" val="1552326386"/>
                  </a:ext>
                </a:extLst>
              </a:tr>
              <a:tr h="43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latin typeface="Nunito Sans Normal" pitchFamily="2" charset="77"/>
                        </a:rPr>
                        <a:t>BENEPLAN</a:t>
                      </a:r>
                    </a:p>
                  </a:txBody>
                  <a:tcPr anchor="ctr">
                    <a:lnL w="9525" cap="flat" cmpd="sng" algn="ctr">
                      <a:noFill/>
                      <a:prstDash val="solid"/>
                      <a:round/>
                      <a:headEnd type="none" w="med" len="med"/>
                      <a:tailEnd type="none" w="med" len="me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solidFill>
                            <a:schemeClr val="bg1"/>
                          </a:solidFill>
                          <a:latin typeface="Nunito Sans Normal" pitchFamily="2" charset="77"/>
                        </a:rPr>
                        <a:t>$2,500*</a:t>
                      </a:r>
                    </a:p>
                  </a:txBody>
                  <a:tcPr marL="137160" marR="137160" marT="137160" marB="137160" anchor="ctr">
                    <a:lnL w="12700" cmpd="sng">
                      <a:noFill/>
                      <a:prstDash val="soli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1200" dirty="0">
                          <a:solidFill>
                            <a:schemeClr val="bg1"/>
                          </a:solidFill>
                          <a:latin typeface="Nunito Sans Normal" pitchFamily="2" charset="77"/>
                        </a:rPr>
                        <a:t>$2,500*</a:t>
                      </a:r>
                    </a:p>
                  </a:txBody>
                  <a:tcPr marL="137160" marR="137160" marT="137160" marB="137160" anchor="ctr">
                    <a:lnL w="12700" cmpd="sng">
                      <a:noFill/>
                      <a:prstDash val="soli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endParaRPr lang="en-US" sz="1200" dirty="0">
                        <a:latin typeface="Nunito Sans Normal" pitchFamily="2" charset="77"/>
                      </a:endParaRPr>
                    </a:p>
                  </a:txBody>
                  <a:tcPr marL="137160" marR="137160" marT="137160" marB="137160" anchor="ctr">
                    <a:lnL w="12700" cmpd="sng">
                      <a:noFill/>
                      <a:prstDash val="soli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200" dirty="0">
                          <a:latin typeface="Nunito Sans Normal" pitchFamily="2" charset="77"/>
                        </a:rPr>
                        <a:t>Lifetime max</a:t>
                      </a:r>
                    </a:p>
                  </a:txBody>
                  <a:tcPr marL="45720" marR="45720" anchor="ctr">
                    <a:lnL w="12700" cmpd="sng">
                      <a:noFill/>
                      <a:prstDash val="soli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EEAE7"/>
                    </a:solidFill>
                  </a:tcPr>
                </a:tc>
                <a:extLst>
                  <a:ext uri="{0D108BD9-81ED-4DB2-BD59-A6C34878D82A}">
                    <a16:rowId xmlns:a16="http://schemas.microsoft.com/office/drawing/2014/main" val="2515881464"/>
                  </a:ext>
                </a:extLst>
              </a:tr>
              <a:tr h="43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latin typeface="Nunito Sans Normal" pitchFamily="2" charset="77"/>
                        </a:rPr>
                        <a:t>CANADA LIFE</a:t>
                      </a:r>
                    </a:p>
                  </a:txBody>
                  <a:tcPr anchor="ctr">
                    <a:lnL w="9525" cap="flat" cmpd="sng" algn="ctr">
                      <a:noFill/>
                      <a:prstDash val="solid"/>
                      <a:round/>
                      <a:headEnd type="none" w="med" len="med"/>
                      <a:tailEnd type="none" w="med" len="me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dirty="0">
                        <a:solidFill>
                          <a:schemeClr val="bg1"/>
                        </a:solidFill>
                        <a:latin typeface="Nunito Sans Normal" pitchFamily="2" charset="77"/>
                      </a:endParaRPr>
                    </a:p>
                  </a:txBody>
                  <a:tcPr marL="137160" marR="137160" marT="137160" marB="137160" anchor="ctr">
                    <a:lnL w="12700" cmpd="sng">
                      <a:noFill/>
                      <a:prstDash val="soli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endParaRPr lang="en-US" sz="1200" dirty="0">
                        <a:solidFill>
                          <a:schemeClr val="bg1"/>
                        </a:solidFill>
                        <a:latin typeface="Nunito Sans Normal" pitchFamily="2" charset="77"/>
                      </a:endParaRPr>
                    </a:p>
                  </a:txBody>
                  <a:tcPr marL="137160" marR="137160" marT="137160" marB="137160" anchor="ctr">
                    <a:lnL w="12700" cmpd="sng">
                      <a:noFill/>
                      <a:prstDash val="soli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endParaRPr lang="en-US" sz="1200" dirty="0">
                        <a:latin typeface="Nunito Sans Normal" pitchFamily="2" charset="77"/>
                      </a:endParaRPr>
                    </a:p>
                  </a:txBody>
                  <a:tcPr marL="137160" marR="137160" marT="137160" marB="137160" anchor="ctr">
                    <a:lnL w="12700" cmpd="sng">
                      <a:noFill/>
                      <a:prstDash val="soli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200" dirty="0">
                          <a:latin typeface="Nunito Sans Normal" pitchFamily="2" charset="77"/>
                        </a:rPr>
                        <a:t>Included in drug maximum. Additional coverage available</a:t>
                      </a:r>
                    </a:p>
                  </a:txBody>
                  <a:tcPr marL="45720" marR="45720" anchor="ctr">
                    <a:lnL w="12700" cmpd="sng">
                      <a:noFill/>
                      <a:prstDash val="soli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EEAE7"/>
                    </a:solidFill>
                  </a:tcPr>
                </a:tc>
                <a:extLst>
                  <a:ext uri="{0D108BD9-81ED-4DB2-BD59-A6C34878D82A}">
                    <a16:rowId xmlns:a16="http://schemas.microsoft.com/office/drawing/2014/main" val="3675313829"/>
                  </a:ext>
                </a:extLst>
              </a:tr>
              <a:tr h="43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latin typeface="Nunito Sans Normal" pitchFamily="2" charset="77"/>
                        </a:rPr>
                        <a:t>DESJARDINS</a:t>
                      </a:r>
                    </a:p>
                  </a:txBody>
                  <a:tcPr anchor="ctr">
                    <a:lnL w="9525" cap="flat" cmpd="sng" algn="ctr">
                      <a:noFill/>
                      <a:prstDash val="solid"/>
                      <a:round/>
                      <a:headEnd type="none" w="med" len="med"/>
                      <a:tailEnd type="none" w="med" len="me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solidFill>
                            <a:schemeClr val="bg1"/>
                          </a:solidFill>
                          <a:latin typeface="Nunito Sans Normal" pitchFamily="2" charset="77"/>
                        </a:rPr>
                        <a:t>$5,000*</a:t>
                      </a:r>
                    </a:p>
                  </a:txBody>
                  <a:tcPr marL="137160" marR="137160" marT="137160" marB="137160" anchor="ctr">
                    <a:lnL w="12700" cmpd="sng">
                      <a:noFill/>
                      <a:prstDash val="soli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1200" dirty="0">
                          <a:solidFill>
                            <a:schemeClr val="bg1"/>
                          </a:solidFill>
                          <a:latin typeface="Nunito Sans Normal" pitchFamily="2" charset="77"/>
                        </a:rPr>
                        <a:t>$5,000*</a:t>
                      </a:r>
                    </a:p>
                  </a:txBody>
                  <a:tcPr marL="137160" marR="137160" marT="137160" marB="137160" anchor="ctr">
                    <a:lnL w="12700" cmpd="sng">
                      <a:noFill/>
                      <a:prstDash val="soli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endParaRPr lang="en-US" sz="1200" dirty="0">
                        <a:latin typeface="Nunito Sans Normal" pitchFamily="2" charset="77"/>
                      </a:endParaRPr>
                    </a:p>
                  </a:txBody>
                  <a:tcPr marL="137160" marR="137160" marT="137160" marB="137160" anchor="ctr">
                    <a:lnL w="12700" cmpd="sng">
                      <a:noFill/>
                      <a:prstDash val="soli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200" dirty="0">
                          <a:latin typeface="Nunito Sans Normal" pitchFamily="2" charset="77"/>
                        </a:rPr>
                        <a:t>Min 10 employees - $5,000 for drugs AND treatment </a:t>
                      </a:r>
                    </a:p>
                  </a:txBody>
                  <a:tcPr marL="45720" marR="45720" anchor="ctr">
                    <a:lnL w="12700" cmpd="sng">
                      <a:noFill/>
                      <a:prstDash val="soli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EEAE7"/>
                    </a:solidFill>
                  </a:tcPr>
                </a:tc>
                <a:extLst>
                  <a:ext uri="{0D108BD9-81ED-4DB2-BD59-A6C34878D82A}">
                    <a16:rowId xmlns:a16="http://schemas.microsoft.com/office/drawing/2014/main" val="3349818453"/>
                  </a:ext>
                </a:extLst>
              </a:tr>
              <a:tr h="43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latin typeface="Nunito Sans Normal" pitchFamily="2" charset="77"/>
                        </a:rPr>
                        <a:t>EMPIRE LIFE</a:t>
                      </a:r>
                    </a:p>
                  </a:txBody>
                  <a:tcPr anchor="ctr">
                    <a:lnL w="9525" cap="flat" cmpd="sng" algn="ctr">
                      <a:noFill/>
                      <a:prstDash val="solid"/>
                      <a:round/>
                      <a:headEnd type="none" w="med" len="med"/>
                      <a:tailEnd type="none" w="med" len="me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solidFill>
                            <a:schemeClr val="bg1"/>
                          </a:solidFill>
                          <a:latin typeface="Nunito Sans Normal" pitchFamily="2" charset="77"/>
                        </a:rPr>
                        <a:t>$15,000*</a:t>
                      </a:r>
                    </a:p>
                  </a:txBody>
                  <a:tcPr marL="137160" marR="137160" marT="137160" marB="137160" anchor="ctr">
                    <a:lnL w="12700" cmpd="sng">
                      <a:noFill/>
                      <a:prstDash val="soli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1200" dirty="0">
                          <a:solidFill>
                            <a:schemeClr val="bg1"/>
                          </a:solidFill>
                          <a:latin typeface="Nunito Sans Normal" pitchFamily="2" charset="77"/>
                        </a:rPr>
                        <a:t>$15,000*</a:t>
                      </a:r>
                    </a:p>
                  </a:txBody>
                  <a:tcPr marL="137160" marR="137160" marT="137160" marB="137160" anchor="ctr">
                    <a:lnL w="12700" cmpd="sng">
                      <a:noFill/>
                      <a:prstDash val="soli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endParaRPr lang="en-US" sz="1200" dirty="0">
                        <a:latin typeface="Nunito Sans Normal" pitchFamily="2" charset="77"/>
                      </a:endParaRPr>
                    </a:p>
                  </a:txBody>
                  <a:tcPr marL="137160" marR="137160" marT="137160" marB="137160" anchor="ctr">
                    <a:lnL w="12700" cmpd="sng">
                      <a:noFill/>
                      <a:prstDash val="soli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200" dirty="0">
                          <a:latin typeface="Nunito Sans Normal" pitchFamily="2" charset="77"/>
                        </a:rPr>
                        <a:t>Lifetime max</a:t>
                      </a:r>
                    </a:p>
                  </a:txBody>
                  <a:tcPr marL="45720" marR="45720" anchor="ctr">
                    <a:lnL w="12700" cmpd="sng">
                      <a:noFill/>
                      <a:prstDash val="soli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EEAE7"/>
                    </a:solidFill>
                  </a:tcPr>
                </a:tc>
                <a:extLst>
                  <a:ext uri="{0D108BD9-81ED-4DB2-BD59-A6C34878D82A}">
                    <a16:rowId xmlns:a16="http://schemas.microsoft.com/office/drawing/2014/main" val="3407982248"/>
                  </a:ext>
                </a:extLst>
              </a:tr>
              <a:tr h="43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latin typeface="Nunito Sans Normal" pitchFamily="2" charset="77"/>
                        </a:rPr>
                        <a:t>MANULIFE</a:t>
                      </a:r>
                    </a:p>
                  </a:txBody>
                  <a:tcPr anchor="ctr">
                    <a:lnL w="9525" cap="flat" cmpd="sng" algn="ctr">
                      <a:noFill/>
                      <a:prstDash val="solid"/>
                      <a:round/>
                      <a:headEnd type="none" w="med" len="med"/>
                      <a:tailEnd type="none" w="med" len="me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solidFill>
                            <a:schemeClr val="bg1"/>
                          </a:solidFill>
                          <a:latin typeface="Nunito Sans Normal" pitchFamily="2" charset="77"/>
                        </a:rPr>
                        <a:t>$15,000</a:t>
                      </a:r>
                    </a:p>
                  </a:txBody>
                  <a:tcPr marL="137160" marR="137160" marT="137160" marB="137160" anchor="ctr">
                    <a:lnL w="12700" cmpd="sng">
                      <a:noFill/>
                      <a:prstDash val="soli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endParaRPr lang="en-US" sz="1200" dirty="0">
                        <a:solidFill>
                          <a:schemeClr val="bg1"/>
                        </a:solidFill>
                        <a:latin typeface="Nunito Sans Normal" pitchFamily="2" charset="77"/>
                      </a:endParaRPr>
                    </a:p>
                  </a:txBody>
                  <a:tcPr marL="137160" marR="137160" marT="137160" marB="137160" anchor="ctr">
                    <a:lnL w="12700" cmpd="sng">
                      <a:noFill/>
                      <a:prstDash val="soli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endParaRPr lang="en-US" sz="1200" dirty="0">
                        <a:latin typeface="Nunito Sans Normal" pitchFamily="2" charset="77"/>
                      </a:endParaRPr>
                    </a:p>
                  </a:txBody>
                  <a:tcPr marL="137160" marR="137160" marT="137160" marB="137160" anchor="ctr">
                    <a:lnL w="12700" cmpd="sng">
                      <a:noFill/>
                      <a:prstDash val="soli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200" dirty="0">
                          <a:latin typeface="Nunito Sans Normal" pitchFamily="2" charset="77"/>
                        </a:rPr>
                        <a:t>Lifetime max</a:t>
                      </a:r>
                    </a:p>
                  </a:txBody>
                  <a:tcPr marL="45720" marR="45720" anchor="ctr">
                    <a:lnL w="12700" cmpd="sng">
                      <a:noFill/>
                      <a:prstDash val="soli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EEAE7"/>
                    </a:solidFill>
                  </a:tcPr>
                </a:tc>
                <a:extLst>
                  <a:ext uri="{0D108BD9-81ED-4DB2-BD59-A6C34878D82A}">
                    <a16:rowId xmlns:a16="http://schemas.microsoft.com/office/drawing/2014/main" val="3494414745"/>
                  </a:ext>
                </a:extLst>
              </a:tr>
              <a:tr h="43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latin typeface="Nunito Sans Normal" pitchFamily="2" charset="77"/>
                        </a:rPr>
                        <a:t>MEDAVIE BLUE CROSS (MBC) - ESSENTIAL </a:t>
                      </a:r>
                    </a:p>
                  </a:txBody>
                  <a:tcPr anchor="ctr">
                    <a:lnL w="9525" cap="flat" cmpd="sng" algn="ctr">
                      <a:noFill/>
                      <a:prstDash val="solid"/>
                      <a:round/>
                      <a:headEnd type="none" w="med" len="med"/>
                      <a:tailEnd type="none" w="med" len="me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solidFill>
                            <a:schemeClr val="bg1"/>
                          </a:solidFill>
                          <a:latin typeface="Nunito Sans Normal" pitchFamily="2" charset="77"/>
                        </a:rPr>
                        <a:t>$5,000</a:t>
                      </a:r>
                    </a:p>
                  </a:txBody>
                  <a:tcPr marL="137160" marR="137160" marT="137160" marB="137160" anchor="ctr">
                    <a:lnL w="12700" cmpd="sng">
                      <a:noFill/>
                      <a:prstDash val="soli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1200" dirty="0">
                          <a:solidFill>
                            <a:schemeClr val="bg1"/>
                          </a:solidFill>
                          <a:latin typeface="Nunito Sans Normal" pitchFamily="2" charset="77"/>
                        </a:rPr>
                        <a:t>$5,000</a:t>
                      </a:r>
                    </a:p>
                  </a:txBody>
                  <a:tcPr marL="137160" marR="137160" marT="137160" marB="137160" anchor="ctr">
                    <a:lnL w="12700" cmpd="sng">
                      <a:noFill/>
                      <a:prstDash val="soli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1200" dirty="0">
                          <a:latin typeface="Nunito Sans Normal" pitchFamily="2" charset="77"/>
                        </a:rPr>
                        <a:t>$10,000 each</a:t>
                      </a:r>
                    </a:p>
                  </a:txBody>
                  <a:tcPr marL="137160" marR="137160" marT="137160" marB="137160" anchor="ctr">
                    <a:lnL w="12700" cmpd="sng">
                      <a:noFill/>
                      <a:prstDash val="soli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endParaRPr lang="en-US" sz="1200" dirty="0">
                        <a:latin typeface="Nunito Sans Normal" pitchFamily="2" charset="77"/>
                      </a:endParaRPr>
                    </a:p>
                  </a:txBody>
                  <a:tcPr marL="45720" marR="45720" anchor="ctr">
                    <a:lnL w="12700" cmpd="sng">
                      <a:noFill/>
                      <a:prstDash val="soli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EEAE7"/>
                    </a:solidFill>
                  </a:tcPr>
                </a:tc>
                <a:extLst>
                  <a:ext uri="{0D108BD9-81ED-4DB2-BD59-A6C34878D82A}">
                    <a16:rowId xmlns:a16="http://schemas.microsoft.com/office/drawing/2014/main" val="1551699958"/>
                  </a:ext>
                </a:extLst>
              </a:tr>
              <a:tr h="43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latin typeface="Nunito Sans Normal" pitchFamily="2" charset="77"/>
                        </a:rPr>
                        <a:t>MBC - ENHANCED</a:t>
                      </a:r>
                    </a:p>
                  </a:txBody>
                  <a:tcPr anchor="ctr">
                    <a:lnL w="9525" cap="flat" cmpd="sng" algn="ctr">
                      <a:noFill/>
                      <a:prstDash val="solid"/>
                      <a:round/>
                      <a:headEnd type="none" w="med" len="med"/>
                      <a:tailEnd type="none" w="med" len="me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solidFill>
                            <a:schemeClr val="bg1"/>
                          </a:solidFill>
                          <a:latin typeface="Nunito Sans Normal" pitchFamily="2" charset="77"/>
                        </a:rPr>
                        <a:t>$10,000</a:t>
                      </a:r>
                    </a:p>
                  </a:txBody>
                  <a:tcPr marL="137160" marR="137160" marT="137160" marB="137160" anchor="ctr">
                    <a:lnL w="12700" cmpd="sng">
                      <a:noFill/>
                      <a:prstDash val="soli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1200" dirty="0">
                          <a:solidFill>
                            <a:schemeClr val="bg1"/>
                          </a:solidFill>
                          <a:latin typeface="Nunito Sans Normal" pitchFamily="2" charset="77"/>
                        </a:rPr>
                        <a:t>$10,000</a:t>
                      </a:r>
                    </a:p>
                  </a:txBody>
                  <a:tcPr marL="137160" marR="137160" marT="137160" marB="137160" anchor="ctr">
                    <a:lnL w="12700" cmpd="sng">
                      <a:noFill/>
                      <a:prstDash val="soli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1200" dirty="0">
                          <a:latin typeface="Nunito Sans Normal" pitchFamily="2" charset="77"/>
                        </a:rPr>
                        <a:t>$30,000</a:t>
                      </a:r>
                    </a:p>
                  </a:txBody>
                  <a:tcPr marL="137160" marR="137160" marT="137160" marB="137160" anchor="ctr">
                    <a:lnL w="12700" cmpd="sng">
                      <a:noFill/>
                      <a:prstDash val="soli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endParaRPr lang="en-US" sz="1200" dirty="0">
                        <a:latin typeface="Nunito Sans Normal" pitchFamily="2" charset="77"/>
                      </a:endParaRPr>
                    </a:p>
                  </a:txBody>
                  <a:tcPr marL="45720" marR="45720" anchor="ctr">
                    <a:lnL w="12700" cmpd="sng">
                      <a:noFill/>
                      <a:prstDash val="soli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EEAE7"/>
                    </a:solidFill>
                  </a:tcPr>
                </a:tc>
                <a:extLst>
                  <a:ext uri="{0D108BD9-81ED-4DB2-BD59-A6C34878D82A}">
                    <a16:rowId xmlns:a16="http://schemas.microsoft.com/office/drawing/2014/main" val="3819987790"/>
                  </a:ext>
                </a:extLst>
              </a:tr>
              <a:tr h="43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latin typeface="Nunito Sans Normal" pitchFamily="2" charset="77"/>
                        </a:rPr>
                        <a:t>MBC - PREMIER</a:t>
                      </a:r>
                    </a:p>
                  </a:txBody>
                  <a:tcPr anchor="ctr">
                    <a:lnL w="9525" cap="flat" cmpd="sng" algn="ctr">
                      <a:noFill/>
                      <a:prstDash val="solid"/>
                      <a:round/>
                      <a:headEnd type="none" w="med" len="med"/>
                      <a:tailEnd type="none" w="med" len="me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solidFill>
                            <a:schemeClr val="bg1"/>
                          </a:solidFill>
                          <a:latin typeface="Nunito Sans Normal" pitchFamily="2" charset="77"/>
                        </a:rPr>
                        <a:t>$15,000</a:t>
                      </a:r>
                    </a:p>
                  </a:txBody>
                  <a:tcPr marL="137160" marR="137160" marT="137160" marB="137160" anchor="ctr">
                    <a:lnL w="12700" cmpd="sng">
                      <a:noFill/>
                      <a:prstDash val="soli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1200" dirty="0">
                          <a:solidFill>
                            <a:schemeClr val="bg1"/>
                          </a:solidFill>
                          <a:latin typeface="Nunito Sans Normal" pitchFamily="2" charset="77"/>
                        </a:rPr>
                        <a:t>$15,000</a:t>
                      </a:r>
                    </a:p>
                  </a:txBody>
                  <a:tcPr marL="137160" marR="137160" marT="137160" marB="137160" anchor="ctr">
                    <a:lnL w="12700" cmpd="sng">
                      <a:noFill/>
                      <a:prstDash val="soli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1200" dirty="0">
                          <a:latin typeface="Nunito Sans Normal" pitchFamily="2" charset="77"/>
                        </a:rPr>
                        <a:t>$30,000</a:t>
                      </a:r>
                    </a:p>
                  </a:txBody>
                  <a:tcPr marL="137160" marR="137160" marT="137160" marB="137160" anchor="ctr">
                    <a:lnL w="12700" cmpd="sng">
                      <a:noFill/>
                      <a:prstDash val="soli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endParaRPr lang="en-US" sz="1200" dirty="0">
                        <a:latin typeface="Nunito Sans Normal" pitchFamily="2" charset="77"/>
                      </a:endParaRPr>
                    </a:p>
                  </a:txBody>
                  <a:tcPr marL="45720" marR="45720" anchor="ctr">
                    <a:lnL w="12700" cmpd="sng">
                      <a:noFill/>
                      <a:prstDash val="soli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EEAE7"/>
                    </a:solidFill>
                  </a:tcPr>
                </a:tc>
                <a:extLst>
                  <a:ext uri="{0D108BD9-81ED-4DB2-BD59-A6C34878D82A}">
                    <a16:rowId xmlns:a16="http://schemas.microsoft.com/office/drawing/2014/main" val="2828216198"/>
                  </a:ext>
                </a:extLst>
              </a:tr>
              <a:tr h="43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latin typeface="Nunito Sans Normal" pitchFamily="2" charset="77"/>
                        </a:rPr>
                        <a:t>SUNLIFE - SUNADVANTAGE</a:t>
                      </a:r>
                    </a:p>
                  </a:txBody>
                  <a:tcPr anchor="ctr">
                    <a:lnL w="9525" cap="flat" cmpd="sng" algn="ctr">
                      <a:noFill/>
                      <a:prstDash val="solid"/>
                      <a:round/>
                      <a:headEnd type="none" w="med" len="med"/>
                      <a:tailEnd type="none" w="med" len="me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solidFill>
                            <a:schemeClr val="bg1"/>
                          </a:solidFill>
                          <a:latin typeface="Nunito Sans Normal" pitchFamily="2" charset="77"/>
                        </a:rPr>
                        <a:t>$2,400</a:t>
                      </a:r>
                    </a:p>
                  </a:txBody>
                  <a:tcPr marL="137160" marR="137160" marT="137160" marB="137160" anchor="ctr">
                    <a:lnL w="12700" cmpd="sng">
                      <a:noFill/>
                      <a:prstDash val="soli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endParaRPr lang="en-US" sz="1200" dirty="0">
                        <a:solidFill>
                          <a:schemeClr val="bg1"/>
                        </a:solidFill>
                        <a:latin typeface="Nunito Sans Normal" pitchFamily="2" charset="77"/>
                      </a:endParaRPr>
                    </a:p>
                  </a:txBody>
                  <a:tcPr marL="137160" marR="137160" marT="137160" marB="137160" anchor="ctr">
                    <a:lnL w="12700" cmpd="sng">
                      <a:noFill/>
                      <a:prstDash val="soli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endParaRPr lang="en-US" sz="1200" dirty="0">
                        <a:latin typeface="Nunito Sans Normal" pitchFamily="2" charset="77"/>
                      </a:endParaRPr>
                    </a:p>
                  </a:txBody>
                  <a:tcPr marL="137160" marR="137160" marT="137160" marB="137160" anchor="ctr">
                    <a:lnL w="12700" cmpd="sng">
                      <a:noFill/>
                      <a:prstDash val="soli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200" dirty="0">
                          <a:latin typeface="Nunito Sans Normal" pitchFamily="2" charset="77"/>
                        </a:rPr>
                        <a:t>Offers an add-on for surrogacy and adoptions</a:t>
                      </a:r>
                    </a:p>
                  </a:txBody>
                  <a:tcPr marL="45720" marR="45720" anchor="ctr">
                    <a:lnL w="12700" cmpd="sng">
                      <a:noFill/>
                      <a:prstDash val="soli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EEAE7"/>
                    </a:solidFill>
                  </a:tcPr>
                </a:tc>
                <a:extLst>
                  <a:ext uri="{0D108BD9-81ED-4DB2-BD59-A6C34878D82A}">
                    <a16:rowId xmlns:a16="http://schemas.microsoft.com/office/drawing/2014/main" val="1422810627"/>
                  </a:ext>
                </a:extLst>
              </a:tr>
              <a:tr h="43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latin typeface="Nunito Sans Normal" pitchFamily="2" charset="77"/>
                        </a:rPr>
                        <a:t>SUNLIFE - SUNSOLUATIONS</a:t>
                      </a:r>
                    </a:p>
                  </a:txBody>
                  <a:tcPr anchor="ctr">
                    <a:lnL w="9525" cap="flat" cmpd="sng" algn="ctr">
                      <a:noFill/>
                      <a:prstDash val="solid"/>
                      <a:round/>
                      <a:headEnd type="none" w="med" len="med"/>
                      <a:tailEnd type="none" w="med" len="med"/>
                    </a:lnL>
                    <a:lnR w="12700" cmpd="sng">
                      <a:noFill/>
                      <a:prstDash val="solid"/>
                    </a:lnR>
                    <a:lnT w="9525"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solidFill>
                            <a:schemeClr val="bg1"/>
                          </a:solidFill>
                          <a:latin typeface="Nunito Sans Normal" pitchFamily="2" charset="77"/>
                        </a:rPr>
                        <a:t>$50,000*</a:t>
                      </a:r>
                    </a:p>
                  </a:txBody>
                  <a:tcPr marL="137160" marR="137160" marT="137160" marB="137160" anchor="ctr">
                    <a:lnL w="12700" cmpd="sng">
                      <a:noFill/>
                      <a:prstDash val="soli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1200" dirty="0">
                          <a:solidFill>
                            <a:schemeClr val="bg1"/>
                          </a:solidFill>
                          <a:latin typeface="Nunito Sans Normal" pitchFamily="2" charset="77"/>
                        </a:rPr>
                        <a:t>$50,000*</a:t>
                      </a:r>
                    </a:p>
                  </a:txBody>
                  <a:tcPr marL="137160" marR="137160" marT="137160" marB="137160" anchor="ctr">
                    <a:lnL w="12700" cmpd="sng">
                      <a:noFill/>
                      <a:prstDash val="soli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1200" dirty="0">
                          <a:latin typeface="Nunito Sans Normal" pitchFamily="2" charset="77"/>
                        </a:rPr>
                        <a:t>$50,000*</a:t>
                      </a:r>
                    </a:p>
                  </a:txBody>
                  <a:tcPr marL="137160" marR="137160" marT="137160" marB="137160" anchor="ctr">
                    <a:lnL w="12700" cmpd="sng">
                      <a:noFill/>
                      <a:prstDash val="soli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endParaRPr lang="en-US" sz="1200" dirty="0">
                        <a:latin typeface="Nunito Sans Normal" pitchFamily="2" charset="77"/>
                      </a:endParaRPr>
                    </a:p>
                  </a:txBody>
                  <a:tcPr marL="45720" marR="45720" anchor="ctr">
                    <a:lnL w="12700" cmpd="sng">
                      <a:noFill/>
                      <a:prstDash val="soli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EEAE7"/>
                    </a:solidFill>
                  </a:tcPr>
                </a:tc>
                <a:extLst>
                  <a:ext uri="{0D108BD9-81ED-4DB2-BD59-A6C34878D82A}">
                    <a16:rowId xmlns:a16="http://schemas.microsoft.com/office/drawing/2014/main" val="1897481806"/>
                  </a:ext>
                </a:extLst>
              </a:tr>
            </a:tbl>
          </a:graphicData>
        </a:graphic>
      </p:graphicFrame>
      <p:sp>
        <p:nvSpPr>
          <p:cNvPr id="8" name="TextBox 7">
            <a:extLst>
              <a:ext uri="{FF2B5EF4-FFF2-40B4-BE49-F238E27FC236}">
                <a16:creationId xmlns:a16="http://schemas.microsoft.com/office/drawing/2014/main" id="{C7E7EC06-707C-6BDF-F057-8450820B24C1}"/>
              </a:ext>
            </a:extLst>
          </p:cNvPr>
          <p:cNvSpPr txBox="1"/>
          <p:nvPr/>
        </p:nvSpPr>
        <p:spPr>
          <a:xfrm>
            <a:off x="9379321" y="545586"/>
            <a:ext cx="2772335" cy="246221"/>
          </a:xfrm>
          <a:prstGeom prst="rect">
            <a:avLst/>
          </a:prstGeom>
          <a:noFill/>
        </p:spPr>
        <p:txBody>
          <a:bodyPr wrap="square" rtlCol="0">
            <a:spAutoFit/>
          </a:bodyPr>
          <a:lstStyle/>
          <a:p>
            <a:r>
              <a:rPr lang="en-US" sz="1000" i="1" dirty="0">
                <a:latin typeface="Nunito Sans Normal Light" pitchFamily="2" charset="77"/>
              </a:rPr>
              <a:t>* Total amount across services/products</a:t>
            </a:r>
          </a:p>
        </p:txBody>
      </p:sp>
      <p:sp>
        <p:nvSpPr>
          <p:cNvPr id="17" name="TextBox 16">
            <a:extLst>
              <a:ext uri="{FF2B5EF4-FFF2-40B4-BE49-F238E27FC236}">
                <a16:creationId xmlns:a16="http://schemas.microsoft.com/office/drawing/2014/main" id="{B77D26B5-093D-D9E4-628D-7F40501E26C9}"/>
              </a:ext>
            </a:extLst>
          </p:cNvPr>
          <p:cNvSpPr txBox="1"/>
          <p:nvPr/>
        </p:nvSpPr>
        <p:spPr>
          <a:xfrm>
            <a:off x="564794" y="191643"/>
            <a:ext cx="8097292" cy="707886"/>
          </a:xfrm>
          <a:prstGeom prst="rect">
            <a:avLst/>
          </a:prstGeom>
          <a:noFill/>
        </p:spPr>
        <p:txBody>
          <a:bodyPr wrap="square" rtlCol="0">
            <a:spAutoFit/>
          </a:bodyPr>
          <a:lstStyle/>
          <a:p>
            <a:r>
              <a:rPr lang="en-US" sz="4000" b="1" dirty="0">
                <a:latin typeface="Oswald" pitchFamily="2" charset="77"/>
              </a:rPr>
              <a:t>INSURANCE OPTIONS (AS OF DEC 24)</a:t>
            </a:r>
          </a:p>
        </p:txBody>
      </p:sp>
      <p:sp>
        <p:nvSpPr>
          <p:cNvPr id="4" name="Rectangle 3">
            <a:extLst>
              <a:ext uri="{FF2B5EF4-FFF2-40B4-BE49-F238E27FC236}">
                <a16:creationId xmlns:a16="http://schemas.microsoft.com/office/drawing/2014/main" id="{FF4D393D-CD11-98C9-2895-0A0E53877F3A}"/>
              </a:ext>
            </a:extLst>
          </p:cNvPr>
          <p:cNvSpPr/>
          <p:nvPr/>
        </p:nvSpPr>
        <p:spPr>
          <a:xfrm>
            <a:off x="4487120" y="1872639"/>
            <a:ext cx="160720" cy="4840382"/>
          </a:xfrm>
          <a:prstGeom prst="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CD5D55E-E527-DFAA-1BBC-4CFE47269EA6}"/>
              </a:ext>
            </a:extLst>
          </p:cNvPr>
          <p:cNvSpPr/>
          <p:nvPr/>
        </p:nvSpPr>
        <p:spPr>
          <a:xfrm>
            <a:off x="4647840" y="1872640"/>
            <a:ext cx="160720" cy="4840381"/>
          </a:xfrm>
          <a:prstGeom prst="rect">
            <a:avLst/>
          </a:prstGeom>
          <a:solidFill>
            <a:schemeClr val="accent5"/>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73725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06E27AF9-93DA-84C9-6D00-C531D351C5D9}"/>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2214CA2-3CDF-8BF7-E345-6B8391A8E7A4}"/>
              </a:ext>
            </a:extLst>
          </p:cNvPr>
          <p:cNvGraphicFramePr>
            <a:graphicFrameLocks noGrp="1"/>
          </p:cNvGraphicFramePr>
          <p:nvPr>
            <p:extLst>
              <p:ext uri="{D42A27DB-BD31-4B8C-83A1-F6EECF244321}">
                <p14:modId xmlns:p14="http://schemas.microsoft.com/office/powerpoint/2010/main" val="3434935601"/>
              </p:ext>
            </p:extLst>
          </p:nvPr>
        </p:nvGraphicFramePr>
        <p:xfrm>
          <a:off x="623367" y="1530727"/>
          <a:ext cx="10945265" cy="5242122"/>
        </p:xfrm>
        <a:graphic>
          <a:graphicData uri="http://schemas.openxmlformats.org/drawingml/2006/table">
            <a:tbl>
              <a:tblPr firstRow="1" bandRow="1"/>
              <a:tblGrid>
                <a:gridCol w="1703623">
                  <a:extLst>
                    <a:ext uri="{9D8B030D-6E8A-4147-A177-3AD203B41FA5}">
                      <a16:colId xmlns:a16="http://schemas.microsoft.com/office/drawing/2014/main" val="2393697251"/>
                    </a:ext>
                  </a:extLst>
                </a:gridCol>
                <a:gridCol w="2617244">
                  <a:extLst>
                    <a:ext uri="{9D8B030D-6E8A-4147-A177-3AD203B41FA5}">
                      <a16:colId xmlns:a16="http://schemas.microsoft.com/office/drawing/2014/main" val="3246783718"/>
                    </a:ext>
                  </a:extLst>
                </a:gridCol>
                <a:gridCol w="2775568">
                  <a:extLst>
                    <a:ext uri="{9D8B030D-6E8A-4147-A177-3AD203B41FA5}">
                      <a16:colId xmlns:a16="http://schemas.microsoft.com/office/drawing/2014/main" val="684371125"/>
                    </a:ext>
                  </a:extLst>
                </a:gridCol>
                <a:gridCol w="695915">
                  <a:extLst>
                    <a:ext uri="{9D8B030D-6E8A-4147-A177-3AD203B41FA5}">
                      <a16:colId xmlns:a16="http://schemas.microsoft.com/office/drawing/2014/main" val="424128860"/>
                    </a:ext>
                  </a:extLst>
                </a:gridCol>
                <a:gridCol w="1713803">
                  <a:extLst>
                    <a:ext uri="{9D8B030D-6E8A-4147-A177-3AD203B41FA5}">
                      <a16:colId xmlns:a16="http://schemas.microsoft.com/office/drawing/2014/main" val="36013759"/>
                    </a:ext>
                  </a:extLst>
                </a:gridCol>
                <a:gridCol w="1439112">
                  <a:extLst>
                    <a:ext uri="{9D8B030D-6E8A-4147-A177-3AD203B41FA5}">
                      <a16:colId xmlns:a16="http://schemas.microsoft.com/office/drawing/2014/main" val="3782791253"/>
                    </a:ext>
                  </a:extLst>
                </a:gridCol>
              </a:tblGrid>
              <a:tr h="456762">
                <a:tc>
                  <a:txBody>
                    <a:bodyPr/>
                    <a:lstStyle/>
                    <a:p>
                      <a:endParaRPr lang="en-US" sz="11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latin typeface="Oswald" pitchFamily="2" charset="77"/>
                        </a:rPr>
                        <a:t>ABOUT </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latin typeface="Oswald" pitchFamily="2" charset="77"/>
                        </a:rPr>
                        <a:t>SERVICES</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latin typeface="Oswald" pitchFamily="2" charset="77"/>
                        </a:rPr>
                        <a:t>GROUP SIZE</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latin typeface="Oswald" pitchFamily="2" charset="77"/>
                        </a:rPr>
                        <a:t>MODEL</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latin typeface="Oswald" pitchFamily="2" charset="77"/>
                        </a:rPr>
                        <a:t>COST</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846265015"/>
                  </a:ext>
                </a:extLst>
              </a:tr>
              <a:tr h="6094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dirty="0">
                          <a:latin typeface="Nunito Sans Normal" pitchFamily="2" charset="77"/>
                        </a:rPr>
                        <a:t>CARROT FERTILITY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latin typeface="Nunito Sans Normal" pitchFamily="2" charset="77"/>
                      </a:endParaRPr>
                    </a:p>
                  </a:txBody>
                  <a:tcPr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100" dirty="0">
                          <a:latin typeface="Nunito Sans Normal" pitchFamily="2" charset="77"/>
                        </a:rPr>
                        <a:t>Benefits management</a:t>
                      </a:r>
                    </a:p>
                    <a:p>
                      <a:r>
                        <a:rPr lang="en-US" sz="1100" dirty="0">
                          <a:latin typeface="Nunito Sans Normal" pitchFamily="2" charset="77"/>
                        </a:rPr>
                        <a:t>Personalized care for fertility and family building journeys</a:t>
                      </a:r>
                    </a:p>
                  </a:txBody>
                  <a:tcPr marL="137160" marR="137160" marT="137160" marB="13716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latin typeface="Nunito Sans Normal" pitchFamily="2" charset="77"/>
                          <a:sym typeface="Verdana"/>
                        </a:rPr>
                        <a:t>Personalized care plans for the fertility/family building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latin typeface="Nunito Sans Normal" pitchFamily="2" charset="77"/>
                          <a:sym typeface="Verdana"/>
                        </a:rPr>
                        <a:t>Provide access to clinics and doctors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latin typeface="Nunito Sans Normal" pitchFamily="2" charset="77"/>
                          <a:sym typeface="Verdana"/>
                        </a:rPr>
                        <a:t>Financial planning and credit cards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latin typeface="Nunito Sans Normal" pitchFamily="2" charset="77"/>
                          <a:sym typeface="Verdana"/>
                        </a:rPr>
                        <a:t>Employee support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latin typeface="Nunito Sans Normal" pitchFamily="2" charset="77"/>
                          <a:sym typeface="Verdana"/>
                        </a:rPr>
                        <a:t>Content and education </a:t>
                      </a:r>
                    </a:p>
                  </a:txBody>
                  <a:tcPr marL="137160" marR="137160" marT="137160" marB="13716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Nunito Sans Normal" pitchFamily="2" charset="77"/>
                          <a:sym typeface="Verdana"/>
                        </a:rPr>
                        <a:t>500</a:t>
                      </a:r>
                    </a:p>
                  </a:txBody>
                  <a:tcPr marL="137160" marR="137160" marT="137160" marB="13716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Nunito Sans Normal" pitchFamily="2" charset="77"/>
                          <a:sym typeface="Verdana"/>
                        </a:rPr>
                        <a:t>Reimburse members for care with the overall budget set by the employer</a:t>
                      </a:r>
                    </a:p>
                  </a:txBody>
                  <a:tcPr marL="137160" marR="137160" marT="137160" marB="13716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Nunito Sans Normal" pitchFamily="2" charset="77"/>
                          <a:sym typeface="Verdana"/>
                        </a:rPr>
                        <a:t>PEPM</a:t>
                      </a:r>
                    </a:p>
                  </a:txBody>
                  <a:tcPr marL="137160" marR="137160" marT="137160" marB="13716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52326386"/>
                  </a:ext>
                </a:extLst>
              </a:tr>
              <a:tr h="4832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dirty="0">
                          <a:latin typeface="Nunito Sans Normal" pitchFamily="2" charset="77"/>
                        </a:rPr>
                        <a:t>PROGYNY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latin typeface="Nunito Sans Normal" pitchFamily="2" charset="77"/>
                      </a:endParaRPr>
                    </a:p>
                  </a:txBody>
                  <a:tcPr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100" dirty="0">
                          <a:latin typeface="Nunito Sans Normal" pitchFamily="2" charset="77"/>
                        </a:rPr>
                        <a:t>Benefits management</a:t>
                      </a:r>
                    </a:p>
                  </a:txBody>
                  <a:tcPr marL="137160" marR="137160" marT="137160" marB="13716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latin typeface="Nunito Sans Normal" pitchFamily="2" charset="77"/>
                          <a:sym typeface="Verdana"/>
                        </a:rPr>
                        <a:t>Provide access to clinics and doctors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latin typeface="Nunito Sans Normal" pitchFamily="2" charset="77"/>
                          <a:sym typeface="Verdana"/>
                        </a:rPr>
                        <a:t>Offers financial planning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latin typeface="Nunito Sans Normal" pitchFamily="2" charset="77"/>
                          <a:sym typeface="Verdana"/>
                        </a:rPr>
                        <a:t>Content and education </a:t>
                      </a:r>
                    </a:p>
                  </a:txBody>
                  <a:tcPr marL="137160" marR="137160" marT="137160" marB="13716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Nunito Sans Normal" pitchFamily="2" charset="77"/>
                          <a:sym typeface="Verdana"/>
                        </a:rPr>
                        <a:t>250</a:t>
                      </a:r>
                    </a:p>
                  </a:txBody>
                  <a:tcPr marL="137160" marR="137160" marT="137160" marB="13716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Nunito Sans Normal" pitchFamily="2" charset="77"/>
                          <a:sym typeface="Verdana"/>
                        </a:rPr>
                        <a:t>Reimburse members for care with the overall budget set by the employer</a:t>
                      </a:r>
                    </a:p>
                  </a:txBody>
                  <a:tcPr marL="137160" marR="137160" marT="137160" marB="13716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Nunito Sans Normal" pitchFamily="2" charset="77"/>
                          <a:sym typeface="Verdana"/>
                        </a:rPr>
                        <a:t>PEPM</a:t>
                      </a:r>
                    </a:p>
                  </a:txBody>
                  <a:tcPr marL="137160" marR="137160" marT="137160" marB="13716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5881464"/>
                  </a:ext>
                </a:extLst>
              </a:tr>
              <a:tr h="7771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dirty="0">
                          <a:latin typeface="Nunito Sans Normal" pitchFamily="2" charset="77"/>
                        </a:rPr>
                        <a:t>MY STORIA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Nunito Sans Normal" pitchFamily="2" charset="77"/>
                        </a:rPr>
                        <a:t>(Canadian,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Nunito Sans Normal" pitchFamily="2" charset="77"/>
                        </a:rPr>
                        <a:t>women-led startup) </a:t>
                      </a:r>
                    </a:p>
                  </a:txBody>
                  <a:tcPr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100" dirty="0">
                          <a:latin typeface="Nunito Sans Normal" pitchFamily="2" charset="77"/>
                        </a:rPr>
                        <a:t>Fertility platform that helps people navigate their family building journey and simplifies benefits implementation to help patients manage costs and care.</a:t>
                      </a:r>
                    </a:p>
                  </a:txBody>
                  <a:tcPr marL="137160" marR="137160" marT="137160" marB="13716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latin typeface="Nunito Sans Normal" pitchFamily="2" charset="77"/>
                          <a:sym typeface="Verdana"/>
                        </a:rPr>
                        <a:t>Concierge support with fertility team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latin typeface="Nunito Sans Normal" pitchFamily="2" charset="77"/>
                          <a:sym typeface="Verdana"/>
                        </a:rPr>
                        <a:t>Secure record organization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latin typeface="Nunito Sans Normal" pitchFamily="2" charset="77"/>
                          <a:sym typeface="Verdana"/>
                        </a:rPr>
                        <a:t>Tailored education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latin typeface="Nunito Sans Normal" pitchFamily="2" charset="77"/>
                          <a:sym typeface="Verdana"/>
                        </a:rPr>
                        <a:t>Financial advocacy</a:t>
                      </a:r>
                    </a:p>
                  </a:txBody>
                  <a:tcPr marL="137160" marR="137160" marT="137160" marB="13716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Nunito Sans Normal" pitchFamily="2" charset="77"/>
                          <a:sym typeface="Verdana"/>
                        </a:rPr>
                        <a:t>NA</a:t>
                      </a:r>
                    </a:p>
                  </a:txBody>
                  <a:tcPr marL="137160" marR="137160" marT="137160" marB="13716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Nunito Sans Normal" pitchFamily="2" charset="77"/>
                          <a:sym typeface="Verdana"/>
                        </a:rPr>
                        <a:t>Platform fee and optional concierge add-on packages</a:t>
                      </a:r>
                    </a:p>
                  </a:txBody>
                  <a:tcPr marL="137160" marR="137160" marT="137160" marB="13716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Nunito Sans Normal" pitchFamily="2" charset="77"/>
                          <a:sym typeface="Verdana"/>
                        </a:rPr>
                        <a:t>PEPM 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Nunito Sans Normal" pitchFamily="2" charset="77"/>
                          <a:sym typeface="Verdana"/>
                        </a:rPr>
                        <a:t>PPU</a:t>
                      </a:r>
                    </a:p>
                  </a:txBody>
                  <a:tcPr marL="137160" marR="137160" marT="137160" marB="13716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75313829"/>
                  </a:ext>
                </a:extLst>
              </a:tr>
              <a:tr h="6094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dirty="0">
                          <a:latin typeface="Nunito Sans Normal" pitchFamily="2" charset="77"/>
                        </a:rPr>
                        <a:t>SPROUT FAMILY</a:t>
                      </a:r>
                      <a:endParaRPr lang="en-US" sz="1100" b="1" dirty="0">
                        <a:latin typeface="Nunito Sans Normal"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Nunito Sans Normal" pitchFamily="2" charset="77"/>
                        </a:rPr>
                        <a:t>(Canadian,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Nunito Sans Normal" pitchFamily="2" charset="77"/>
                        </a:rPr>
                        <a:t>women-led startup) </a:t>
                      </a:r>
                    </a:p>
                  </a:txBody>
                  <a:tcPr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100" dirty="0">
                          <a:latin typeface="Nunito Sans Normal" pitchFamily="2" charset="77"/>
                        </a:rPr>
                        <a:t>Benefits management and personalize virtual care for fertility and family building journeys</a:t>
                      </a:r>
                    </a:p>
                  </a:txBody>
                  <a:tcPr marL="137160" marR="137160" marT="137160" marB="13716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latin typeface="Nunito Sans Normal" pitchFamily="2" charset="77"/>
                          <a:sym typeface="Verdana"/>
                        </a:rPr>
                        <a:t>Unlimited virtual appointments with specialists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latin typeface="Nunito Sans Normal" pitchFamily="2" charset="77"/>
                          <a:sym typeface="Verdana"/>
                        </a:rPr>
                        <a:t>Partner network with exclusive negotiated treatment rates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latin typeface="Nunito Sans Normal" pitchFamily="2" charset="77"/>
                          <a:sym typeface="Verdana"/>
                        </a:rPr>
                        <a:t>Personalized educational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latin typeface="Nunito Sans Normal" pitchFamily="2" charset="77"/>
                          <a:sym typeface="Verdana"/>
                        </a:rPr>
                        <a:t>Budgeting support and benefits administration</a:t>
                      </a:r>
                    </a:p>
                  </a:txBody>
                  <a:tcPr marL="137160" marR="137160" marT="137160" marB="13716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Nunito Sans Normal" pitchFamily="2" charset="77"/>
                          <a:sym typeface="Verdana"/>
                        </a:rPr>
                        <a:t>NA</a:t>
                      </a:r>
                    </a:p>
                  </a:txBody>
                  <a:tcPr marL="137160" marR="137160" marT="137160" marB="13716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Nunito Sans Normal" pitchFamily="2" charset="77"/>
                          <a:sym typeface="Verdana"/>
                        </a:rPr>
                        <a:t>Platform fee for digital health access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Nunito Sans Normal" pitchFamily="2" charset="77"/>
                          <a:sym typeface="Verdana"/>
                        </a:rPr>
                        <a:t>ASO benefit for employee coverage through Sprout Pay</a:t>
                      </a:r>
                    </a:p>
                  </a:txBody>
                  <a:tcPr marL="137160" marR="137160" marT="137160" marB="13716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Nunito Sans Normal" pitchFamily="2" charset="77"/>
                          <a:sym typeface="Verdana"/>
                        </a:rPr>
                        <a:t>PEPM for platform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Nunito Sans Normal" pitchFamily="2" charset="77"/>
                          <a:sym typeface="Verdana"/>
                        </a:rPr>
                        <a:t>Admin fee for benefits administration</a:t>
                      </a:r>
                    </a:p>
                  </a:txBody>
                  <a:tcPr marL="137160" marR="137160" marT="137160" marB="13716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49818453"/>
                  </a:ext>
                </a:extLst>
              </a:tr>
            </a:tbl>
          </a:graphicData>
        </a:graphic>
      </p:graphicFrame>
      <p:sp>
        <p:nvSpPr>
          <p:cNvPr id="5" name="Rectangle 4">
            <a:extLst>
              <a:ext uri="{FF2B5EF4-FFF2-40B4-BE49-F238E27FC236}">
                <a16:creationId xmlns:a16="http://schemas.microsoft.com/office/drawing/2014/main" id="{C2254CCA-5027-92F7-1FF9-C209662E9689}"/>
              </a:ext>
            </a:extLst>
          </p:cNvPr>
          <p:cNvSpPr/>
          <p:nvPr/>
        </p:nvSpPr>
        <p:spPr>
          <a:xfrm>
            <a:off x="2310517" y="1989723"/>
            <a:ext cx="160720" cy="4783125"/>
          </a:xfrm>
          <a:prstGeom prst="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2FCC85F-518B-AACD-28D7-9C065CB3A739}"/>
              </a:ext>
            </a:extLst>
          </p:cNvPr>
          <p:cNvSpPr/>
          <p:nvPr/>
        </p:nvSpPr>
        <p:spPr>
          <a:xfrm>
            <a:off x="2151402" y="2037074"/>
            <a:ext cx="160720" cy="4248096"/>
          </a:xfrm>
          <a:prstGeom prst="rect">
            <a:avLst/>
          </a:prstGeom>
          <a:solidFill>
            <a:schemeClr val="accent2"/>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08537FB-3791-1C02-154D-BB87743083A0}"/>
              </a:ext>
            </a:extLst>
          </p:cNvPr>
          <p:cNvSpPr txBox="1"/>
          <p:nvPr/>
        </p:nvSpPr>
        <p:spPr>
          <a:xfrm>
            <a:off x="2310517" y="252791"/>
            <a:ext cx="8087748" cy="646331"/>
          </a:xfrm>
          <a:prstGeom prst="rect">
            <a:avLst/>
          </a:prstGeom>
          <a:noFill/>
        </p:spPr>
        <p:txBody>
          <a:bodyPr wrap="square" rtlCol="0">
            <a:spAutoFit/>
          </a:bodyPr>
          <a:lstStyle/>
          <a:p>
            <a:r>
              <a:rPr lang="en-US" sz="3600" b="1" dirty="0">
                <a:latin typeface="Oswald" pitchFamily="2" charset="77"/>
              </a:rPr>
              <a:t>SPECIALTY VENDORS THAT CAN SUPPORT</a:t>
            </a:r>
          </a:p>
        </p:txBody>
      </p:sp>
      <p:sp>
        <p:nvSpPr>
          <p:cNvPr id="4" name="Rectangle 3">
            <a:extLst>
              <a:ext uri="{FF2B5EF4-FFF2-40B4-BE49-F238E27FC236}">
                <a16:creationId xmlns:a16="http://schemas.microsoft.com/office/drawing/2014/main" id="{5335C670-64F2-06CC-8829-BFE6B5F4F9D4}"/>
              </a:ext>
            </a:extLst>
          </p:cNvPr>
          <p:cNvSpPr/>
          <p:nvPr/>
        </p:nvSpPr>
        <p:spPr>
          <a:xfrm>
            <a:off x="462647" y="1989722"/>
            <a:ext cx="160720" cy="4783125"/>
          </a:xfrm>
          <a:prstGeom prst="rect">
            <a:avLst/>
          </a:prstGeom>
          <a:solidFill>
            <a:schemeClr val="accent2"/>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55958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3E6DD"/>
        </a:solidFill>
        <a:effectLst/>
      </p:bgPr>
    </p:bg>
    <p:spTree>
      <p:nvGrpSpPr>
        <p:cNvPr id="1" name="">
          <a:extLst>
            <a:ext uri="{FF2B5EF4-FFF2-40B4-BE49-F238E27FC236}">
              <a16:creationId xmlns:a16="http://schemas.microsoft.com/office/drawing/2014/main" id="{F479B000-A322-937B-8AC9-8E405BB5392D}"/>
            </a:ext>
          </a:extLst>
        </p:cNvPr>
        <p:cNvGrpSpPr/>
        <p:nvPr/>
      </p:nvGrpSpPr>
      <p:grpSpPr>
        <a:xfrm>
          <a:off x="0" y="0"/>
          <a:ext cx="0" cy="0"/>
          <a:chOff x="0" y="0"/>
          <a:chExt cx="0" cy="0"/>
        </a:xfrm>
      </p:grpSpPr>
      <p:sp>
        <p:nvSpPr>
          <p:cNvPr id="9" name="Round Single Corner Rectangle 27">
            <a:extLst>
              <a:ext uri="{FF2B5EF4-FFF2-40B4-BE49-F238E27FC236}">
                <a16:creationId xmlns:a16="http://schemas.microsoft.com/office/drawing/2014/main" id="{0734F14A-5905-3362-C572-ED95B4779356}"/>
              </a:ext>
            </a:extLst>
          </p:cNvPr>
          <p:cNvSpPr/>
          <p:nvPr/>
        </p:nvSpPr>
        <p:spPr>
          <a:xfrm flipH="1">
            <a:off x="7129083" y="-8050"/>
            <a:ext cx="5062916" cy="6866050"/>
          </a:xfrm>
          <a:prstGeom prst="round1Rect">
            <a:avLst>
              <a:gd name="adj" fmla="val 2727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AEC12168-F782-80A9-3498-30C9D0F98F91}"/>
              </a:ext>
            </a:extLst>
          </p:cNvPr>
          <p:cNvSpPr txBox="1"/>
          <p:nvPr/>
        </p:nvSpPr>
        <p:spPr>
          <a:xfrm>
            <a:off x="564793" y="605529"/>
            <a:ext cx="5802139" cy="692497"/>
          </a:xfrm>
          <a:prstGeom prst="rect">
            <a:avLst/>
          </a:prstGeom>
          <a:noFill/>
        </p:spPr>
        <p:txBody>
          <a:bodyPr wrap="square" rtlCol="0">
            <a:spAutoFit/>
          </a:bodyPr>
          <a:lstStyle/>
          <a:p>
            <a:r>
              <a:rPr lang="en-US" sz="3900" b="1" dirty="0">
                <a:latin typeface="Oswald" pitchFamily="2" charset="77"/>
              </a:rPr>
              <a:t>PLAN DESIGN IS KEY</a:t>
            </a:r>
          </a:p>
        </p:txBody>
      </p:sp>
      <p:sp>
        <p:nvSpPr>
          <p:cNvPr id="36" name="Rectangle 35" hidden="1">
            <a:extLst>
              <a:ext uri="{FF2B5EF4-FFF2-40B4-BE49-F238E27FC236}">
                <a16:creationId xmlns:a16="http://schemas.microsoft.com/office/drawing/2014/main" id="{7E43A3C0-A349-F097-5798-F88E767EDCFE}"/>
              </a:ext>
            </a:extLst>
          </p:cNvPr>
          <p:cNvSpPr/>
          <p:nvPr/>
        </p:nvSpPr>
        <p:spPr>
          <a:xfrm>
            <a:off x="8348133" y="3044950"/>
            <a:ext cx="1871134" cy="507034"/>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9C6C70D-DC84-8434-7F0C-ED78B50E0972}"/>
              </a:ext>
            </a:extLst>
          </p:cNvPr>
          <p:cNvSpPr txBox="1"/>
          <p:nvPr/>
        </p:nvSpPr>
        <p:spPr>
          <a:xfrm>
            <a:off x="564793" y="1349592"/>
            <a:ext cx="6098458" cy="369332"/>
          </a:xfrm>
          <a:prstGeom prst="rect">
            <a:avLst/>
          </a:prstGeom>
          <a:noFill/>
        </p:spPr>
        <p:txBody>
          <a:bodyPr wrap="square">
            <a:spAutoFit/>
          </a:bodyPr>
          <a:lstStyle/>
          <a:p>
            <a:r>
              <a:rPr lang="en-US" sz="1800" dirty="0">
                <a:latin typeface="Times New Roman" panose="02020603050405020304" pitchFamily="18" charset="0"/>
                <a:ea typeface="Baskerville" panose="02020502070401020303" pitchFamily="18" charset="0"/>
                <a:cs typeface="Times New Roman" panose="02020603050405020304" pitchFamily="18" charset="0"/>
              </a:rPr>
              <a:t>Suggested guidelines</a:t>
            </a:r>
            <a:endParaRPr lang="en-US" dirty="0"/>
          </a:p>
        </p:txBody>
      </p:sp>
      <p:sp>
        <p:nvSpPr>
          <p:cNvPr id="4" name="TextBox 3">
            <a:extLst>
              <a:ext uri="{FF2B5EF4-FFF2-40B4-BE49-F238E27FC236}">
                <a16:creationId xmlns:a16="http://schemas.microsoft.com/office/drawing/2014/main" id="{A4BC8F70-4EC9-826C-E6A2-A7922AF21238}"/>
              </a:ext>
            </a:extLst>
          </p:cNvPr>
          <p:cNvSpPr txBox="1"/>
          <p:nvPr/>
        </p:nvSpPr>
        <p:spPr>
          <a:xfrm>
            <a:off x="7552423" y="1741404"/>
            <a:ext cx="4391520" cy="4285789"/>
          </a:xfrm>
          <a:prstGeom prst="rect">
            <a:avLst/>
          </a:prstGeom>
          <a:noFill/>
        </p:spPr>
        <p:txBody>
          <a:bodyPr wrap="square">
            <a:spAutoFit/>
          </a:bodyPr>
          <a:lstStyle/>
          <a:p>
            <a:pPr marL="395897" indent="-342900" rtl="0" fontAlgn="base">
              <a:lnSpc>
                <a:spcPct val="200000"/>
              </a:lnSpc>
              <a:spcBef>
                <a:spcPts val="600"/>
              </a:spcBef>
              <a:buSzPct val="140000"/>
              <a:buFont typeface="Arial" panose="020B0604020202020204" pitchFamily="34" charset="0"/>
              <a:buChar char="•"/>
            </a:pPr>
            <a:r>
              <a:rPr lang="en-CA" dirty="0">
                <a:latin typeface="Nunito Sans Normal" pitchFamily="2" charset="77"/>
              </a:rPr>
              <a:t>Cover drugs + treatment </a:t>
            </a:r>
          </a:p>
          <a:p>
            <a:pPr marL="395897" indent="-342900" rtl="0" fontAlgn="base">
              <a:lnSpc>
                <a:spcPct val="200000"/>
              </a:lnSpc>
              <a:spcBef>
                <a:spcPts val="600"/>
              </a:spcBef>
              <a:buSzPct val="140000"/>
              <a:buFont typeface="Arial" panose="020B0604020202020204" pitchFamily="34" charset="0"/>
              <a:buChar char="•"/>
            </a:pPr>
            <a:r>
              <a:rPr lang="en-CA" dirty="0">
                <a:latin typeface="Nunito Sans Normal" pitchFamily="2" charset="77"/>
              </a:rPr>
              <a:t>Limit on dollar benefit </a:t>
            </a:r>
          </a:p>
          <a:p>
            <a:pPr marL="395897" indent="-342900" rtl="0" fontAlgn="base">
              <a:lnSpc>
                <a:spcPct val="200000"/>
              </a:lnSpc>
              <a:spcBef>
                <a:spcPts val="600"/>
              </a:spcBef>
              <a:buSzPct val="140000"/>
              <a:buFont typeface="Arial" panose="020B0604020202020204" pitchFamily="34" charset="0"/>
              <a:buChar char="•"/>
            </a:pPr>
            <a:r>
              <a:rPr lang="en-CA" dirty="0">
                <a:latin typeface="Nunito Sans Normal" pitchFamily="2" charset="77"/>
              </a:rPr>
              <a:t>Limit lifetime dollar (not annual)</a:t>
            </a:r>
          </a:p>
          <a:p>
            <a:pPr marL="395897" indent="-342900" rtl="0" fontAlgn="base">
              <a:lnSpc>
                <a:spcPct val="200000"/>
              </a:lnSpc>
              <a:spcBef>
                <a:spcPts val="600"/>
              </a:spcBef>
              <a:buSzPct val="140000"/>
              <a:buFont typeface="Arial" panose="020B0604020202020204" pitchFamily="34" charset="0"/>
              <a:buChar char="•"/>
            </a:pPr>
            <a:r>
              <a:rPr lang="en-CA" dirty="0">
                <a:latin typeface="Nunito Sans Normal" pitchFamily="2" charset="77"/>
              </a:rPr>
              <a:t>Limit number of IVF cycles </a:t>
            </a:r>
          </a:p>
          <a:p>
            <a:pPr marL="395897" indent="-342900" rtl="0" fontAlgn="base">
              <a:lnSpc>
                <a:spcPct val="200000"/>
              </a:lnSpc>
              <a:spcBef>
                <a:spcPts val="600"/>
              </a:spcBef>
              <a:buSzPct val="140000"/>
              <a:buFont typeface="Arial" panose="020B0604020202020204" pitchFamily="34" charset="0"/>
              <a:buChar char="•"/>
            </a:pPr>
            <a:r>
              <a:rPr lang="en-CA" dirty="0">
                <a:latin typeface="Nunito Sans Normal" pitchFamily="2" charset="77"/>
              </a:rPr>
              <a:t>Consider age caps over 45 years old </a:t>
            </a:r>
          </a:p>
          <a:p>
            <a:pPr marL="395897" indent="-342900" rtl="0" fontAlgn="base">
              <a:lnSpc>
                <a:spcPct val="200000"/>
              </a:lnSpc>
              <a:spcBef>
                <a:spcPts val="600"/>
              </a:spcBef>
              <a:buSzPct val="140000"/>
              <a:buFont typeface="Arial" panose="020B0604020202020204" pitchFamily="34" charset="0"/>
              <a:buChar char="•"/>
            </a:pPr>
            <a:r>
              <a:rPr lang="en-CA" dirty="0">
                <a:latin typeface="Nunito Sans Normal" pitchFamily="2" charset="77"/>
              </a:rPr>
              <a:t>Minimum one year tenure before fertility benefits apply </a:t>
            </a:r>
          </a:p>
        </p:txBody>
      </p:sp>
      <p:sp>
        <p:nvSpPr>
          <p:cNvPr id="48" name="AutoShape 4" descr="Text&#10;&#10;Description automatically generated with medium confidence">
            <a:extLst>
              <a:ext uri="{FF2B5EF4-FFF2-40B4-BE49-F238E27FC236}">
                <a16:creationId xmlns:a16="http://schemas.microsoft.com/office/drawing/2014/main" id="{50A12109-DBFD-DB74-4AB1-615A0997681B}"/>
              </a:ext>
            </a:extLst>
          </p:cNvPr>
          <p:cNvSpPr>
            <a:spLocks noChangeAspect="1" noChangeArrowheads="1"/>
          </p:cNvSpPr>
          <p:nvPr/>
        </p:nvSpPr>
        <p:spPr bwMode="auto">
          <a:xfrm>
            <a:off x="8689178" y="3306082"/>
            <a:ext cx="226221" cy="22622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AutoShape 4" descr="Text&#10;&#10;Description automatically generated with medium confidence">
            <a:extLst>
              <a:ext uri="{FF2B5EF4-FFF2-40B4-BE49-F238E27FC236}">
                <a16:creationId xmlns:a16="http://schemas.microsoft.com/office/drawing/2014/main" id="{47CB5E72-5206-FE3E-64F9-767558574378}"/>
              </a:ext>
            </a:extLst>
          </p:cNvPr>
          <p:cNvSpPr>
            <a:spLocks noChangeAspect="1" noChangeArrowheads="1"/>
          </p:cNvSpPr>
          <p:nvPr/>
        </p:nvSpPr>
        <p:spPr bwMode="auto">
          <a:xfrm>
            <a:off x="8689178" y="3306082"/>
            <a:ext cx="226221" cy="22622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6" name="Group 5">
            <a:extLst>
              <a:ext uri="{FF2B5EF4-FFF2-40B4-BE49-F238E27FC236}">
                <a16:creationId xmlns:a16="http://schemas.microsoft.com/office/drawing/2014/main" id="{E13F1068-4AA9-FECE-B857-3B5A9C6037CE}"/>
              </a:ext>
            </a:extLst>
          </p:cNvPr>
          <p:cNvGrpSpPr/>
          <p:nvPr/>
        </p:nvGrpSpPr>
        <p:grpSpPr>
          <a:xfrm>
            <a:off x="1308333" y="2151003"/>
            <a:ext cx="4940825" cy="5078067"/>
            <a:chOff x="6843209" y="2033961"/>
            <a:chExt cx="4940825" cy="5078067"/>
          </a:xfrm>
        </p:grpSpPr>
        <p:grpSp>
          <p:nvGrpSpPr>
            <p:cNvPr id="5" name="Group 4">
              <a:extLst>
                <a:ext uri="{FF2B5EF4-FFF2-40B4-BE49-F238E27FC236}">
                  <a16:creationId xmlns:a16="http://schemas.microsoft.com/office/drawing/2014/main" id="{B837ACFE-8C2A-FBF8-060A-2784C2201E58}"/>
                </a:ext>
              </a:extLst>
            </p:cNvPr>
            <p:cNvGrpSpPr/>
            <p:nvPr/>
          </p:nvGrpSpPr>
          <p:grpSpPr>
            <a:xfrm>
              <a:off x="6843209" y="2033961"/>
              <a:ext cx="4940825" cy="5078067"/>
              <a:chOff x="6843209" y="2033961"/>
              <a:chExt cx="4940825" cy="5078067"/>
            </a:xfrm>
          </p:grpSpPr>
          <p:sp>
            <p:nvSpPr>
              <p:cNvPr id="3" name="Rectangle: Top Corners Rounded 2">
                <a:extLst>
                  <a:ext uri="{FF2B5EF4-FFF2-40B4-BE49-F238E27FC236}">
                    <a16:creationId xmlns:a16="http://schemas.microsoft.com/office/drawing/2014/main" id="{76C0ECC2-D5DD-60A1-403C-83F7068F022B}"/>
                  </a:ext>
                </a:extLst>
              </p:cNvPr>
              <p:cNvSpPr/>
              <p:nvPr/>
            </p:nvSpPr>
            <p:spPr>
              <a:xfrm>
                <a:off x="6904523" y="2033961"/>
                <a:ext cx="4879511" cy="1093304"/>
              </a:xfrm>
              <a:prstGeom prst="round2SameRect">
                <a:avLst>
                  <a:gd name="adj1" fmla="val 50000"/>
                  <a:gd name="adj2" fmla="val 0"/>
                </a:avLst>
              </a:prstGeom>
              <a:solidFill>
                <a:schemeClr val="bg1"/>
              </a:solidFill>
              <a:ln>
                <a:solidFill>
                  <a:srgbClr val="F8F8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6" descr="Text&#10;&#10;Description automatically generated with medium confidence">
                <a:extLst>
                  <a:ext uri="{FF2B5EF4-FFF2-40B4-BE49-F238E27FC236}">
                    <a16:creationId xmlns:a16="http://schemas.microsoft.com/office/drawing/2014/main" id="{C0C69423-065B-6087-4090-11A3B4BB56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110" t="39459" r="14666"/>
              <a:stretch/>
            </p:blipFill>
            <p:spPr bwMode="auto">
              <a:xfrm>
                <a:off x="6843209" y="2852530"/>
                <a:ext cx="4940825" cy="4259498"/>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8" descr="Harvard Business Review - YouTube">
              <a:extLst>
                <a:ext uri="{FF2B5EF4-FFF2-40B4-BE49-F238E27FC236}">
                  <a16:creationId xmlns:a16="http://schemas.microsoft.com/office/drawing/2014/main" id="{B8DCE6D8-ADAC-3001-006D-B48BFBA563D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6000" y1="60000" x2="56000" y2="60000"/>
                          <a14:foregroundMark x1="57333" y1="32000" x2="57333" y2="32000"/>
                          <a14:foregroundMark x1="43111" y1="34222" x2="43111" y2="34222"/>
                          <a14:foregroundMark x1="44444" y1="40444" x2="44444" y2="40444"/>
                          <a14:foregroundMark x1="44444" y1="40444" x2="44444" y2="40444"/>
                          <a14:foregroundMark x1="30667" y1="32889" x2="30667" y2="32889"/>
                        </a14:backgroundRemoval>
                      </a14:imgEffect>
                    </a14:imgLayer>
                  </a14:imgProps>
                </a:ext>
                <a:ext uri="{28A0092B-C50C-407E-A947-70E740481C1C}">
                  <a14:useLocalDpi xmlns:a14="http://schemas.microsoft.com/office/drawing/2010/main" val="0"/>
                </a:ext>
              </a:extLst>
            </a:blip>
            <a:srcRect/>
            <a:stretch>
              <a:fillRect/>
            </a:stretch>
          </p:blipFill>
          <p:spPr bwMode="auto">
            <a:xfrm>
              <a:off x="10604871" y="2033961"/>
              <a:ext cx="977840" cy="977840"/>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Rounded Rectangle 22">
            <a:extLst>
              <a:ext uri="{FF2B5EF4-FFF2-40B4-BE49-F238E27FC236}">
                <a16:creationId xmlns:a16="http://schemas.microsoft.com/office/drawing/2014/main" id="{F034EA2B-A77D-E8D2-C938-3B56793E4532}"/>
              </a:ext>
            </a:extLst>
          </p:cNvPr>
          <p:cNvSpPr/>
          <p:nvPr/>
        </p:nvSpPr>
        <p:spPr>
          <a:xfrm>
            <a:off x="1298452" y="2072661"/>
            <a:ext cx="4940825" cy="6132831"/>
          </a:xfrm>
          <a:prstGeom prst="roundRect">
            <a:avLst/>
          </a:prstGeom>
          <a:noFill/>
          <a:ln w="1587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61338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83C25AF1-57C2-FBE4-D158-DE510DC49BE3}"/>
            </a:ext>
          </a:extLst>
        </p:cNvPr>
        <p:cNvGrpSpPr/>
        <p:nvPr/>
      </p:nvGrpSpPr>
      <p:grpSpPr>
        <a:xfrm>
          <a:off x="0" y="0"/>
          <a:ext cx="0" cy="0"/>
          <a:chOff x="0" y="0"/>
          <a:chExt cx="0" cy="0"/>
        </a:xfrm>
      </p:grpSpPr>
      <p:sp>
        <p:nvSpPr>
          <p:cNvPr id="18" name="Oval 17">
            <a:extLst>
              <a:ext uri="{FF2B5EF4-FFF2-40B4-BE49-F238E27FC236}">
                <a16:creationId xmlns:a16="http://schemas.microsoft.com/office/drawing/2014/main" id="{1994D8D2-65DB-EF37-F639-EDF7A4797844}"/>
              </a:ext>
            </a:extLst>
          </p:cNvPr>
          <p:cNvSpPr/>
          <p:nvPr/>
        </p:nvSpPr>
        <p:spPr>
          <a:xfrm>
            <a:off x="665376" y="589786"/>
            <a:ext cx="939872" cy="93987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88E2808-CF1A-7671-6430-BBDBF3293173}"/>
              </a:ext>
            </a:extLst>
          </p:cNvPr>
          <p:cNvSpPr/>
          <p:nvPr/>
        </p:nvSpPr>
        <p:spPr>
          <a:xfrm>
            <a:off x="7476456" y="2945501"/>
            <a:ext cx="939872" cy="939872"/>
          </a:xfrm>
          <a:prstGeom prst="ellipse">
            <a:avLst/>
          </a:prstGeom>
          <a:solidFill>
            <a:srgbClr val="D3B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322AAA7-7778-2FE3-B939-6AFE65A6C4DC}"/>
              </a:ext>
            </a:extLst>
          </p:cNvPr>
          <p:cNvSpPr/>
          <p:nvPr/>
        </p:nvSpPr>
        <p:spPr>
          <a:xfrm>
            <a:off x="7476456" y="307930"/>
            <a:ext cx="939872" cy="9398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with a speech bubble&#10;&#10;AI-generated content may be incorrect.">
            <a:extLst>
              <a:ext uri="{FF2B5EF4-FFF2-40B4-BE49-F238E27FC236}">
                <a16:creationId xmlns:a16="http://schemas.microsoft.com/office/drawing/2014/main" id="{BFB614D5-F1D6-71CF-30C6-F5AAF1550F6C}"/>
              </a:ext>
            </a:extLst>
          </p:cNvPr>
          <p:cNvPicPr>
            <a:picLocks noChangeAspect="1"/>
          </p:cNvPicPr>
          <p:nvPr/>
        </p:nvPicPr>
        <p:blipFill>
          <a:blip r:embed="rId3"/>
          <a:stretch>
            <a:fillRect/>
          </a:stretch>
        </p:blipFill>
        <p:spPr>
          <a:xfrm>
            <a:off x="744244" y="477429"/>
            <a:ext cx="1138366" cy="1270825"/>
          </a:xfrm>
          <a:prstGeom prst="rect">
            <a:avLst/>
          </a:prstGeom>
        </p:spPr>
      </p:pic>
      <p:pic>
        <p:nvPicPr>
          <p:cNvPr id="8" name="Picture 7" descr="A medical form with a shield and checklist&#10;&#10;AI-generated content may be incorrect.">
            <a:extLst>
              <a:ext uri="{FF2B5EF4-FFF2-40B4-BE49-F238E27FC236}">
                <a16:creationId xmlns:a16="http://schemas.microsoft.com/office/drawing/2014/main" id="{6FC8EEA0-5D26-E703-FE41-1862B8352882}"/>
              </a:ext>
            </a:extLst>
          </p:cNvPr>
          <p:cNvPicPr>
            <a:picLocks noChangeAspect="1"/>
          </p:cNvPicPr>
          <p:nvPr/>
        </p:nvPicPr>
        <p:blipFill>
          <a:blip r:embed="rId4"/>
          <a:stretch>
            <a:fillRect/>
          </a:stretch>
        </p:blipFill>
        <p:spPr>
          <a:xfrm>
            <a:off x="7395895" y="2945501"/>
            <a:ext cx="1100994" cy="1041540"/>
          </a:xfrm>
          <a:prstGeom prst="rect">
            <a:avLst/>
          </a:prstGeom>
        </p:spPr>
      </p:pic>
      <p:pic>
        <p:nvPicPr>
          <p:cNvPr id="10" name="Picture 9" descr="A person in a suit and tie&#10;&#10;AI-generated content may be incorrect.">
            <a:extLst>
              <a:ext uri="{FF2B5EF4-FFF2-40B4-BE49-F238E27FC236}">
                <a16:creationId xmlns:a16="http://schemas.microsoft.com/office/drawing/2014/main" id="{CA0222CD-D074-E593-E687-250A02F1F1EC}"/>
              </a:ext>
            </a:extLst>
          </p:cNvPr>
          <p:cNvPicPr>
            <a:picLocks noChangeAspect="1"/>
          </p:cNvPicPr>
          <p:nvPr/>
        </p:nvPicPr>
        <p:blipFill>
          <a:blip r:embed="rId5"/>
          <a:stretch>
            <a:fillRect/>
          </a:stretch>
        </p:blipFill>
        <p:spPr>
          <a:xfrm>
            <a:off x="7465049" y="291840"/>
            <a:ext cx="1100994" cy="1041540"/>
          </a:xfrm>
          <a:prstGeom prst="rect">
            <a:avLst/>
          </a:prstGeom>
        </p:spPr>
      </p:pic>
      <p:sp>
        <p:nvSpPr>
          <p:cNvPr id="2" name="TextBox 1">
            <a:extLst>
              <a:ext uri="{FF2B5EF4-FFF2-40B4-BE49-F238E27FC236}">
                <a16:creationId xmlns:a16="http://schemas.microsoft.com/office/drawing/2014/main" id="{5B701A6D-17F1-5D23-4DEB-15DDECCD864C}"/>
              </a:ext>
            </a:extLst>
          </p:cNvPr>
          <p:cNvSpPr txBox="1"/>
          <p:nvPr/>
        </p:nvSpPr>
        <p:spPr>
          <a:xfrm>
            <a:off x="4214142" y="5056148"/>
            <a:ext cx="3893919" cy="1292662"/>
          </a:xfrm>
          <a:prstGeom prst="rect">
            <a:avLst/>
          </a:prstGeom>
          <a:noFill/>
        </p:spPr>
        <p:txBody>
          <a:bodyPr wrap="square" rtlCol="0">
            <a:spAutoFit/>
          </a:bodyPr>
          <a:lstStyle/>
          <a:p>
            <a:r>
              <a:rPr lang="en-US" sz="3900" b="1" dirty="0">
                <a:latin typeface="Oswald" pitchFamily="2" charset="77"/>
              </a:rPr>
              <a:t>HOW TO GET STARTED!</a:t>
            </a:r>
          </a:p>
        </p:txBody>
      </p:sp>
      <p:sp>
        <p:nvSpPr>
          <p:cNvPr id="11" name="TextBox 10">
            <a:extLst>
              <a:ext uri="{FF2B5EF4-FFF2-40B4-BE49-F238E27FC236}">
                <a16:creationId xmlns:a16="http://schemas.microsoft.com/office/drawing/2014/main" id="{46C49A66-808D-878C-06C0-657927550DA1}"/>
              </a:ext>
            </a:extLst>
          </p:cNvPr>
          <p:cNvSpPr txBox="1"/>
          <p:nvPr/>
        </p:nvSpPr>
        <p:spPr>
          <a:xfrm>
            <a:off x="603651" y="1860611"/>
            <a:ext cx="3058820" cy="584775"/>
          </a:xfrm>
          <a:prstGeom prst="rect">
            <a:avLst/>
          </a:prstGeom>
          <a:noFill/>
        </p:spPr>
        <p:txBody>
          <a:bodyPr wrap="square" rtlCol="0">
            <a:spAutoFit/>
          </a:bodyPr>
          <a:lstStyle/>
          <a:p>
            <a:r>
              <a:rPr lang="en-US" sz="1600" dirty="0">
                <a:latin typeface="Nunito Sans Normal" pitchFamily="2" charset="77"/>
              </a:rPr>
              <a:t>Begin the conversation with plan sponsors at renewal</a:t>
            </a:r>
          </a:p>
        </p:txBody>
      </p:sp>
      <p:sp>
        <p:nvSpPr>
          <p:cNvPr id="17" name="Rounded Rectangle 16">
            <a:extLst>
              <a:ext uri="{FF2B5EF4-FFF2-40B4-BE49-F238E27FC236}">
                <a16:creationId xmlns:a16="http://schemas.microsoft.com/office/drawing/2014/main" id="{E57AD300-5806-78D7-0E3D-593A10056F88}"/>
              </a:ext>
            </a:extLst>
          </p:cNvPr>
          <p:cNvSpPr/>
          <p:nvPr/>
        </p:nvSpPr>
        <p:spPr>
          <a:xfrm>
            <a:off x="587684" y="3204893"/>
            <a:ext cx="3058332" cy="3175677"/>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B744D9F-CDE9-17DA-DC4F-907320B77882}"/>
              </a:ext>
            </a:extLst>
          </p:cNvPr>
          <p:cNvSpPr txBox="1"/>
          <p:nvPr/>
        </p:nvSpPr>
        <p:spPr>
          <a:xfrm>
            <a:off x="1802621" y="969816"/>
            <a:ext cx="1636526" cy="461665"/>
          </a:xfrm>
          <a:prstGeom prst="rect">
            <a:avLst/>
          </a:prstGeom>
          <a:noFill/>
        </p:spPr>
        <p:txBody>
          <a:bodyPr wrap="square" rtlCol="0">
            <a:spAutoFit/>
          </a:bodyPr>
          <a:lstStyle/>
          <a:p>
            <a:r>
              <a:rPr lang="en-US" sz="2400" b="1" dirty="0">
                <a:latin typeface="Nunito Sans Normal" pitchFamily="2" charset="77"/>
              </a:rPr>
              <a:t>Advisors</a:t>
            </a:r>
          </a:p>
        </p:txBody>
      </p:sp>
      <p:sp>
        <p:nvSpPr>
          <p:cNvPr id="15" name="TextBox 14">
            <a:extLst>
              <a:ext uri="{FF2B5EF4-FFF2-40B4-BE49-F238E27FC236}">
                <a16:creationId xmlns:a16="http://schemas.microsoft.com/office/drawing/2014/main" id="{96E5EDF6-CDE0-A964-AF00-2152E4CB428F}"/>
              </a:ext>
            </a:extLst>
          </p:cNvPr>
          <p:cNvSpPr txBox="1"/>
          <p:nvPr/>
        </p:nvSpPr>
        <p:spPr>
          <a:xfrm>
            <a:off x="587684" y="2649348"/>
            <a:ext cx="3140913" cy="523220"/>
          </a:xfrm>
          <a:prstGeom prst="rect">
            <a:avLst/>
          </a:prstGeom>
          <a:noFill/>
        </p:spPr>
        <p:txBody>
          <a:bodyPr wrap="square" rtlCol="0">
            <a:spAutoFit/>
          </a:bodyPr>
          <a:lstStyle/>
          <a:p>
            <a:r>
              <a:rPr lang="en-US" sz="1400" b="1" dirty="0">
                <a:latin typeface="Nunito Sans Normal" pitchFamily="2" charset="77"/>
              </a:rPr>
              <a:t>You don’t need to be an expert. Just know the facts: </a:t>
            </a:r>
          </a:p>
        </p:txBody>
      </p:sp>
      <p:sp>
        <p:nvSpPr>
          <p:cNvPr id="27" name="Rounded Rectangle 26">
            <a:extLst>
              <a:ext uri="{FF2B5EF4-FFF2-40B4-BE49-F238E27FC236}">
                <a16:creationId xmlns:a16="http://schemas.microsoft.com/office/drawing/2014/main" id="{B34AC131-F3A2-6141-22A4-13408A8DF583}"/>
              </a:ext>
            </a:extLst>
          </p:cNvPr>
          <p:cNvSpPr/>
          <p:nvPr/>
        </p:nvSpPr>
        <p:spPr>
          <a:xfrm>
            <a:off x="8612943" y="1200647"/>
            <a:ext cx="3058332" cy="180649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A black background with a black square&#10;&#10;AI-generated content may be incorrect.">
            <a:extLst>
              <a:ext uri="{FF2B5EF4-FFF2-40B4-BE49-F238E27FC236}">
                <a16:creationId xmlns:a16="http://schemas.microsoft.com/office/drawing/2014/main" id="{AA98F8AF-A45E-AF15-5024-3B214A4D4056}"/>
              </a:ext>
            </a:extLst>
          </p:cNvPr>
          <p:cNvPicPr>
            <a:picLocks noChangeAspect="1"/>
          </p:cNvPicPr>
          <p:nvPr/>
        </p:nvPicPr>
        <p:blipFill>
          <a:blip r:embed="rId6"/>
          <a:stretch>
            <a:fillRect/>
          </a:stretch>
        </p:blipFill>
        <p:spPr>
          <a:xfrm>
            <a:off x="8744009" y="1362014"/>
            <a:ext cx="214576" cy="224876"/>
          </a:xfrm>
          <a:prstGeom prst="rect">
            <a:avLst/>
          </a:prstGeom>
        </p:spPr>
      </p:pic>
      <p:sp>
        <p:nvSpPr>
          <p:cNvPr id="29" name="TextBox 28">
            <a:extLst>
              <a:ext uri="{FF2B5EF4-FFF2-40B4-BE49-F238E27FC236}">
                <a16:creationId xmlns:a16="http://schemas.microsoft.com/office/drawing/2014/main" id="{C30F8166-BE67-FD2B-3EF7-8459E675BB61}"/>
              </a:ext>
            </a:extLst>
          </p:cNvPr>
          <p:cNvSpPr txBox="1"/>
          <p:nvPr/>
        </p:nvSpPr>
        <p:spPr>
          <a:xfrm>
            <a:off x="8958585" y="1284555"/>
            <a:ext cx="2552541" cy="738664"/>
          </a:xfrm>
          <a:prstGeom prst="rect">
            <a:avLst/>
          </a:prstGeom>
          <a:noFill/>
        </p:spPr>
        <p:txBody>
          <a:bodyPr wrap="square" rtlCol="0">
            <a:spAutoFit/>
          </a:bodyPr>
          <a:lstStyle/>
          <a:p>
            <a:r>
              <a:rPr lang="en-US" sz="1400" b="1" dirty="0">
                <a:latin typeface="Nunito Sans Normal SemiBold" pitchFamily="2" charset="77"/>
              </a:rPr>
              <a:t>Ask your benefits advisor/consultant about fertility benefit options</a:t>
            </a:r>
          </a:p>
        </p:txBody>
      </p:sp>
      <p:sp>
        <p:nvSpPr>
          <p:cNvPr id="33" name="Rounded Rectangle 32">
            <a:extLst>
              <a:ext uri="{FF2B5EF4-FFF2-40B4-BE49-F238E27FC236}">
                <a16:creationId xmlns:a16="http://schemas.microsoft.com/office/drawing/2014/main" id="{1146C1A0-1FA2-75CC-0D0C-2E69F6286CDA}"/>
              </a:ext>
            </a:extLst>
          </p:cNvPr>
          <p:cNvSpPr/>
          <p:nvPr/>
        </p:nvSpPr>
        <p:spPr>
          <a:xfrm>
            <a:off x="8612943" y="1944566"/>
            <a:ext cx="3058332" cy="759600"/>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black background with a black square&#10;&#10;AI-generated content may be incorrect.">
            <a:extLst>
              <a:ext uri="{FF2B5EF4-FFF2-40B4-BE49-F238E27FC236}">
                <a16:creationId xmlns:a16="http://schemas.microsoft.com/office/drawing/2014/main" id="{8C338104-C145-3A3E-0294-26CAA6F57B49}"/>
              </a:ext>
            </a:extLst>
          </p:cNvPr>
          <p:cNvPicPr>
            <a:picLocks noChangeAspect="1"/>
          </p:cNvPicPr>
          <p:nvPr/>
        </p:nvPicPr>
        <p:blipFill>
          <a:blip r:embed="rId6"/>
          <a:stretch>
            <a:fillRect/>
          </a:stretch>
        </p:blipFill>
        <p:spPr>
          <a:xfrm>
            <a:off x="8744009" y="2209163"/>
            <a:ext cx="214576" cy="224876"/>
          </a:xfrm>
          <a:prstGeom prst="rect">
            <a:avLst/>
          </a:prstGeom>
        </p:spPr>
      </p:pic>
      <p:sp>
        <p:nvSpPr>
          <p:cNvPr id="35" name="TextBox 34">
            <a:extLst>
              <a:ext uri="{FF2B5EF4-FFF2-40B4-BE49-F238E27FC236}">
                <a16:creationId xmlns:a16="http://schemas.microsoft.com/office/drawing/2014/main" id="{9AC73309-606E-FB5D-303F-D599FA934EC0}"/>
              </a:ext>
            </a:extLst>
          </p:cNvPr>
          <p:cNvSpPr txBox="1"/>
          <p:nvPr/>
        </p:nvSpPr>
        <p:spPr>
          <a:xfrm>
            <a:off x="8958585" y="2024284"/>
            <a:ext cx="2552541" cy="738664"/>
          </a:xfrm>
          <a:prstGeom prst="rect">
            <a:avLst/>
          </a:prstGeom>
          <a:noFill/>
        </p:spPr>
        <p:txBody>
          <a:bodyPr wrap="square" rtlCol="0">
            <a:spAutoFit/>
          </a:bodyPr>
          <a:lstStyle/>
          <a:p>
            <a:r>
              <a:rPr lang="en-US" sz="1400" b="1" dirty="0">
                <a:latin typeface="Nunito Sans Normal SemiBold" pitchFamily="2" charset="77"/>
              </a:rPr>
              <a:t>Survey your employees about their feelings on fertility benefits and support</a:t>
            </a:r>
          </a:p>
        </p:txBody>
      </p:sp>
      <p:sp>
        <p:nvSpPr>
          <p:cNvPr id="36" name="Rounded Rectangle 35">
            <a:extLst>
              <a:ext uri="{FF2B5EF4-FFF2-40B4-BE49-F238E27FC236}">
                <a16:creationId xmlns:a16="http://schemas.microsoft.com/office/drawing/2014/main" id="{A4F5E365-F4D8-23A6-E1CC-7ADABC4A6192}"/>
              </a:ext>
            </a:extLst>
          </p:cNvPr>
          <p:cNvSpPr/>
          <p:nvPr/>
        </p:nvSpPr>
        <p:spPr>
          <a:xfrm>
            <a:off x="8612943" y="3850859"/>
            <a:ext cx="3058332" cy="2701870"/>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A black background with a black square&#10;&#10;AI-generated content may be incorrect.">
            <a:extLst>
              <a:ext uri="{FF2B5EF4-FFF2-40B4-BE49-F238E27FC236}">
                <a16:creationId xmlns:a16="http://schemas.microsoft.com/office/drawing/2014/main" id="{B3B27500-1966-C887-0E11-BBE24384CF01}"/>
              </a:ext>
            </a:extLst>
          </p:cNvPr>
          <p:cNvPicPr>
            <a:picLocks noChangeAspect="1"/>
          </p:cNvPicPr>
          <p:nvPr/>
        </p:nvPicPr>
        <p:blipFill>
          <a:blip r:embed="rId6"/>
          <a:stretch>
            <a:fillRect/>
          </a:stretch>
        </p:blipFill>
        <p:spPr>
          <a:xfrm>
            <a:off x="8744009" y="4003915"/>
            <a:ext cx="214576" cy="224876"/>
          </a:xfrm>
          <a:prstGeom prst="rect">
            <a:avLst/>
          </a:prstGeom>
        </p:spPr>
      </p:pic>
      <p:sp>
        <p:nvSpPr>
          <p:cNvPr id="38" name="TextBox 37">
            <a:extLst>
              <a:ext uri="{FF2B5EF4-FFF2-40B4-BE49-F238E27FC236}">
                <a16:creationId xmlns:a16="http://schemas.microsoft.com/office/drawing/2014/main" id="{27D78BD0-9C38-943A-EDBB-CCEFA0BD5CDD}"/>
              </a:ext>
            </a:extLst>
          </p:cNvPr>
          <p:cNvSpPr txBox="1"/>
          <p:nvPr/>
        </p:nvSpPr>
        <p:spPr>
          <a:xfrm>
            <a:off x="9051775" y="3912457"/>
            <a:ext cx="2552541" cy="523220"/>
          </a:xfrm>
          <a:prstGeom prst="rect">
            <a:avLst/>
          </a:prstGeom>
          <a:noFill/>
        </p:spPr>
        <p:txBody>
          <a:bodyPr wrap="square" rtlCol="0">
            <a:spAutoFit/>
          </a:bodyPr>
          <a:lstStyle/>
          <a:p>
            <a:r>
              <a:rPr lang="en-US" sz="1400" b="1" dirty="0">
                <a:latin typeface="Nunito Sans Normal SemiBold" pitchFamily="2" charset="77"/>
              </a:rPr>
              <a:t>Embed fertility benefits in every plan</a:t>
            </a:r>
          </a:p>
        </p:txBody>
      </p:sp>
      <p:sp>
        <p:nvSpPr>
          <p:cNvPr id="39" name="Rounded Rectangle 38">
            <a:extLst>
              <a:ext uri="{FF2B5EF4-FFF2-40B4-BE49-F238E27FC236}">
                <a16:creationId xmlns:a16="http://schemas.microsoft.com/office/drawing/2014/main" id="{2F096B19-C633-C205-26AC-F9B9C635F6D6}"/>
              </a:ext>
            </a:extLst>
          </p:cNvPr>
          <p:cNvSpPr/>
          <p:nvPr/>
        </p:nvSpPr>
        <p:spPr>
          <a:xfrm>
            <a:off x="8612943" y="4498063"/>
            <a:ext cx="3058332" cy="547606"/>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descr="A black background with a black square&#10;&#10;AI-generated content may be incorrect.">
            <a:extLst>
              <a:ext uri="{FF2B5EF4-FFF2-40B4-BE49-F238E27FC236}">
                <a16:creationId xmlns:a16="http://schemas.microsoft.com/office/drawing/2014/main" id="{FDC52AF7-31BF-F109-0A9E-C9085FF4D9C4}"/>
              </a:ext>
            </a:extLst>
          </p:cNvPr>
          <p:cNvPicPr>
            <a:picLocks noChangeAspect="1"/>
          </p:cNvPicPr>
          <p:nvPr/>
        </p:nvPicPr>
        <p:blipFill>
          <a:blip r:embed="rId6"/>
          <a:stretch>
            <a:fillRect/>
          </a:stretch>
        </p:blipFill>
        <p:spPr>
          <a:xfrm>
            <a:off x="8733280" y="4488348"/>
            <a:ext cx="236034" cy="247364"/>
          </a:xfrm>
          <a:prstGeom prst="rect">
            <a:avLst/>
          </a:prstGeom>
        </p:spPr>
      </p:pic>
      <p:sp>
        <p:nvSpPr>
          <p:cNvPr id="41" name="TextBox 40">
            <a:extLst>
              <a:ext uri="{FF2B5EF4-FFF2-40B4-BE49-F238E27FC236}">
                <a16:creationId xmlns:a16="http://schemas.microsoft.com/office/drawing/2014/main" id="{CBBA123E-8B8B-B13C-C2C9-2116773EB90E}"/>
              </a:ext>
            </a:extLst>
          </p:cNvPr>
          <p:cNvSpPr txBox="1"/>
          <p:nvPr/>
        </p:nvSpPr>
        <p:spPr>
          <a:xfrm>
            <a:off x="9038659" y="4469137"/>
            <a:ext cx="2552541" cy="738664"/>
          </a:xfrm>
          <a:prstGeom prst="rect">
            <a:avLst/>
          </a:prstGeom>
          <a:noFill/>
        </p:spPr>
        <p:txBody>
          <a:bodyPr wrap="square" rtlCol="0">
            <a:spAutoFit/>
          </a:bodyPr>
          <a:lstStyle/>
          <a:p>
            <a:r>
              <a:rPr lang="en-US" sz="1400" b="1" dirty="0">
                <a:latin typeface="Nunito Sans Normal SemiBold" pitchFamily="2" charset="77"/>
              </a:rPr>
              <a:t>Cover the costs for drugs and treatment – not only drugs</a:t>
            </a:r>
          </a:p>
        </p:txBody>
      </p:sp>
      <p:sp>
        <p:nvSpPr>
          <p:cNvPr id="42" name="Rounded Rectangle 41">
            <a:extLst>
              <a:ext uri="{FF2B5EF4-FFF2-40B4-BE49-F238E27FC236}">
                <a16:creationId xmlns:a16="http://schemas.microsoft.com/office/drawing/2014/main" id="{18A06327-B3EB-02C9-A19C-DC86A6EF0576}"/>
              </a:ext>
            </a:extLst>
          </p:cNvPr>
          <p:cNvSpPr/>
          <p:nvPr/>
        </p:nvSpPr>
        <p:spPr>
          <a:xfrm>
            <a:off x="8612943" y="5299951"/>
            <a:ext cx="3058332" cy="547606"/>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descr="A black background with a black square&#10;&#10;AI-generated content may be incorrect.">
            <a:extLst>
              <a:ext uri="{FF2B5EF4-FFF2-40B4-BE49-F238E27FC236}">
                <a16:creationId xmlns:a16="http://schemas.microsoft.com/office/drawing/2014/main" id="{160BE7DB-4721-91CA-6E2C-FAEE105FE121}"/>
              </a:ext>
            </a:extLst>
          </p:cNvPr>
          <p:cNvPicPr>
            <a:picLocks noChangeAspect="1"/>
          </p:cNvPicPr>
          <p:nvPr/>
        </p:nvPicPr>
        <p:blipFill>
          <a:blip r:embed="rId6"/>
          <a:stretch>
            <a:fillRect/>
          </a:stretch>
        </p:blipFill>
        <p:spPr>
          <a:xfrm>
            <a:off x="8744009" y="5228831"/>
            <a:ext cx="214576" cy="224876"/>
          </a:xfrm>
          <a:prstGeom prst="rect">
            <a:avLst/>
          </a:prstGeom>
        </p:spPr>
      </p:pic>
      <p:sp>
        <p:nvSpPr>
          <p:cNvPr id="44" name="TextBox 43">
            <a:extLst>
              <a:ext uri="{FF2B5EF4-FFF2-40B4-BE49-F238E27FC236}">
                <a16:creationId xmlns:a16="http://schemas.microsoft.com/office/drawing/2014/main" id="{D4D522EC-EB5A-E7D0-C492-CBA337925AF7}"/>
              </a:ext>
            </a:extLst>
          </p:cNvPr>
          <p:cNvSpPr txBox="1"/>
          <p:nvPr/>
        </p:nvSpPr>
        <p:spPr>
          <a:xfrm>
            <a:off x="9038658" y="5201705"/>
            <a:ext cx="2552541" cy="523220"/>
          </a:xfrm>
          <a:prstGeom prst="rect">
            <a:avLst/>
          </a:prstGeom>
          <a:noFill/>
        </p:spPr>
        <p:txBody>
          <a:bodyPr wrap="square" rtlCol="0">
            <a:spAutoFit/>
          </a:bodyPr>
          <a:lstStyle/>
          <a:p>
            <a:r>
              <a:rPr lang="en-US" sz="1400" b="1" dirty="0">
                <a:latin typeface="Nunito Sans Normal SemiBold" pitchFamily="2" charset="77"/>
              </a:rPr>
              <a:t>Implement lifetime limits not annual</a:t>
            </a:r>
          </a:p>
        </p:txBody>
      </p:sp>
      <p:sp>
        <p:nvSpPr>
          <p:cNvPr id="45" name="Rounded Rectangle 44">
            <a:extLst>
              <a:ext uri="{FF2B5EF4-FFF2-40B4-BE49-F238E27FC236}">
                <a16:creationId xmlns:a16="http://schemas.microsoft.com/office/drawing/2014/main" id="{3930F268-79FB-20C1-E39C-6D32E9C00E28}"/>
              </a:ext>
            </a:extLst>
          </p:cNvPr>
          <p:cNvSpPr/>
          <p:nvPr/>
        </p:nvSpPr>
        <p:spPr>
          <a:xfrm>
            <a:off x="8612943" y="6005123"/>
            <a:ext cx="3058332" cy="547606"/>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descr="A black background with a black square&#10;&#10;AI-generated content may be incorrect.">
            <a:extLst>
              <a:ext uri="{FF2B5EF4-FFF2-40B4-BE49-F238E27FC236}">
                <a16:creationId xmlns:a16="http://schemas.microsoft.com/office/drawing/2014/main" id="{D8345364-863B-D3EF-BAD4-73F44CECACF0}"/>
              </a:ext>
            </a:extLst>
          </p:cNvPr>
          <p:cNvPicPr>
            <a:picLocks noChangeAspect="1"/>
          </p:cNvPicPr>
          <p:nvPr/>
        </p:nvPicPr>
        <p:blipFill>
          <a:blip r:embed="rId6"/>
          <a:stretch>
            <a:fillRect/>
          </a:stretch>
        </p:blipFill>
        <p:spPr>
          <a:xfrm>
            <a:off x="8744009" y="5784099"/>
            <a:ext cx="214576" cy="224876"/>
          </a:xfrm>
          <a:prstGeom prst="rect">
            <a:avLst/>
          </a:prstGeom>
        </p:spPr>
      </p:pic>
      <p:sp>
        <p:nvSpPr>
          <p:cNvPr id="47" name="TextBox 46">
            <a:extLst>
              <a:ext uri="{FF2B5EF4-FFF2-40B4-BE49-F238E27FC236}">
                <a16:creationId xmlns:a16="http://schemas.microsoft.com/office/drawing/2014/main" id="{CED7CC55-A6F4-6109-8511-F9E583D8475E}"/>
              </a:ext>
            </a:extLst>
          </p:cNvPr>
          <p:cNvSpPr txBox="1"/>
          <p:nvPr/>
        </p:nvSpPr>
        <p:spPr>
          <a:xfrm>
            <a:off x="9051775" y="5721613"/>
            <a:ext cx="2552541" cy="523220"/>
          </a:xfrm>
          <a:prstGeom prst="rect">
            <a:avLst/>
          </a:prstGeom>
          <a:noFill/>
        </p:spPr>
        <p:txBody>
          <a:bodyPr wrap="square" rtlCol="0">
            <a:spAutoFit/>
          </a:bodyPr>
          <a:lstStyle/>
          <a:p>
            <a:r>
              <a:rPr lang="en-US" sz="1400" b="1" dirty="0">
                <a:latin typeface="Nunito Sans Normal SemiBold" pitchFamily="2" charset="77"/>
              </a:rPr>
              <a:t>Remove fertility drugs from the “Lifestyle” category </a:t>
            </a:r>
          </a:p>
        </p:txBody>
      </p:sp>
      <p:sp>
        <p:nvSpPr>
          <p:cNvPr id="51" name="TextBox 50">
            <a:extLst>
              <a:ext uri="{FF2B5EF4-FFF2-40B4-BE49-F238E27FC236}">
                <a16:creationId xmlns:a16="http://schemas.microsoft.com/office/drawing/2014/main" id="{038122EF-3AAB-97C2-D27B-39CF9B434E50}"/>
              </a:ext>
            </a:extLst>
          </p:cNvPr>
          <p:cNvSpPr txBox="1"/>
          <p:nvPr/>
        </p:nvSpPr>
        <p:spPr>
          <a:xfrm>
            <a:off x="8553610" y="577931"/>
            <a:ext cx="2039482" cy="461665"/>
          </a:xfrm>
          <a:prstGeom prst="rect">
            <a:avLst/>
          </a:prstGeom>
          <a:noFill/>
        </p:spPr>
        <p:txBody>
          <a:bodyPr wrap="square" rtlCol="0">
            <a:spAutoFit/>
          </a:bodyPr>
          <a:lstStyle/>
          <a:p>
            <a:r>
              <a:rPr lang="en-US" sz="2400" b="1" dirty="0">
                <a:latin typeface="Nunito Sans Normal" pitchFamily="2" charset="77"/>
              </a:rPr>
              <a:t>Employers</a:t>
            </a:r>
          </a:p>
        </p:txBody>
      </p:sp>
      <p:sp>
        <p:nvSpPr>
          <p:cNvPr id="52" name="TextBox 51">
            <a:extLst>
              <a:ext uri="{FF2B5EF4-FFF2-40B4-BE49-F238E27FC236}">
                <a16:creationId xmlns:a16="http://schemas.microsoft.com/office/drawing/2014/main" id="{F5352280-3CD1-E678-7818-27651B681B13}"/>
              </a:ext>
            </a:extLst>
          </p:cNvPr>
          <p:cNvSpPr txBox="1"/>
          <p:nvPr/>
        </p:nvSpPr>
        <p:spPr>
          <a:xfrm>
            <a:off x="8553609" y="3204894"/>
            <a:ext cx="2856395" cy="461665"/>
          </a:xfrm>
          <a:prstGeom prst="rect">
            <a:avLst/>
          </a:prstGeom>
          <a:noFill/>
        </p:spPr>
        <p:txBody>
          <a:bodyPr wrap="square" rtlCol="0">
            <a:spAutoFit/>
          </a:bodyPr>
          <a:lstStyle/>
          <a:p>
            <a:r>
              <a:rPr lang="en-US" sz="2400" b="1" dirty="0">
                <a:latin typeface="Nunito Sans Normal" pitchFamily="2" charset="77"/>
              </a:rPr>
              <a:t>Insurance Carriers</a:t>
            </a:r>
          </a:p>
        </p:txBody>
      </p:sp>
      <p:pic>
        <p:nvPicPr>
          <p:cNvPr id="54" name="Picture 53" descr="A hand holding a megaphone&#10;&#10;AI-generated content may be incorrect.">
            <a:extLst>
              <a:ext uri="{FF2B5EF4-FFF2-40B4-BE49-F238E27FC236}">
                <a16:creationId xmlns:a16="http://schemas.microsoft.com/office/drawing/2014/main" id="{CAA8B9D1-213A-B8B2-53A5-CF9961EA9E80}"/>
              </a:ext>
            </a:extLst>
          </p:cNvPr>
          <p:cNvPicPr>
            <a:picLocks noChangeAspect="1"/>
          </p:cNvPicPr>
          <p:nvPr/>
        </p:nvPicPr>
        <p:blipFill>
          <a:blip r:embed="rId7"/>
          <a:stretch>
            <a:fillRect/>
          </a:stretch>
        </p:blipFill>
        <p:spPr>
          <a:xfrm>
            <a:off x="3669954" y="610252"/>
            <a:ext cx="3893919" cy="4361189"/>
          </a:xfrm>
          <a:prstGeom prst="rect">
            <a:avLst/>
          </a:prstGeom>
        </p:spPr>
      </p:pic>
      <p:sp>
        <p:nvSpPr>
          <p:cNvPr id="4" name="TextBox 3">
            <a:extLst>
              <a:ext uri="{FF2B5EF4-FFF2-40B4-BE49-F238E27FC236}">
                <a16:creationId xmlns:a16="http://schemas.microsoft.com/office/drawing/2014/main" id="{7836BAD1-9FA7-87E8-5B8E-843BBADF92AF}"/>
              </a:ext>
            </a:extLst>
          </p:cNvPr>
          <p:cNvSpPr txBox="1"/>
          <p:nvPr/>
        </p:nvSpPr>
        <p:spPr>
          <a:xfrm>
            <a:off x="1114283" y="3577713"/>
            <a:ext cx="2746309" cy="2200602"/>
          </a:xfrm>
          <a:prstGeom prst="rect">
            <a:avLst/>
          </a:prstGeom>
          <a:noFill/>
        </p:spPr>
        <p:txBody>
          <a:bodyPr wrap="square">
            <a:spAutoFit/>
          </a:bodyPr>
          <a:lstStyle/>
          <a:p>
            <a:pPr>
              <a:spcAft>
                <a:spcPts val="600"/>
              </a:spcAft>
            </a:pPr>
            <a:r>
              <a:rPr lang="en-US" sz="1400" dirty="0">
                <a:latin typeface="Nunito Sans Normal" pitchFamily="2" charset="77"/>
              </a:rPr>
              <a:t>Average workforce age (how many between 20-45)</a:t>
            </a:r>
          </a:p>
          <a:p>
            <a:pPr>
              <a:spcAft>
                <a:spcPts val="600"/>
              </a:spcAft>
            </a:pPr>
            <a:r>
              <a:rPr lang="en-US" sz="1400" dirty="0">
                <a:latin typeface="Nunito Sans Normal" pitchFamily="2" charset="77"/>
              </a:rPr>
              <a:t>Low use</a:t>
            </a:r>
          </a:p>
          <a:p>
            <a:pPr>
              <a:spcAft>
                <a:spcPts val="600"/>
              </a:spcAft>
            </a:pPr>
            <a:r>
              <a:rPr lang="en-US" sz="1400" dirty="0">
                <a:latin typeface="Nunito Sans Normal" pitchFamily="2" charset="77"/>
              </a:rPr>
              <a:t>Doesn’t need to increase costs</a:t>
            </a:r>
          </a:p>
          <a:p>
            <a:pPr>
              <a:spcAft>
                <a:spcPts val="600"/>
              </a:spcAft>
            </a:pPr>
            <a:r>
              <a:rPr lang="en-US" sz="1400" dirty="0">
                <a:latin typeface="Nunito Sans Normal" pitchFamily="2" charset="77"/>
              </a:rPr>
              <a:t>Reinforces your values to employees</a:t>
            </a:r>
          </a:p>
          <a:p>
            <a:pPr>
              <a:spcAft>
                <a:spcPts val="600"/>
              </a:spcAft>
            </a:pPr>
            <a:r>
              <a:rPr lang="en-US" sz="1400" dirty="0">
                <a:latin typeface="Nunito Sans Normal" pitchFamily="2" charset="77"/>
              </a:rPr>
              <a:t>Improves retention </a:t>
            </a:r>
          </a:p>
          <a:p>
            <a:pPr>
              <a:spcAft>
                <a:spcPts val="600"/>
              </a:spcAft>
            </a:pPr>
            <a:r>
              <a:rPr lang="en-US" sz="1400" dirty="0">
                <a:latin typeface="Nunito Sans Normal" pitchFamily="2" charset="77"/>
              </a:rPr>
              <a:t>Attracts talent</a:t>
            </a:r>
          </a:p>
        </p:txBody>
      </p:sp>
      <p:pic>
        <p:nvPicPr>
          <p:cNvPr id="26" name="Picture 25" descr="A black background with a black square&#10;&#10;AI-generated content may be incorrect.">
            <a:extLst>
              <a:ext uri="{FF2B5EF4-FFF2-40B4-BE49-F238E27FC236}">
                <a16:creationId xmlns:a16="http://schemas.microsoft.com/office/drawing/2014/main" id="{B474C0F2-7082-FCC2-F823-83CEC6755E7C}"/>
              </a:ext>
            </a:extLst>
          </p:cNvPr>
          <p:cNvPicPr>
            <a:picLocks noChangeAspect="1"/>
          </p:cNvPicPr>
          <p:nvPr/>
        </p:nvPicPr>
        <p:blipFill>
          <a:blip r:embed="rId6"/>
          <a:stretch>
            <a:fillRect/>
          </a:stretch>
        </p:blipFill>
        <p:spPr>
          <a:xfrm>
            <a:off x="781109" y="3622915"/>
            <a:ext cx="214576" cy="224876"/>
          </a:xfrm>
          <a:prstGeom prst="rect">
            <a:avLst/>
          </a:prstGeom>
        </p:spPr>
      </p:pic>
      <p:pic>
        <p:nvPicPr>
          <p:cNvPr id="53" name="Picture 52" descr="A black background with a black square&#10;&#10;AI-generated content may be incorrect.">
            <a:extLst>
              <a:ext uri="{FF2B5EF4-FFF2-40B4-BE49-F238E27FC236}">
                <a16:creationId xmlns:a16="http://schemas.microsoft.com/office/drawing/2014/main" id="{E30854CB-EA7D-104A-647D-371E99DE889F}"/>
              </a:ext>
            </a:extLst>
          </p:cNvPr>
          <p:cNvPicPr>
            <a:picLocks noChangeAspect="1"/>
          </p:cNvPicPr>
          <p:nvPr/>
        </p:nvPicPr>
        <p:blipFill>
          <a:blip r:embed="rId6"/>
          <a:stretch>
            <a:fillRect/>
          </a:stretch>
        </p:blipFill>
        <p:spPr>
          <a:xfrm>
            <a:off x="770380" y="4107348"/>
            <a:ext cx="236034" cy="247364"/>
          </a:xfrm>
          <a:prstGeom prst="rect">
            <a:avLst/>
          </a:prstGeom>
        </p:spPr>
      </p:pic>
      <p:pic>
        <p:nvPicPr>
          <p:cNvPr id="55" name="Picture 54" descr="A black background with a black square&#10;&#10;AI-generated content may be incorrect.">
            <a:extLst>
              <a:ext uri="{FF2B5EF4-FFF2-40B4-BE49-F238E27FC236}">
                <a16:creationId xmlns:a16="http://schemas.microsoft.com/office/drawing/2014/main" id="{F5EB0A0C-E63F-68E0-0834-41E277640422}"/>
              </a:ext>
            </a:extLst>
          </p:cNvPr>
          <p:cNvPicPr>
            <a:picLocks noChangeAspect="1"/>
          </p:cNvPicPr>
          <p:nvPr/>
        </p:nvPicPr>
        <p:blipFill>
          <a:blip r:embed="rId6"/>
          <a:stretch>
            <a:fillRect/>
          </a:stretch>
        </p:blipFill>
        <p:spPr>
          <a:xfrm>
            <a:off x="781109" y="4714481"/>
            <a:ext cx="214576" cy="224876"/>
          </a:xfrm>
          <a:prstGeom prst="rect">
            <a:avLst/>
          </a:prstGeom>
        </p:spPr>
      </p:pic>
      <p:pic>
        <p:nvPicPr>
          <p:cNvPr id="56" name="Picture 55" descr="A black background with a black square&#10;&#10;AI-generated content may be incorrect.">
            <a:extLst>
              <a:ext uri="{FF2B5EF4-FFF2-40B4-BE49-F238E27FC236}">
                <a16:creationId xmlns:a16="http://schemas.microsoft.com/office/drawing/2014/main" id="{8FD6828E-D511-D337-E5B2-4DF77702AED2}"/>
              </a:ext>
            </a:extLst>
          </p:cNvPr>
          <p:cNvPicPr>
            <a:picLocks noChangeAspect="1"/>
          </p:cNvPicPr>
          <p:nvPr/>
        </p:nvPicPr>
        <p:blipFill>
          <a:blip r:embed="rId6"/>
          <a:stretch>
            <a:fillRect/>
          </a:stretch>
        </p:blipFill>
        <p:spPr>
          <a:xfrm>
            <a:off x="781109" y="5193549"/>
            <a:ext cx="214576" cy="224876"/>
          </a:xfrm>
          <a:prstGeom prst="rect">
            <a:avLst/>
          </a:prstGeom>
        </p:spPr>
      </p:pic>
      <p:pic>
        <p:nvPicPr>
          <p:cNvPr id="57" name="Picture 56" descr="A black background with a black square&#10;&#10;AI-generated content may be incorrect.">
            <a:extLst>
              <a:ext uri="{FF2B5EF4-FFF2-40B4-BE49-F238E27FC236}">
                <a16:creationId xmlns:a16="http://schemas.microsoft.com/office/drawing/2014/main" id="{0F711119-4A92-0112-2A60-A5A644BE4D17}"/>
              </a:ext>
            </a:extLst>
          </p:cNvPr>
          <p:cNvPicPr>
            <a:picLocks noChangeAspect="1"/>
          </p:cNvPicPr>
          <p:nvPr/>
        </p:nvPicPr>
        <p:blipFill>
          <a:blip r:embed="rId6"/>
          <a:stretch>
            <a:fillRect/>
          </a:stretch>
        </p:blipFill>
        <p:spPr>
          <a:xfrm>
            <a:off x="781109" y="4442065"/>
            <a:ext cx="214576" cy="224876"/>
          </a:xfrm>
          <a:prstGeom prst="rect">
            <a:avLst/>
          </a:prstGeom>
        </p:spPr>
      </p:pic>
      <p:pic>
        <p:nvPicPr>
          <p:cNvPr id="59" name="Picture 58" descr="A black background with a black square&#10;&#10;AI-generated content may be incorrect.">
            <a:extLst>
              <a:ext uri="{FF2B5EF4-FFF2-40B4-BE49-F238E27FC236}">
                <a16:creationId xmlns:a16="http://schemas.microsoft.com/office/drawing/2014/main" id="{4D829397-4A7E-8955-06BC-23A5CE62ABED}"/>
              </a:ext>
            </a:extLst>
          </p:cNvPr>
          <p:cNvPicPr>
            <a:picLocks noChangeAspect="1"/>
          </p:cNvPicPr>
          <p:nvPr/>
        </p:nvPicPr>
        <p:blipFill>
          <a:blip r:embed="rId6"/>
          <a:stretch>
            <a:fillRect/>
          </a:stretch>
        </p:blipFill>
        <p:spPr>
          <a:xfrm>
            <a:off x="781109" y="5476481"/>
            <a:ext cx="214576" cy="224876"/>
          </a:xfrm>
          <a:prstGeom prst="rect">
            <a:avLst/>
          </a:prstGeom>
        </p:spPr>
      </p:pic>
    </p:spTree>
    <p:extLst>
      <p:ext uri="{BB962C8B-B14F-4D97-AF65-F5344CB8AC3E}">
        <p14:creationId xmlns:p14="http://schemas.microsoft.com/office/powerpoint/2010/main" val="10300283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7ED"/>
        </a:solidFill>
        <a:effectLst/>
      </p:bgPr>
    </p:bg>
    <p:spTree>
      <p:nvGrpSpPr>
        <p:cNvPr id="1" name="">
          <a:extLst>
            <a:ext uri="{FF2B5EF4-FFF2-40B4-BE49-F238E27FC236}">
              <a16:creationId xmlns:a16="http://schemas.microsoft.com/office/drawing/2014/main" id="{859B9555-9184-87D4-9C3A-30C02EAB07FA}"/>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26EB9607-C677-168D-EBCE-81233A75374B}"/>
              </a:ext>
            </a:extLst>
          </p:cNvPr>
          <p:cNvSpPr/>
          <p:nvPr/>
        </p:nvSpPr>
        <p:spPr>
          <a:xfrm>
            <a:off x="6374295" y="0"/>
            <a:ext cx="5814093" cy="6858000"/>
          </a:xfrm>
          <a:prstGeom prst="rect">
            <a:avLst/>
          </a:prstGeom>
          <a:solidFill>
            <a:srgbClr val="F3E6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hand holding a pregnancy test&#10;&#10;AI-generated content may be incorrect.">
            <a:extLst>
              <a:ext uri="{FF2B5EF4-FFF2-40B4-BE49-F238E27FC236}">
                <a16:creationId xmlns:a16="http://schemas.microsoft.com/office/drawing/2014/main" id="{97407296-CBCD-45D9-711C-8B9FC1D276E5}"/>
              </a:ext>
            </a:extLst>
          </p:cNvPr>
          <p:cNvPicPr>
            <a:picLocks noChangeAspect="1"/>
          </p:cNvPicPr>
          <p:nvPr/>
        </p:nvPicPr>
        <p:blipFill>
          <a:blip r:embed="rId2"/>
          <a:stretch>
            <a:fillRect/>
          </a:stretch>
        </p:blipFill>
        <p:spPr>
          <a:xfrm>
            <a:off x="6095326" y="533400"/>
            <a:ext cx="6093063" cy="6324600"/>
          </a:xfrm>
          <a:prstGeom prst="rect">
            <a:avLst/>
          </a:prstGeom>
        </p:spPr>
      </p:pic>
      <p:sp>
        <p:nvSpPr>
          <p:cNvPr id="11" name="TextBox 10">
            <a:extLst>
              <a:ext uri="{FF2B5EF4-FFF2-40B4-BE49-F238E27FC236}">
                <a16:creationId xmlns:a16="http://schemas.microsoft.com/office/drawing/2014/main" id="{4932B40C-A817-8BAC-039C-3B97A71B2C61}"/>
              </a:ext>
            </a:extLst>
          </p:cNvPr>
          <p:cNvSpPr txBox="1"/>
          <p:nvPr/>
        </p:nvSpPr>
        <p:spPr>
          <a:xfrm>
            <a:off x="363676" y="1251481"/>
            <a:ext cx="5592166" cy="4355038"/>
          </a:xfrm>
          <a:prstGeom prst="rect">
            <a:avLst/>
          </a:prstGeom>
          <a:noFill/>
        </p:spPr>
        <p:txBody>
          <a:bodyPr wrap="square" rtlCol="0">
            <a:spAutoFit/>
          </a:bodyPr>
          <a:lstStyle/>
          <a:p>
            <a:r>
              <a:rPr lang="en-US" sz="2800" i="1" dirty="0">
                <a:solidFill>
                  <a:schemeClr val="accent3"/>
                </a:solidFill>
                <a:latin typeface="Times New Roman" panose="02020603050405020304" pitchFamily="18" charset="0"/>
                <a:cs typeface="Times New Roman" panose="02020603050405020304" pitchFamily="18" charset="0"/>
              </a:rPr>
              <a:t>Questions? </a:t>
            </a:r>
          </a:p>
          <a:p>
            <a:br>
              <a:rPr lang="en-US" sz="2800" i="1" dirty="0">
                <a:solidFill>
                  <a:schemeClr val="accent3"/>
                </a:solidFill>
                <a:latin typeface="Times New Roman" panose="02020603050405020304" pitchFamily="18" charset="0"/>
                <a:cs typeface="Times New Roman" panose="02020603050405020304" pitchFamily="18" charset="0"/>
              </a:rPr>
            </a:br>
            <a:r>
              <a:rPr lang="en-US" sz="2800" i="1" dirty="0">
                <a:solidFill>
                  <a:schemeClr val="accent3"/>
                </a:solidFill>
                <a:latin typeface="Times New Roman" panose="02020603050405020304" pitchFamily="18" charset="0"/>
                <a:cs typeface="Times New Roman" panose="02020603050405020304" pitchFamily="18" charset="0"/>
              </a:rPr>
              <a:t>Want to book an education session with your team?</a:t>
            </a:r>
          </a:p>
          <a:p>
            <a:endParaRPr lang="en-US" sz="2800" i="1" dirty="0">
              <a:solidFill>
                <a:schemeClr val="accent3"/>
              </a:solidFill>
              <a:latin typeface="Times New Roman" panose="02020603050405020304" pitchFamily="18" charset="0"/>
              <a:cs typeface="Times New Roman" panose="02020603050405020304" pitchFamily="18" charset="0"/>
            </a:endParaRPr>
          </a:p>
          <a:p>
            <a:r>
              <a:rPr lang="en-US" sz="2800" i="1" dirty="0">
                <a:solidFill>
                  <a:schemeClr val="accent3"/>
                </a:solidFill>
                <a:latin typeface="Times New Roman" panose="02020603050405020304" pitchFamily="18" charset="0"/>
                <a:cs typeface="Times New Roman" panose="02020603050405020304" pitchFamily="18" charset="0"/>
              </a:rPr>
              <a:t>Contact: </a:t>
            </a:r>
          </a:p>
          <a:p>
            <a:r>
              <a:rPr lang="en-US" sz="2800" i="1" dirty="0">
                <a:solidFill>
                  <a:schemeClr val="accent3"/>
                </a:solidFill>
                <a:latin typeface="Times New Roman" panose="02020603050405020304" pitchFamily="18" charset="0"/>
                <a:cs typeface="Times New Roman" panose="02020603050405020304" pitchFamily="18" charset="0"/>
              </a:rPr>
              <a:t>Tara Wood</a:t>
            </a:r>
          </a:p>
          <a:p>
            <a:r>
              <a:rPr lang="en-US" sz="2800" i="1" dirty="0">
                <a:solidFill>
                  <a:schemeClr val="accent3"/>
                </a:solidFill>
                <a:latin typeface="Times New Roman" panose="02020603050405020304" pitchFamily="18" charset="0"/>
                <a:cs typeface="Times New Roman" panose="02020603050405020304" pitchFamily="18" charset="0"/>
              </a:rPr>
              <a:t>Co-founder, Fertility Benefits Matter</a:t>
            </a:r>
          </a:p>
          <a:p>
            <a:r>
              <a:rPr lang="en-US" sz="2800" i="1" dirty="0" err="1">
                <a:solidFill>
                  <a:schemeClr val="accent3"/>
                </a:solidFill>
                <a:latin typeface="Times New Roman" panose="02020603050405020304" pitchFamily="18" charset="0"/>
                <a:cs typeface="Times New Roman" panose="02020603050405020304" pitchFamily="18" charset="0"/>
              </a:rPr>
              <a:t>Tara@purposecommunications.ca</a:t>
            </a:r>
            <a:endParaRPr lang="en-US" sz="2800" i="1" dirty="0">
              <a:solidFill>
                <a:schemeClr val="accent3"/>
              </a:solidFill>
              <a:latin typeface="Times New Roman" panose="02020603050405020304" pitchFamily="18" charset="0"/>
              <a:cs typeface="Times New Roman" panose="02020603050405020304" pitchFamily="18" charset="0"/>
            </a:endParaRPr>
          </a:p>
          <a:p>
            <a:endParaRPr lang="en-US" sz="2500" i="1" dirty="0">
              <a:solidFill>
                <a:srgbClr val="FFC734"/>
              </a:solidFill>
              <a:latin typeface="Times New Roman" panose="02020603050405020304" pitchFamily="18" charset="0"/>
              <a:cs typeface="Times New Roman" panose="02020603050405020304" pitchFamily="18" charset="0"/>
            </a:endParaRPr>
          </a:p>
        </p:txBody>
      </p:sp>
      <p:pic>
        <p:nvPicPr>
          <p:cNvPr id="13" name="Picture 12" descr="A yellow and black logo&#10;&#10;AI-generated content may be incorrect.">
            <a:extLst>
              <a:ext uri="{FF2B5EF4-FFF2-40B4-BE49-F238E27FC236}">
                <a16:creationId xmlns:a16="http://schemas.microsoft.com/office/drawing/2014/main" id="{17CC5F3C-130C-D207-E0C4-B943EB4C1C07}"/>
              </a:ext>
            </a:extLst>
          </p:cNvPr>
          <p:cNvPicPr>
            <a:picLocks noChangeAspect="1"/>
          </p:cNvPicPr>
          <p:nvPr/>
        </p:nvPicPr>
        <p:blipFill>
          <a:blip r:embed="rId3"/>
          <a:stretch>
            <a:fillRect/>
          </a:stretch>
        </p:blipFill>
        <p:spPr>
          <a:xfrm>
            <a:off x="544604" y="5925940"/>
            <a:ext cx="929640" cy="301203"/>
          </a:xfrm>
          <a:prstGeom prst="rect">
            <a:avLst/>
          </a:prstGeom>
        </p:spPr>
      </p:pic>
      <p:sp>
        <p:nvSpPr>
          <p:cNvPr id="14" name="TextBox 13">
            <a:extLst>
              <a:ext uri="{FF2B5EF4-FFF2-40B4-BE49-F238E27FC236}">
                <a16:creationId xmlns:a16="http://schemas.microsoft.com/office/drawing/2014/main" id="{53D1FE06-9D91-0162-4F5A-F6E83FF4495F}"/>
              </a:ext>
            </a:extLst>
          </p:cNvPr>
          <p:cNvSpPr txBox="1"/>
          <p:nvPr/>
        </p:nvSpPr>
        <p:spPr>
          <a:xfrm>
            <a:off x="442874" y="6462022"/>
            <a:ext cx="5104486" cy="200055"/>
          </a:xfrm>
          <a:prstGeom prst="rect">
            <a:avLst/>
          </a:prstGeom>
          <a:noFill/>
        </p:spPr>
        <p:txBody>
          <a:bodyPr wrap="square" rtlCol="0">
            <a:spAutoFit/>
          </a:bodyPr>
          <a:lstStyle/>
          <a:p>
            <a:r>
              <a:rPr lang="en-US" sz="700" dirty="0">
                <a:solidFill>
                  <a:schemeClr val="bg1"/>
                </a:solidFill>
                <a:latin typeface="Nunito Sans Normal Light" pitchFamily="2" charset="77"/>
              </a:rPr>
              <a:t>The Healthcare business of Merck KGaA, Darmstadt, Germany operates as EMD Serono in the U.S. and Canada</a:t>
            </a:r>
          </a:p>
        </p:txBody>
      </p:sp>
    </p:spTree>
    <p:extLst>
      <p:ext uri="{BB962C8B-B14F-4D97-AF65-F5344CB8AC3E}">
        <p14:creationId xmlns:p14="http://schemas.microsoft.com/office/powerpoint/2010/main" val="14871169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894230A0-0AB6-2C6D-84BF-6B5A2D552BBD}"/>
            </a:ext>
          </a:extLst>
        </p:cNvPr>
        <p:cNvGrpSpPr/>
        <p:nvPr/>
      </p:nvGrpSpPr>
      <p:grpSpPr>
        <a:xfrm>
          <a:off x="0" y="0"/>
          <a:ext cx="0" cy="0"/>
          <a:chOff x="0" y="0"/>
          <a:chExt cx="0" cy="0"/>
        </a:xfrm>
      </p:grpSpPr>
      <p:pic>
        <p:nvPicPr>
          <p:cNvPr id="11" name="Picture 10" descr="A white circle with a play button&#10;&#10;AI-generated content may be incorrect.">
            <a:extLst>
              <a:ext uri="{FF2B5EF4-FFF2-40B4-BE49-F238E27FC236}">
                <a16:creationId xmlns:a16="http://schemas.microsoft.com/office/drawing/2014/main" id="{F73BD2EB-5C5C-784C-6005-365A8C23FC30}"/>
              </a:ext>
            </a:extLst>
          </p:cNvPr>
          <p:cNvPicPr>
            <a:picLocks noChangeAspect="1"/>
          </p:cNvPicPr>
          <p:nvPr/>
        </p:nvPicPr>
        <p:blipFill>
          <a:blip r:embed="rId3"/>
          <a:stretch>
            <a:fillRect/>
          </a:stretch>
        </p:blipFill>
        <p:spPr>
          <a:xfrm>
            <a:off x="5835939" y="3153905"/>
            <a:ext cx="6057255" cy="3407206"/>
          </a:xfrm>
          <a:prstGeom prst="rect">
            <a:avLst/>
          </a:prstGeom>
        </p:spPr>
      </p:pic>
      <p:sp>
        <p:nvSpPr>
          <p:cNvPr id="13" name="TextBox 12">
            <a:extLst>
              <a:ext uri="{FF2B5EF4-FFF2-40B4-BE49-F238E27FC236}">
                <a16:creationId xmlns:a16="http://schemas.microsoft.com/office/drawing/2014/main" id="{4689AEA5-23A3-1565-17CD-E8486223898A}"/>
              </a:ext>
            </a:extLst>
          </p:cNvPr>
          <p:cNvSpPr txBox="1"/>
          <p:nvPr/>
        </p:nvSpPr>
        <p:spPr>
          <a:xfrm>
            <a:off x="564794" y="605529"/>
            <a:ext cx="5619030" cy="1892826"/>
          </a:xfrm>
          <a:prstGeom prst="rect">
            <a:avLst/>
          </a:prstGeom>
          <a:noFill/>
        </p:spPr>
        <p:txBody>
          <a:bodyPr wrap="square" rtlCol="0">
            <a:spAutoFit/>
          </a:bodyPr>
          <a:lstStyle/>
          <a:p>
            <a:r>
              <a:rPr lang="en-US" sz="3900" b="1" dirty="0">
                <a:latin typeface="Oswald" pitchFamily="2" charset="77"/>
              </a:rPr>
              <a:t>FERTILITY BENEFITS ARE </a:t>
            </a:r>
          </a:p>
          <a:p>
            <a:r>
              <a:rPr lang="en-US" sz="3900" b="1" dirty="0">
                <a:latin typeface="Oswald" pitchFamily="2" charset="77"/>
              </a:rPr>
              <a:t>LIFE CHANGING FOR EMPLOYEES </a:t>
            </a:r>
          </a:p>
        </p:txBody>
      </p:sp>
      <p:sp>
        <p:nvSpPr>
          <p:cNvPr id="14" name="TextBox 13">
            <a:extLst>
              <a:ext uri="{FF2B5EF4-FFF2-40B4-BE49-F238E27FC236}">
                <a16:creationId xmlns:a16="http://schemas.microsoft.com/office/drawing/2014/main" id="{351E2C04-32E9-606A-1505-F4216A74ECE0}"/>
              </a:ext>
            </a:extLst>
          </p:cNvPr>
          <p:cNvSpPr txBox="1"/>
          <p:nvPr/>
        </p:nvSpPr>
        <p:spPr>
          <a:xfrm>
            <a:off x="564794" y="2811496"/>
            <a:ext cx="5022345" cy="2246769"/>
          </a:xfrm>
          <a:prstGeom prst="rect">
            <a:avLst/>
          </a:prstGeom>
          <a:noFill/>
        </p:spPr>
        <p:txBody>
          <a:bodyPr wrap="square" rtlCol="0">
            <a:spAutoFit/>
          </a:bodyPr>
          <a:lstStyle/>
          <a:p>
            <a:r>
              <a:rPr lang="en-US" sz="2000" dirty="0">
                <a:latin typeface="Nunito Sans Normal Light" pitchFamily="2" charset="77"/>
              </a:rPr>
              <a:t>While few need it, those who have it are grateful. This additional support can be the difference between them having a child and not. </a:t>
            </a:r>
          </a:p>
          <a:p>
            <a:endParaRPr lang="en-US" sz="2000" dirty="0">
              <a:latin typeface="Nunito Sans Normal Light" pitchFamily="2" charset="77"/>
            </a:endParaRPr>
          </a:p>
          <a:p>
            <a:r>
              <a:rPr lang="en-US" sz="2000" b="1" dirty="0">
                <a:latin typeface="Nunito Sans Normal" pitchFamily="2" charset="77"/>
              </a:rPr>
              <a:t>A benefit employees will never forget. </a:t>
            </a:r>
          </a:p>
          <a:p>
            <a:endParaRPr lang="en-US" sz="2000" dirty="0">
              <a:latin typeface="Nunito Sans Normal Light" pitchFamily="2" charset="77"/>
            </a:endParaRPr>
          </a:p>
        </p:txBody>
      </p:sp>
    </p:spTree>
    <p:extLst>
      <p:ext uri="{BB962C8B-B14F-4D97-AF65-F5344CB8AC3E}">
        <p14:creationId xmlns:p14="http://schemas.microsoft.com/office/powerpoint/2010/main" val="517579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64C9E-48A9-E6F3-410C-7D83301078A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D380F79-0128-7D1B-82F2-D4076FB15753}"/>
              </a:ext>
            </a:extLst>
          </p:cNvPr>
          <p:cNvSpPr/>
          <p:nvPr/>
        </p:nvSpPr>
        <p:spPr>
          <a:xfrm flipV="1">
            <a:off x="5753828" y="3177157"/>
            <a:ext cx="2159130" cy="1363594"/>
          </a:xfrm>
          <a:prstGeom prst="rect">
            <a:avLst/>
          </a:prstGeom>
          <a:solidFill>
            <a:srgbClr val="FFA1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174912A-A8EE-B0CF-0B53-3C7BE78F00DC}"/>
              </a:ext>
            </a:extLst>
          </p:cNvPr>
          <p:cNvSpPr txBox="1"/>
          <p:nvPr/>
        </p:nvSpPr>
        <p:spPr>
          <a:xfrm>
            <a:off x="564794" y="605529"/>
            <a:ext cx="5436436" cy="1292662"/>
          </a:xfrm>
          <a:prstGeom prst="rect">
            <a:avLst/>
          </a:prstGeom>
          <a:noFill/>
        </p:spPr>
        <p:txBody>
          <a:bodyPr wrap="square" rtlCol="0">
            <a:spAutoFit/>
          </a:bodyPr>
          <a:lstStyle/>
          <a:p>
            <a:r>
              <a:rPr lang="en-US" sz="3900" b="1" dirty="0">
                <a:latin typeface="Oswald" pitchFamily="2" charset="77"/>
              </a:rPr>
              <a:t>WHO NEEDS FERTILITY BENEFITS?</a:t>
            </a:r>
          </a:p>
        </p:txBody>
      </p:sp>
      <p:sp>
        <p:nvSpPr>
          <p:cNvPr id="18" name="Rectangle 17">
            <a:extLst>
              <a:ext uri="{FF2B5EF4-FFF2-40B4-BE49-F238E27FC236}">
                <a16:creationId xmlns:a16="http://schemas.microsoft.com/office/drawing/2014/main" id="{B68FE880-9641-1CA3-F0DA-99E0801EED64}"/>
              </a:ext>
            </a:extLst>
          </p:cNvPr>
          <p:cNvSpPr/>
          <p:nvPr/>
        </p:nvSpPr>
        <p:spPr>
          <a:xfrm>
            <a:off x="5753827" y="2529461"/>
            <a:ext cx="2282001" cy="438545"/>
          </a:xfrm>
          <a:prstGeom prst="rect">
            <a:avLst/>
          </a:prstGeom>
          <a:solidFill>
            <a:srgbClr val="FFA1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4AAE3AD-8E73-612B-A750-C4242E022B3B}"/>
              </a:ext>
            </a:extLst>
          </p:cNvPr>
          <p:cNvSpPr txBox="1"/>
          <p:nvPr/>
        </p:nvSpPr>
        <p:spPr>
          <a:xfrm>
            <a:off x="5368007" y="2566713"/>
            <a:ext cx="3053640" cy="369332"/>
          </a:xfrm>
          <a:prstGeom prst="rect">
            <a:avLst/>
          </a:prstGeom>
          <a:noFill/>
        </p:spPr>
        <p:txBody>
          <a:bodyPr wrap="square" rtlCol="0">
            <a:spAutoFit/>
          </a:bodyPr>
          <a:lstStyle/>
          <a:p>
            <a:pPr algn="ctr"/>
            <a:r>
              <a:rPr lang="en-US" dirty="0">
                <a:latin typeface="Nunito Sans Normal Light" pitchFamily="2" charset="77"/>
              </a:rPr>
              <a:t>Protect against aging</a:t>
            </a:r>
          </a:p>
        </p:txBody>
      </p:sp>
      <p:sp>
        <p:nvSpPr>
          <p:cNvPr id="9" name="TextBox 8">
            <a:extLst>
              <a:ext uri="{FF2B5EF4-FFF2-40B4-BE49-F238E27FC236}">
                <a16:creationId xmlns:a16="http://schemas.microsoft.com/office/drawing/2014/main" id="{CA64FE10-8431-E92A-0CAF-D65A0511F8ED}"/>
              </a:ext>
            </a:extLst>
          </p:cNvPr>
          <p:cNvSpPr txBox="1"/>
          <p:nvPr/>
        </p:nvSpPr>
        <p:spPr>
          <a:xfrm>
            <a:off x="5753827" y="3236986"/>
            <a:ext cx="3005193" cy="640560"/>
          </a:xfrm>
          <a:prstGeom prst="rect">
            <a:avLst/>
          </a:prstGeom>
          <a:noFill/>
        </p:spPr>
        <p:txBody>
          <a:bodyPr wrap="square" rtlCol="0">
            <a:spAutoFit/>
          </a:bodyPr>
          <a:lstStyle/>
          <a:p>
            <a:pPr>
              <a:lnSpc>
                <a:spcPts val="2120"/>
              </a:lnSpc>
            </a:pPr>
            <a:r>
              <a:rPr lang="en-US" dirty="0">
                <a:latin typeface="Nunito Sans Normal Light" pitchFamily="2" charset="77"/>
              </a:rPr>
              <a:t>People who need </a:t>
            </a:r>
          </a:p>
          <a:p>
            <a:pPr>
              <a:lnSpc>
                <a:spcPts val="2120"/>
              </a:lnSpc>
            </a:pPr>
            <a:r>
              <a:rPr lang="en-US" dirty="0">
                <a:latin typeface="Nunito Sans Normal Light" pitchFamily="2" charset="77"/>
              </a:rPr>
              <a:t>fertility preservation </a:t>
            </a:r>
          </a:p>
        </p:txBody>
      </p:sp>
      <p:sp>
        <p:nvSpPr>
          <p:cNvPr id="10" name="TextBox 9">
            <a:extLst>
              <a:ext uri="{FF2B5EF4-FFF2-40B4-BE49-F238E27FC236}">
                <a16:creationId xmlns:a16="http://schemas.microsoft.com/office/drawing/2014/main" id="{45565927-1149-5DA7-8977-8FFEA8201614}"/>
              </a:ext>
            </a:extLst>
          </p:cNvPr>
          <p:cNvSpPr txBox="1"/>
          <p:nvPr/>
        </p:nvSpPr>
        <p:spPr>
          <a:xfrm>
            <a:off x="5986382" y="3885922"/>
            <a:ext cx="1893374" cy="520014"/>
          </a:xfrm>
          <a:prstGeom prst="rect">
            <a:avLst/>
          </a:prstGeom>
          <a:noFill/>
        </p:spPr>
        <p:txBody>
          <a:bodyPr wrap="square" rtlCol="0">
            <a:spAutoFit/>
          </a:bodyPr>
          <a:lstStyle/>
          <a:p>
            <a:pPr>
              <a:lnSpc>
                <a:spcPts val="1740"/>
              </a:lnSpc>
              <a:buSzPct val="150000"/>
            </a:pPr>
            <a:r>
              <a:rPr lang="en-US" sz="1200" dirty="0">
                <a:latin typeface="Nunito Sans Normal Light" pitchFamily="2" charset="77"/>
              </a:rPr>
              <a:t>before medical treatment </a:t>
            </a:r>
          </a:p>
          <a:p>
            <a:pPr>
              <a:lnSpc>
                <a:spcPts val="1740"/>
              </a:lnSpc>
              <a:buSzPct val="150000"/>
            </a:pPr>
            <a:r>
              <a:rPr lang="en-US" sz="1200" dirty="0">
                <a:latin typeface="Nunito Sans Normal Light" pitchFamily="2" charset="77"/>
              </a:rPr>
              <a:t>in transgender people</a:t>
            </a:r>
          </a:p>
        </p:txBody>
      </p:sp>
      <p:sp>
        <p:nvSpPr>
          <p:cNvPr id="11" name="Rectangle 10">
            <a:extLst>
              <a:ext uri="{FF2B5EF4-FFF2-40B4-BE49-F238E27FC236}">
                <a16:creationId xmlns:a16="http://schemas.microsoft.com/office/drawing/2014/main" id="{85AE5CC4-E91F-CF81-E436-820F1C5FC31A}"/>
              </a:ext>
            </a:extLst>
          </p:cNvPr>
          <p:cNvSpPr/>
          <p:nvPr/>
        </p:nvSpPr>
        <p:spPr>
          <a:xfrm>
            <a:off x="5920732" y="4007468"/>
            <a:ext cx="72000" cy="72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2C500CEF-94D6-EF3C-5935-AA295BB9A2D6}"/>
              </a:ext>
            </a:extLst>
          </p:cNvPr>
          <p:cNvGrpSpPr/>
          <p:nvPr/>
        </p:nvGrpSpPr>
        <p:grpSpPr>
          <a:xfrm>
            <a:off x="5290546" y="2701578"/>
            <a:ext cx="463282" cy="94310"/>
            <a:chOff x="6270893" y="2621449"/>
            <a:chExt cx="463282" cy="94310"/>
          </a:xfrm>
        </p:grpSpPr>
        <p:sp>
          <p:nvSpPr>
            <p:cNvPr id="23" name="Oval 22">
              <a:extLst>
                <a:ext uri="{FF2B5EF4-FFF2-40B4-BE49-F238E27FC236}">
                  <a16:creationId xmlns:a16="http://schemas.microsoft.com/office/drawing/2014/main" id="{8C09A6DC-AD8B-5CF9-A2EF-DC24106C959B}"/>
                </a:ext>
              </a:extLst>
            </p:cNvPr>
            <p:cNvSpPr/>
            <p:nvPr/>
          </p:nvSpPr>
          <p:spPr>
            <a:xfrm>
              <a:off x="6270893" y="2621449"/>
              <a:ext cx="94310" cy="9431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AC8F6CE6-DE80-5079-DEC2-53899E177A57}"/>
                </a:ext>
              </a:extLst>
            </p:cNvPr>
            <p:cNvCxnSpPr>
              <a:cxnSpLocks/>
            </p:cNvCxnSpPr>
            <p:nvPr/>
          </p:nvCxnSpPr>
          <p:spPr>
            <a:xfrm>
              <a:off x="6380024" y="2668604"/>
              <a:ext cx="354151" cy="0"/>
            </a:xfrm>
            <a:prstGeom prst="line">
              <a:avLst/>
            </a:prstGeom>
            <a:ln>
              <a:solidFill>
                <a:schemeClr val="tx1">
                  <a:alpha val="69988"/>
                </a:schemeClr>
              </a:solidFill>
              <a:prstDash val="sysDot"/>
            </a:ln>
          </p:spPr>
          <p:style>
            <a:lnRef idx="1">
              <a:schemeClr val="dk1"/>
            </a:lnRef>
            <a:fillRef idx="0">
              <a:schemeClr val="dk1"/>
            </a:fillRef>
            <a:effectRef idx="0">
              <a:schemeClr val="dk1"/>
            </a:effectRef>
            <a:fontRef idx="minor">
              <a:schemeClr val="tx1"/>
            </a:fontRef>
          </p:style>
        </p:cxnSp>
      </p:grpSp>
      <p:sp>
        <p:nvSpPr>
          <p:cNvPr id="27" name="Rectangle 26">
            <a:extLst>
              <a:ext uri="{FF2B5EF4-FFF2-40B4-BE49-F238E27FC236}">
                <a16:creationId xmlns:a16="http://schemas.microsoft.com/office/drawing/2014/main" id="{E05FFD9E-45BB-EC61-A3C9-1F463980CCDD}"/>
              </a:ext>
            </a:extLst>
          </p:cNvPr>
          <p:cNvSpPr/>
          <p:nvPr/>
        </p:nvSpPr>
        <p:spPr>
          <a:xfrm>
            <a:off x="5920732" y="4245993"/>
            <a:ext cx="72000" cy="72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F6179566-426B-E3A1-20CC-40041BF1B6D9}"/>
              </a:ext>
            </a:extLst>
          </p:cNvPr>
          <p:cNvSpPr/>
          <p:nvPr/>
        </p:nvSpPr>
        <p:spPr>
          <a:xfrm rot="10800000">
            <a:off x="1768101" y="2531788"/>
            <a:ext cx="1589262" cy="438545"/>
          </a:xfrm>
          <a:prstGeom prst="rect">
            <a:avLst/>
          </a:prstGeom>
          <a:solidFill>
            <a:srgbClr val="FFA1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A69D1E11-57D6-7226-D860-AE6BCCDCDC36}"/>
              </a:ext>
            </a:extLst>
          </p:cNvPr>
          <p:cNvGrpSpPr/>
          <p:nvPr/>
        </p:nvGrpSpPr>
        <p:grpSpPr>
          <a:xfrm rot="10800000">
            <a:off x="3357363" y="2703907"/>
            <a:ext cx="463282" cy="94310"/>
            <a:chOff x="6270893" y="2621449"/>
            <a:chExt cx="463282" cy="94310"/>
          </a:xfrm>
        </p:grpSpPr>
        <p:sp>
          <p:nvSpPr>
            <p:cNvPr id="42" name="Oval 41">
              <a:extLst>
                <a:ext uri="{FF2B5EF4-FFF2-40B4-BE49-F238E27FC236}">
                  <a16:creationId xmlns:a16="http://schemas.microsoft.com/office/drawing/2014/main" id="{C816F0B4-DD14-5EA4-20BB-B89455EA2DC4}"/>
                </a:ext>
              </a:extLst>
            </p:cNvPr>
            <p:cNvSpPr/>
            <p:nvPr/>
          </p:nvSpPr>
          <p:spPr>
            <a:xfrm>
              <a:off x="6270893" y="2621449"/>
              <a:ext cx="94310" cy="9431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id="{3653A804-B0B1-9330-079B-A4D97086B868}"/>
                </a:ext>
              </a:extLst>
            </p:cNvPr>
            <p:cNvCxnSpPr>
              <a:cxnSpLocks/>
            </p:cNvCxnSpPr>
            <p:nvPr/>
          </p:nvCxnSpPr>
          <p:spPr>
            <a:xfrm>
              <a:off x="6380024" y="2668604"/>
              <a:ext cx="354151" cy="0"/>
            </a:xfrm>
            <a:prstGeom prst="line">
              <a:avLst/>
            </a:prstGeom>
            <a:ln>
              <a:solidFill>
                <a:schemeClr val="tx1">
                  <a:alpha val="69988"/>
                </a:schemeClr>
              </a:solidFill>
              <a:prstDash val="sysDot"/>
            </a:ln>
          </p:spPr>
          <p:style>
            <a:lnRef idx="1">
              <a:schemeClr val="dk1"/>
            </a:lnRef>
            <a:fillRef idx="0">
              <a:schemeClr val="dk1"/>
            </a:fillRef>
            <a:effectRef idx="0">
              <a:schemeClr val="dk1"/>
            </a:effectRef>
            <a:fontRef idx="minor">
              <a:schemeClr val="tx1"/>
            </a:fontRef>
          </p:style>
        </p:cxnSp>
      </p:grpSp>
      <p:sp>
        <p:nvSpPr>
          <p:cNvPr id="45" name="TextBox 44">
            <a:extLst>
              <a:ext uri="{FF2B5EF4-FFF2-40B4-BE49-F238E27FC236}">
                <a16:creationId xmlns:a16="http://schemas.microsoft.com/office/drawing/2014/main" id="{1A65CB92-7C20-11F7-4448-85CE996B0EE9}"/>
              </a:ext>
            </a:extLst>
          </p:cNvPr>
          <p:cNvSpPr txBox="1"/>
          <p:nvPr/>
        </p:nvSpPr>
        <p:spPr>
          <a:xfrm>
            <a:off x="1517109" y="2556361"/>
            <a:ext cx="2084980" cy="369332"/>
          </a:xfrm>
          <a:prstGeom prst="rect">
            <a:avLst/>
          </a:prstGeom>
          <a:noFill/>
        </p:spPr>
        <p:txBody>
          <a:bodyPr wrap="square" rtlCol="0">
            <a:spAutoFit/>
          </a:bodyPr>
          <a:lstStyle/>
          <a:p>
            <a:pPr algn="ctr"/>
            <a:r>
              <a:rPr lang="en-US" dirty="0">
                <a:latin typeface="Nunito Sans Normal Light" pitchFamily="2" charset="77"/>
              </a:rPr>
              <a:t>Single people</a:t>
            </a:r>
          </a:p>
        </p:txBody>
      </p:sp>
      <p:sp>
        <p:nvSpPr>
          <p:cNvPr id="46" name="Rectangle 45">
            <a:extLst>
              <a:ext uri="{FF2B5EF4-FFF2-40B4-BE49-F238E27FC236}">
                <a16:creationId xmlns:a16="http://schemas.microsoft.com/office/drawing/2014/main" id="{914E5B3D-589D-71C0-BB72-1CA21E0E4866}"/>
              </a:ext>
            </a:extLst>
          </p:cNvPr>
          <p:cNvSpPr/>
          <p:nvPr/>
        </p:nvSpPr>
        <p:spPr>
          <a:xfrm rot="10800000">
            <a:off x="1768100" y="3247855"/>
            <a:ext cx="1589262" cy="438545"/>
          </a:xfrm>
          <a:prstGeom prst="rect">
            <a:avLst/>
          </a:prstGeom>
          <a:solidFill>
            <a:srgbClr val="FFA1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548ABBC7-7763-5B44-1822-D29188DD617D}"/>
              </a:ext>
            </a:extLst>
          </p:cNvPr>
          <p:cNvGrpSpPr/>
          <p:nvPr/>
        </p:nvGrpSpPr>
        <p:grpSpPr>
          <a:xfrm rot="10800000">
            <a:off x="3357362" y="3419974"/>
            <a:ext cx="463282" cy="94310"/>
            <a:chOff x="6270893" y="2621449"/>
            <a:chExt cx="463282" cy="94310"/>
          </a:xfrm>
        </p:grpSpPr>
        <p:sp>
          <p:nvSpPr>
            <p:cNvPr id="48" name="Oval 47">
              <a:extLst>
                <a:ext uri="{FF2B5EF4-FFF2-40B4-BE49-F238E27FC236}">
                  <a16:creationId xmlns:a16="http://schemas.microsoft.com/office/drawing/2014/main" id="{209D9ED5-C78C-3C46-65FE-F8A9E4EB67D0}"/>
                </a:ext>
              </a:extLst>
            </p:cNvPr>
            <p:cNvSpPr/>
            <p:nvPr/>
          </p:nvSpPr>
          <p:spPr>
            <a:xfrm>
              <a:off x="6270893" y="2621449"/>
              <a:ext cx="94310" cy="9431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a:extLst>
                <a:ext uri="{FF2B5EF4-FFF2-40B4-BE49-F238E27FC236}">
                  <a16:creationId xmlns:a16="http://schemas.microsoft.com/office/drawing/2014/main" id="{E8AA4993-3C8E-A151-371F-48244CF4A655}"/>
                </a:ext>
              </a:extLst>
            </p:cNvPr>
            <p:cNvCxnSpPr>
              <a:cxnSpLocks/>
            </p:cNvCxnSpPr>
            <p:nvPr/>
          </p:nvCxnSpPr>
          <p:spPr>
            <a:xfrm>
              <a:off x="6380024" y="2668604"/>
              <a:ext cx="354151" cy="0"/>
            </a:xfrm>
            <a:prstGeom prst="line">
              <a:avLst/>
            </a:prstGeom>
            <a:ln>
              <a:solidFill>
                <a:schemeClr val="tx1">
                  <a:alpha val="69988"/>
                </a:schemeClr>
              </a:solidFill>
              <a:prstDash val="sysDot"/>
            </a:ln>
          </p:spPr>
          <p:style>
            <a:lnRef idx="1">
              <a:schemeClr val="dk1"/>
            </a:lnRef>
            <a:fillRef idx="0">
              <a:schemeClr val="dk1"/>
            </a:fillRef>
            <a:effectRef idx="0">
              <a:schemeClr val="dk1"/>
            </a:effectRef>
            <a:fontRef idx="minor">
              <a:schemeClr val="tx1"/>
            </a:fontRef>
          </p:style>
        </p:cxnSp>
      </p:grpSp>
      <p:sp>
        <p:nvSpPr>
          <p:cNvPr id="50" name="TextBox 49">
            <a:extLst>
              <a:ext uri="{FF2B5EF4-FFF2-40B4-BE49-F238E27FC236}">
                <a16:creationId xmlns:a16="http://schemas.microsoft.com/office/drawing/2014/main" id="{45F03F5A-41DB-A0EF-C111-F312C775EDA0}"/>
              </a:ext>
            </a:extLst>
          </p:cNvPr>
          <p:cNvSpPr txBox="1"/>
          <p:nvPr/>
        </p:nvSpPr>
        <p:spPr>
          <a:xfrm>
            <a:off x="1528353" y="3272879"/>
            <a:ext cx="2084980" cy="369332"/>
          </a:xfrm>
          <a:prstGeom prst="rect">
            <a:avLst/>
          </a:prstGeom>
          <a:noFill/>
        </p:spPr>
        <p:txBody>
          <a:bodyPr wrap="square" rtlCol="0">
            <a:spAutoFit/>
          </a:bodyPr>
          <a:lstStyle/>
          <a:p>
            <a:pPr algn="ctr"/>
            <a:r>
              <a:rPr lang="en-US" dirty="0">
                <a:latin typeface="Nunito Sans Normal Light" pitchFamily="2" charset="77"/>
              </a:rPr>
              <a:t>2SLGBTQIA+</a:t>
            </a:r>
          </a:p>
        </p:txBody>
      </p:sp>
      <p:sp>
        <p:nvSpPr>
          <p:cNvPr id="51" name="Rectangle 50">
            <a:extLst>
              <a:ext uri="{FF2B5EF4-FFF2-40B4-BE49-F238E27FC236}">
                <a16:creationId xmlns:a16="http://schemas.microsoft.com/office/drawing/2014/main" id="{5EDA72AD-8944-ED02-BAF1-14A672C25930}"/>
              </a:ext>
            </a:extLst>
          </p:cNvPr>
          <p:cNvSpPr/>
          <p:nvPr/>
        </p:nvSpPr>
        <p:spPr>
          <a:xfrm rot="10800000">
            <a:off x="461409" y="3982005"/>
            <a:ext cx="2895952" cy="438545"/>
          </a:xfrm>
          <a:prstGeom prst="rect">
            <a:avLst/>
          </a:prstGeom>
          <a:solidFill>
            <a:srgbClr val="FFA1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0B58F457-ABC9-86F1-8A18-A536314D6517}"/>
              </a:ext>
            </a:extLst>
          </p:cNvPr>
          <p:cNvGrpSpPr/>
          <p:nvPr/>
        </p:nvGrpSpPr>
        <p:grpSpPr>
          <a:xfrm rot="10800000">
            <a:off x="3357362" y="4154125"/>
            <a:ext cx="463282" cy="94310"/>
            <a:chOff x="6270893" y="2621449"/>
            <a:chExt cx="463282" cy="94310"/>
          </a:xfrm>
        </p:grpSpPr>
        <p:sp>
          <p:nvSpPr>
            <p:cNvPr id="53" name="Oval 52">
              <a:extLst>
                <a:ext uri="{FF2B5EF4-FFF2-40B4-BE49-F238E27FC236}">
                  <a16:creationId xmlns:a16="http://schemas.microsoft.com/office/drawing/2014/main" id="{1E10B25E-C477-0FF7-7009-3B96C856C81F}"/>
                </a:ext>
              </a:extLst>
            </p:cNvPr>
            <p:cNvSpPr/>
            <p:nvPr/>
          </p:nvSpPr>
          <p:spPr>
            <a:xfrm>
              <a:off x="6270893" y="2621449"/>
              <a:ext cx="94310" cy="9431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Connector 53">
              <a:extLst>
                <a:ext uri="{FF2B5EF4-FFF2-40B4-BE49-F238E27FC236}">
                  <a16:creationId xmlns:a16="http://schemas.microsoft.com/office/drawing/2014/main" id="{E8AE8BAC-2368-0E20-594B-BC89581E32F4}"/>
                </a:ext>
              </a:extLst>
            </p:cNvPr>
            <p:cNvCxnSpPr>
              <a:cxnSpLocks/>
            </p:cNvCxnSpPr>
            <p:nvPr/>
          </p:nvCxnSpPr>
          <p:spPr>
            <a:xfrm>
              <a:off x="6380024" y="2668604"/>
              <a:ext cx="354151" cy="0"/>
            </a:xfrm>
            <a:prstGeom prst="line">
              <a:avLst/>
            </a:prstGeom>
            <a:ln>
              <a:solidFill>
                <a:schemeClr val="tx1">
                  <a:alpha val="69988"/>
                </a:schemeClr>
              </a:solidFill>
              <a:prstDash val="sysDot"/>
            </a:ln>
          </p:spPr>
          <p:style>
            <a:lnRef idx="1">
              <a:schemeClr val="dk1"/>
            </a:lnRef>
            <a:fillRef idx="0">
              <a:schemeClr val="dk1"/>
            </a:fillRef>
            <a:effectRef idx="0">
              <a:schemeClr val="dk1"/>
            </a:effectRef>
            <a:fontRef idx="minor">
              <a:schemeClr val="tx1"/>
            </a:fontRef>
          </p:style>
        </p:cxnSp>
      </p:grpSp>
      <p:sp>
        <p:nvSpPr>
          <p:cNvPr id="55" name="TextBox 54">
            <a:extLst>
              <a:ext uri="{FF2B5EF4-FFF2-40B4-BE49-F238E27FC236}">
                <a16:creationId xmlns:a16="http://schemas.microsoft.com/office/drawing/2014/main" id="{76E704BB-5422-70CA-38AD-25040F76FE80}"/>
              </a:ext>
            </a:extLst>
          </p:cNvPr>
          <p:cNvSpPr txBox="1"/>
          <p:nvPr/>
        </p:nvSpPr>
        <p:spPr>
          <a:xfrm>
            <a:off x="116517" y="4016361"/>
            <a:ext cx="3628907" cy="369332"/>
          </a:xfrm>
          <a:prstGeom prst="rect">
            <a:avLst/>
          </a:prstGeom>
          <a:noFill/>
        </p:spPr>
        <p:txBody>
          <a:bodyPr wrap="square" rtlCol="0">
            <a:spAutoFit/>
          </a:bodyPr>
          <a:lstStyle/>
          <a:p>
            <a:pPr algn="ctr"/>
            <a:r>
              <a:rPr lang="en-US" dirty="0">
                <a:latin typeface="Nunito Sans Normal Light" pitchFamily="2" charset="77"/>
              </a:rPr>
              <a:t>Recurrent pregnancy loss</a:t>
            </a:r>
          </a:p>
        </p:txBody>
      </p:sp>
      <p:sp>
        <p:nvSpPr>
          <p:cNvPr id="56" name="Rectangle 55">
            <a:extLst>
              <a:ext uri="{FF2B5EF4-FFF2-40B4-BE49-F238E27FC236}">
                <a16:creationId xmlns:a16="http://schemas.microsoft.com/office/drawing/2014/main" id="{5FCD9266-F9D2-6036-4620-66F47B3330CC}"/>
              </a:ext>
            </a:extLst>
          </p:cNvPr>
          <p:cNvSpPr/>
          <p:nvPr/>
        </p:nvSpPr>
        <p:spPr>
          <a:xfrm rot="10800000">
            <a:off x="1129272" y="4854182"/>
            <a:ext cx="2228085" cy="689544"/>
          </a:xfrm>
          <a:prstGeom prst="rect">
            <a:avLst/>
          </a:prstGeom>
          <a:solidFill>
            <a:srgbClr val="FFA1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a:extLst>
              <a:ext uri="{FF2B5EF4-FFF2-40B4-BE49-F238E27FC236}">
                <a16:creationId xmlns:a16="http://schemas.microsoft.com/office/drawing/2014/main" id="{D6886D80-0C0F-E92B-4C63-D1F5ECC0D1F0}"/>
              </a:ext>
            </a:extLst>
          </p:cNvPr>
          <p:cNvGrpSpPr/>
          <p:nvPr/>
        </p:nvGrpSpPr>
        <p:grpSpPr>
          <a:xfrm rot="10800000">
            <a:off x="3357361" y="5025534"/>
            <a:ext cx="463282" cy="94310"/>
            <a:chOff x="6270893" y="2621449"/>
            <a:chExt cx="463282" cy="94310"/>
          </a:xfrm>
        </p:grpSpPr>
        <p:sp>
          <p:nvSpPr>
            <p:cNvPr id="58" name="Oval 57">
              <a:extLst>
                <a:ext uri="{FF2B5EF4-FFF2-40B4-BE49-F238E27FC236}">
                  <a16:creationId xmlns:a16="http://schemas.microsoft.com/office/drawing/2014/main" id="{A31178FF-3BC3-C29B-6459-A08BE20C881E}"/>
                </a:ext>
              </a:extLst>
            </p:cNvPr>
            <p:cNvSpPr/>
            <p:nvPr/>
          </p:nvSpPr>
          <p:spPr>
            <a:xfrm>
              <a:off x="6270893" y="2621449"/>
              <a:ext cx="94310" cy="9431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a:extLst>
                <a:ext uri="{FF2B5EF4-FFF2-40B4-BE49-F238E27FC236}">
                  <a16:creationId xmlns:a16="http://schemas.microsoft.com/office/drawing/2014/main" id="{B1D1D758-D51E-C5C2-BF7C-8D0CB5595A7A}"/>
                </a:ext>
              </a:extLst>
            </p:cNvPr>
            <p:cNvCxnSpPr>
              <a:cxnSpLocks/>
            </p:cNvCxnSpPr>
            <p:nvPr/>
          </p:nvCxnSpPr>
          <p:spPr>
            <a:xfrm>
              <a:off x="6380024" y="2668604"/>
              <a:ext cx="354151" cy="0"/>
            </a:xfrm>
            <a:prstGeom prst="line">
              <a:avLst/>
            </a:prstGeom>
            <a:ln>
              <a:solidFill>
                <a:schemeClr val="tx1">
                  <a:alpha val="69988"/>
                </a:schemeClr>
              </a:solidFill>
              <a:prstDash val="sysDot"/>
            </a:ln>
          </p:spPr>
          <p:style>
            <a:lnRef idx="1">
              <a:schemeClr val="dk1"/>
            </a:lnRef>
            <a:fillRef idx="0">
              <a:schemeClr val="dk1"/>
            </a:fillRef>
            <a:effectRef idx="0">
              <a:schemeClr val="dk1"/>
            </a:effectRef>
            <a:fontRef idx="minor">
              <a:schemeClr val="tx1"/>
            </a:fontRef>
          </p:style>
        </p:cxnSp>
      </p:grpSp>
      <p:sp>
        <p:nvSpPr>
          <p:cNvPr id="60" name="TextBox 59">
            <a:extLst>
              <a:ext uri="{FF2B5EF4-FFF2-40B4-BE49-F238E27FC236}">
                <a16:creationId xmlns:a16="http://schemas.microsoft.com/office/drawing/2014/main" id="{6ECBE442-159B-7BD1-E6E0-1E3B96520444}"/>
              </a:ext>
            </a:extLst>
          </p:cNvPr>
          <p:cNvSpPr txBox="1"/>
          <p:nvPr/>
        </p:nvSpPr>
        <p:spPr>
          <a:xfrm>
            <a:off x="627080" y="4859301"/>
            <a:ext cx="3180907" cy="646331"/>
          </a:xfrm>
          <a:prstGeom prst="rect">
            <a:avLst/>
          </a:prstGeom>
          <a:noFill/>
        </p:spPr>
        <p:txBody>
          <a:bodyPr wrap="square" rtlCol="0">
            <a:spAutoFit/>
          </a:bodyPr>
          <a:lstStyle/>
          <a:p>
            <a:pPr algn="ctr"/>
            <a:r>
              <a:rPr lang="en-US" dirty="0">
                <a:latin typeface="Nunito Sans Normal Light" pitchFamily="2" charset="77"/>
              </a:rPr>
              <a:t>Patients who carry </a:t>
            </a:r>
          </a:p>
          <a:p>
            <a:pPr algn="ctr"/>
            <a:r>
              <a:rPr lang="en-US" dirty="0">
                <a:latin typeface="Nunito Sans Normal Light" pitchFamily="2" charset="77"/>
              </a:rPr>
              <a:t>genetic conditions </a:t>
            </a:r>
          </a:p>
        </p:txBody>
      </p:sp>
      <p:sp>
        <p:nvSpPr>
          <p:cNvPr id="62" name="TextBox 61">
            <a:extLst>
              <a:ext uri="{FF2B5EF4-FFF2-40B4-BE49-F238E27FC236}">
                <a16:creationId xmlns:a16="http://schemas.microsoft.com/office/drawing/2014/main" id="{AAA12476-36B1-3888-BA23-4D3E4FCE0CDF}"/>
              </a:ext>
            </a:extLst>
          </p:cNvPr>
          <p:cNvSpPr txBox="1"/>
          <p:nvPr/>
        </p:nvSpPr>
        <p:spPr>
          <a:xfrm>
            <a:off x="3750340" y="5225128"/>
            <a:ext cx="1809129" cy="800219"/>
          </a:xfrm>
          <a:prstGeom prst="rect">
            <a:avLst/>
          </a:prstGeom>
          <a:noFill/>
        </p:spPr>
        <p:txBody>
          <a:bodyPr wrap="square" rtlCol="0">
            <a:spAutoFit/>
          </a:bodyPr>
          <a:lstStyle/>
          <a:p>
            <a:pPr algn="ctr"/>
            <a:r>
              <a:rPr lang="en-US" sz="4600" b="1" dirty="0">
                <a:latin typeface="Oswald" pitchFamily="2" charset="77"/>
              </a:rPr>
              <a:t>1 </a:t>
            </a:r>
            <a:r>
              <a:rPr lang="en-US" sz="3000" b="1" dirty="0">
                <a:latin typeface="Oswald" pitchFamily="2" charset="77"/>
              </a:rPr>
              <a:t>in</a:t>
            </a:r>
            <a:r>
              <a:rPr lang="en-US" sz="4600" b="1" dirty="0">
                <a:latin typeface="Oswald" pitchFamily="2" charset="77"/>
              </a:rPr>
              <a:t> 6</a:t>
            </a:r>
          </a:p>
        </p:txBody>
      </p:sp>
      <p:sp>
        <p:nvSpPr>
          <p:cNvPr id="63" name="TextBox 62">
            <a:extLst>
              <a:ext uri="{FF2B5EF4-FFF2-40B4-BE49-F238E27FC236}">
                <a16:creationId xmlns:a16="http://schemas.microsoft.com/office/drawing/2014/main" id="{42B9206A-B1A2-DFE2-2CC3-9D0B72867CF0}"/>
              </a:ext>
            </a:extLst>
          </p:cNvPr>
          <p:cNvSpPr txBox="1"/>
          <p:nvPr/>
        </p:nvSpPr>
        <p:spPr>
          <a:xfrm>
            <a:off x="390390" y="6469239"/>
            <a:ext cx="1406881" cy="200055"/>
          </a:xfrm>
          <a:prstGeom prst="rect">
            <a:avLst/>
          </a:prstGeom>
          <a:noFill/>
        </p:spPr>
        <p:txBody>
          <a:bodyPr wrap="square" rtlCol="0">
            <a:spAutoFit/>
          </a:bodyPr>
          <a:lstStyle/>
          <a:p>
            <a:r>
              <a:rPr lang="en-US" sz="700" dirty="0">
                <a:latin typeface="Nunito Sans Normal Light" pitchFamily="2" charset="77"/>
              </a:rPr>
              <a:t>1 World Health Organization</a:t>
            </a:r>
          </a:p>
        </p:txBody>
      </p:sp>
      <p:pic>
        <p:nvPicPr>
          <p:cNvPr id="65" name="Picture 64">
            <a:extLst>
              <a:ext uri="{FF2B5EF4-FFF2-40B4-BE49-F238E27FC236}">
                <a16:creationId xmlns:a16="http://schemas.microsoft.com/office/drawing/2014/main" id="{38A975E8-CA85-B180-DAE9-60A37FAC0CB2}"/>
              </a:ext>
            </a:extLst>
          </p:cNvPr>
          <p:cNvPicPr>
            <a:picLocks noChangeAspect="1"/>
          </p:cNvPicPr>
          <p:nvPr/>
        </p:nvPicPr>
        <p:blipFill>
          <a:blip r:embed="rId3"/>
          <a:srcRect/>
          <a:stretch/>
        </p:blipFill>
        <p:spPr>
          <a:xfrm>
            <a:off x="3873637" y="2303150"/>
            <a:ext cx="1467435" cy="2896254"/>
          </a:xfrm>
          <a:prstGeom prst="rect">
            <a:avLst/>
          </a:prstGeom>
        </p:spPr>
      </p:pic>
      <p:sp>
        <p:nvSpPr>
          <p:cNvPr id="66" name="Round Single Corner Rectangle 65">
            <a:extLst>
              <a:ext uri="{FF2B5EF4-FFF2-40B4-BE49-F238E27FC236}">
                <a16:creationId xmlns:a16="http://schemas.microsoft.com/office/drawing/2014/main" id="{5328A0F8-3FC1-39E5-F66A-E95804889926}"/>
              </a:ext>
            </a:extLst>
          </p:cNvPr>
          <p:cNvSpPr/>
          <p:nvPr/>
        </p:nvSpPr>
        <p:spPr>
          <a:xfrm flipH="1">
            <a:off x="8384015" y="-13051"/>
            <a:ext cx="3866284" cy="6866050"/>
          </a:xfrm>
          <a:prstGeom prst="round1Rect">
            <a:avLst>
              <a:gd name="adj" fmla="val 44212"/>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FBA4D0F6-3472-6BC9-B58A-321E829BBE8C}"/>
              </a:ext>
            </a:extLst>
          </p:cNvPr>
          <p:cNvSpPr txBox="1"/>
          <p:nvPr/>
        </p:nvSpPr>
        <p:spPr>
          <a:xfrm>
            <a:off x="8962975" y="770109"/>
            <a:ext cx="2412829" cy="830997"/>
          </a:xfrm>
          <a:prstGeom prst="rect">
            <a:avLst/>
          </a:prstGeom>
          <a:noFill/>
        </p:spPr>
        <p:txBody>
          <a:bodyPr wrap="square" rtlCol="0">
            <a:spAutoFit/>
          </a:bodyPr>
          <a:lstStyle/>
          <a:p>
            <a:r>
              <a:rPr lang="en-US" sz="2400" dirty="0">
                <a:latin typeface="Times New Roman" panose="02020603050405020304" pitchFamily="18" charset="0"/>
                <a:ea typeface="Baskerville" panose="02020502070401020303" pitchFamily="18" charset="0"/>
                <a:cs typeface="Times New Roman" panose="02020603050405020304" pitchFamily="18" charset="0"/>
              </a:rPr>
              <a:t>Top reasons for </a:t>
            </a:r>
          </a:p>
          <a:p>
            <a:r>
              <a:rPr lang="en-US" sz="2400" b="1" i="1" dirty="0">
                <a:latin typeface="Times New Roman" panose="02020603050405020304" pitchFamily="18" charset="0"/>
                <a:ea typeface="Baskerville SemiBold" panose="02020502070401020303" pitchFamily="18" charset="0"/>
                <a:cs typeface="Times New Roman" panose="02020603050405020304" pitchFamily="18" charset="0"/>
              </a:rPr>
              <a:t>IVF Treatment</a:t>
            </a:r>
            <a:r>
              <a:rPr lang="en-US" sz="2400" b="1" i="1" baseline="30000" dirty="0">
                <a:latin typeface="Times New Roman" panose="02020603050405020304" pitchFamily="18" charset="0"/>
                <a:ea typeface="Baskerville SemiBold" panose="02020502070401020303" pitchFamily="18" charset="0"/>
                <a:cs typeface="Times New Roman" panose="02020603050405020304" pitchFamily="18" charset="0"/>
              </a:rPr>
              <a:t>2</a:t>
            </a:r>
            <a:r>
              <a:rPr lang="en-US" sz="2400" b="1" i="1" dirty="0">
                <a:latin typeface="Times New Roman" panose="02020603050405020304" pitchFamily="18" charset="0"/>
                <a:ea typeface="Baskerville SemiBold" panose="02020502070401020303" pitchFamily="18" charset="0"/>
                <a:cs typeface="Times New Roman" panose="02020603050405020304" pitchFamily="18" charset="0"/>
              </a:rPr>
              <a:t> </a:t>
            </a:r>
          </a:p>
        </p:txBody>
      </p:sp>
      <p:sp>
        <p:nvSpPr>
          <p:cNvPr id="68" name="TextBox 67">
            <a:extLst>
              <a:ext uri="{FF2B5EF4-FFF2-40B4-BE49-F238E27FC236}">
                <a16:creationId xmlns:a16="http://schemas.microsoft.com/office/drawing/2014/main" id="{6A8B2E37-1F5C-C583-B463-B796D8A4F008}"/>
              </a:ext>
            </a:extLst>
          </p:cNvPr>
          <p:cNvSpPr txBox="1"/>
          <p:nvPr/>
        </p:nvSpPr>
        <p:spPr>
          <a:xfrm>
            <a:off x="8843057" y="1848475"/>
            <a:ext cx="1292440" cy="707886"/>
          </a:xfrm>
          <a:prstGeom prst="rect">
            <a:avLst/>
          </a:prstGeom>
          <a:noFill/>
        </p:spPr>
        <p:txBody>
          <a:bodyPr wrap="square" rtlCol="0">
            <a:spAutoFit/>
          </a:bodyPr>
          <a:lstStyle/>
          <a:p>
            <a:pPr algn="ctr"/>
            <a:r>
              <a:rPr lang="en-US" sz="4000" b="1" dirty="0">
                <a:solidFill>
                  <a:schemeClr val="bg1"/>
                </a:solidFill>
                <a:latin typeface="Oswald" pitchFamily="2" charset="77"/>
              </a:rPr>
              <a:t>25%</a:t>
            </a:r>
          </a:p>
        </p:txBody>
      </p:sp>
      <p:sp>
        <p:nvSpPr>
          <p:cNvPr id="69" name="TextBox 68">
            <a:extLst>
              <a:ext uri="{FF2B5EF4-FFF2-40B4-BE49-F238E27FC236}">
                <a16:creationId xmlns:a16="http://schemas.microsoft.com/office/drawing/2014/main" id="{DC988E06-BFE2-C22B-53AD-E10E48E4F992}"/>
              </a:ext>
            </a:extLst>
          </p:cNvPr>
          <p:cNvSpPr txBox="1"/>
          <p:nvPr/>
        </p:nvSpPr>
        <p:spPr>
          <a:xfrm>
            <a:off x="8876223" y="2405987"/>
            <a:ext cx="2235317" cy="338554"/>
          </a:xfrm>
          <a:prstGeom prst="rect">
            <a:avLst/>
          </a:prstGeom>
          <a:noFill/>
        </p:spPr>
        <p:txBody>
          <a:bodyPr wrap="square" rtlCol="0">
            <a:spAutoFit/>
          </a:bodyPr>
          <a:lstStyle/>
          <a:p>
            <a:r>
              <a:rPr lang="en-US" sz="1600" b="1" dirty="0">
                <a:latin typeface="Nunito Sans Normal" pitchFamily="2" charset="77"/>
              </a:rPr>
              <a:t>Male factor infertility</a:t>
            </a:r>
          </a:p>
        </p:txBody>
      </p:sp>
      <p:pic>
        <p:nvPicPr>
          <p:cNvPr id="71" name="Picture 70" descr="A logo in a circle&#10;&#10;AI-generated content may be incorrect.">
            <a:extLst>
              <a:ext uri="{FF2B5EF4-FFF2-40B4-BE49-F238E27FC236}">
                <a16:creationId xmlns:a16="http://schemas.microsoft.com/office/drawing/2014/main" id="{92F97312-6AF6-C813-69FF-0EEC35A760B8}"/>
              </a:ext>
            </a:extLst>
          </p:cNvPr>
          <p:cNvPicPr>
            <a:picLocks noChangeAspect="1"/>
          </p:cNvPicPr>
          <p:nvPr/>
        </p:nvPicPr>
        <p:blipFill>
          <a:blip r:embed="rId4"/>
          <a:stretch>
            <a:fillRect/>
          </a:stretch>
        </p:blipFill>
        <p:spPr>
          <a:xfrm>
            <a:off x="11179812" y="4637586"/>
            <a:ext cx="868046" cy="868046"/>
          </a:xfrm>
          <a:prstGeom prst="rect">
            <a:avLst/>
          </a:prstGeom>
        </p:spPr>
      </p:pic>
      <p:pic>
        <p:nvPicPr>
          <p:cNvPr id="73" name="Picture 72" descr="A symbol of sperm in a circle&#10;&#10;AI-generated content may be incorrect.">
            <a:extLst>
              <a:ext uri="{FF2B5EF4-FFF2-40B4-BE49-F238E27FC236}">
                <a16:creationId xmlns:a16="http://schemas.microsoft.com/office/drawing/2014/main" id="{6B62AACF-CA71-6F79-CC51-DB4D08B6845A}"/>
              </a:ext>
            </a:extLst>
          </p:cNvPr>
          <p:cNvPicPr>
            <a:picLocks noChangeAspect="1"/>
          </p:cNvPicPr>
          <p:nvPr/>
        </p:nvPicPr>
        <p:blipFill>
          <a:blip r:embed="rId5"/>
          <a:stretch>
            <a:fillRect/>
          </a:stretch>
        </p:blipFill>
        <p:spPr>
          <a:xfrm>
            <a:off x="11179812" y="1823404"/>
            <a:ext cx="867600" cy="867600"/>
          </a:xfrm>
          <a:prstGeom prst="rect">
            <a:avLst/>
          </a:prstGeom>
        </p:spPr>
      </p:pic>
      <p:pic>
        <p:nvPicPr>
          <p:cNvPr id="75" name="Picture 74" descr="A purple oval object with three eyes&#10;&#10;AI-generated content may be incorrect.">
            <a:extLst>
              <a:ext uri="{FF2B5EF4-FFF2-40B4-BE49-F238E27FC236}">
                <a16:creationId xmlns:a16="http://schemas.microsoft.com/office/drawing/2014/main" id="{D5DCCAA0-87C8-E041-1C99-B9262F2967DE}"/>
              </a:ext>
            </a:extLst>
          </p:cNvPr>
          <p:cNvPicPr>
            <a:picLocks noChangeAspect="1"/>
          </p:cNvPicPr>
          <p:nvPr/>
        </p:nvPicPr>
        <p:blipFill>
          <a:blip r:embed="rId6"/>
          <a:stretch>
            <a:fillRect/>
          </a:stretch>
        </p:blipFill>
        <p:spPr>
          <a:xfrm>
            <a:off x="11170625" y="3665919"/>
            <a:ext cx="715681" cy="715681"/>
          </a:xfrm>
          <a:prstGeom prst="rect">
            <a:avLst/>
          </a:prstGeom>
        </p:spPr>
      </p:pic>
      <p:pic>
        <p:nvPicPr>
          <p:cNvPr id="77" name="Picture 76" descr="A purple question mark on a black background&#10;&#10;AI-generated content may be incorrect.">
            <a:extLst>
              <a:ext uri="{FF2B5EF4-FFF2-40B4-BE49-F238E27FC236}">
                <a16:creationId xmlns:a16="http://schemas.microsoft.com/office/drawing/2014/main" id="{F5AB278E-2968-DCBC-6030-45683100080F}"/>
              </a:ext>
            </a:extLst>
          </p:cNvPr>
          <p:cNvPicPr>
            <a:picLocks noChangeAspect="1"/>
          </p:cNvPicPr>
          <p:nvPr/>
        </p:nvPicPr>
        <p:blipFill>
          <a:blip r:embed="rId7"/>
          <a:stretch>
            <a:fillRect/>
          </a:stretch>
        </p:blipFill>
        <p:spPr>
          <a:xfrm>
            <a:off x="11261975" y="2782240"/>
            <a:ext cx="723852" cy="723852"/>
          </a:xfrm>
          <a:prstGeom prst="rect">
            <a:avLst/>
          </a:prstGeom>
        </p:spPr>
      </p:pic>
      <p:pic>
        <p:nvPicPr>
          <p:cNvPr id="79" name="Picture 78" descr="A black background with purple squares&#10;&#10;AI-generated content may be incorrect.">
            <a:extLst>
              <a:ext uri="{FF2B5EF4-FFF2-40B4-BE49-F238E27FC236}">
                <a16:creationId xmlns:a16="http://schemas.microsoft.com/office/drawing/2014/main" id="{097FE73F-0BC0-E6DF-893C-6124E53580EF}"/>
              </a:ext>
            </a:extLst>
          </p:cNvPr>
          <p:cNvPicPr>
            <a:picLocks noChangeAspect="1"/>
          </p:cNvPicPr>
          <p:nvPr/>
        </p:nvPicPr>
        <p:blipFill>
          <a:blip r:embed="rId8"/>
          <a:stretch>
            <a:fillRect/>
          </a:stretch>
        </p:blipFill>
        <p:spPr>
          <a:xfrm>
            <a:off x="11134843" y="5494128"/>
            <a:ext cx="867600" cy="867600"/>
          </a:xfrm>
          <a:prstGeom prst="rect">
            <a:avLst/>
          </a:prstGeom>
        </p:spPr>
      </p:pic>
      <p:sp>
        <p:nvSpPr>
          <p:cNvPr id="80" name="TextBox 79">
            <a:extLst>
              <a:ext uri="{FF2B5EF4-FFF2-40B4-BE49-F238E27FC236}">
                <a16:creationId xmlns:a16="http://schemas.microsoft.com/office/drawing/2014/main" id="{D60D49C5-4BCF-A4B6-F34D-690A2CFBFE8E}"/>
              </a:ext>
            </a:extLst>
          </p:cNvPr>
          <p:cNvSpPr txBox="1"/>
          <p:nvPr/>
        </p:nvSpPr>
        <p:spPr>
          <a:xfrm>
            <a:off x="8876223" y="2762360"/>
            <a:ext cx="1292440" cy="707886"/>
          </a:xfrm>
          <a:prstGeom prst="rect">
            <a:avLst/>
          </a:prstGeom>
          <a:noFill/>
        </p:spPr>
        <p:txBody>
          <a:bodyPr wrap="square" rtlCol="0">
            <a:spAutoFit/>
          </a:bodyPr>
          <a:lstStyle/>
          <a:p>
            <a:pPr algn="ctr"/>
            <a:r>
              <a:rPr lang="en-US" sz="4000" b="1" dirty="0">
                <a:solidFill>
                  <a:schemeClr val="bg1"/>
                </a:solidFill>
                <a:latin typeface="Oswald" pitchFamily="2" charset="77"/>
              </a:rPr>
              <a:t>22%</a:t>
            </a:r>
          </a:p>
        </p:txBody>
      </p:sp>
      <p:sp>
        <p:nvSpPr>
          <p:cNvPr id="81" name="TextBox 80">
            <a:extLst>
              <a:ext uri="{FF2B5EF4-FFF2-40B4-BE49-F238E27FC236}">
                <a16:creationId xmlns:a16="http://schemas.microsoft.com/office/drawing/2014/main" id="{4A337583-64DA-B794-0FD8-20FEEEA29820}"/>
              </a:ext>
            </a:extLst>
          </p:cNvPr>
          <p:cNvSpPr txBox="1"/>
          <p:nvPr/>
        </p:nvSpPr>
        <p:spPr>
          <a:xfrm>
            <a:off x="8909389" y="3319872"/>
            <a:ext cx="2403917" cy="338554"/>
          </a:xfrm>
          <a:prstGeom prst="rect">
            <a:avLst/>
          </a:prstGeom>
          <a:noFill/>
        </p:spPr>
        <p:txBody>
          <a:bodyPr wrap="square" rtlCol="0">
            <a:spAutoFit/>
          </a:bodyPr>
          <a:lstStyle/>
          <a:p>
            <a:r>
              <a:rPr lang="en-US" sz="1600" b="1" dirty="0">
                <a:latin typeface="Nunito Sans Normal" pitchFamily="2" charset="77"/>
              </a:rPr>
              <a:t>Unexplained infertility</a:t>
            </a:r>
          </a:p>
        </p:txBody>
      </p:sp>
      <p:sp>
        <p:nvSpPr>
          <p:cNvPr id="82" name="TextBox 81">
            <a:extLst>
              <a:ext uri="{FF2B5EF4-FFF2-40B4-BE49-F238E27FC236}">
                <a16:creationId xmlns:a16="http://schemas.microsoft.com/office/drawing/2014/main" id="{CCCBB9EA-B42B-E5BA-B7DB-E1FB6ABE646A}"/>
              </a:ext>
            </a:extLst>
          </p:cNvPr>
          <p:cNvSpPr txBox="1"/>
          <p:nvPr/>
        </p:nvSpPr>
        <p:spPr>
          <a:xfrm>
            <a:off x="8843057" y="3720147"/>
            <a:ext cx="1292440" cy="707886"/>
          </a:xfrm>
          <a:prstGeom prst="rect">
            <a:avLst/>
          </a:prstGeom>
          <a:noFill/>
        </p:spPr>
        <p:txBody>
          <a:bodyPr wrap="square" rtlCol="0">
            <a:spAutoFit/>
          </a:bodyPr>
          <a:lstStyle/>
          <a:p>
            <a:pPr algn="ctr"/>
            <a:r>
              <a:rPr lang="en-US" sz="4000" b="1" dirty="0">
                <a:solidFill>
                  <a:schemeClr val="bg1"/>
                </a:solidFill>
                <a:latin typeface="Oswald" pitchFamily="2" charset="77"/>
              </a:rPr>
              <a:t>21%</a:t>
            </a:r>
          </a:p>
        </p:txBody>
      </p:sp>
      <p:sp>
        <p:nvSpPr>
          <p:cNvPr id="83" name="TextBox 82">
            <a:extLst>
              <a:ext uri="{FF2B5EF4-FFF2-40B4-BE49-F238E27FC236}">
                <a16:creationId xmlns:a16="http://schemas.microsoft.com/office/drawing/2014/main" id="{DE0B919D-DF23-E6E1-8CAC-7B48A0AC7D6A}"/>
              </a:ext>
            </a:extLst>
          </p:cNvPr>
          <p:cNvSpPr txBox="1"/>
          <p:nvPr/>
        </p:nvSpPr>
        <p:spPr>
          <a:xfrm>
            <a:off x="8876223" y="4277659"/>
            <a:ext cx="3109604" cy="250068"/>
          </a:xfrm>
          <a:prstGeom prst="rect">
            <a:avLst/>
          </a:prstGeom>
          <a:noFill/>
        </p:spPr>
        <p:txBody>
          <a:bodyPr wrap="square" rtlCol="0">
            <a:spAutoFit/>
          </a:bodyPr>
          <a:lstStyle/>
          <a:p>
            <a:pPr>
              <a:lnSpc>
                <a:spcPts val="1000"/>
              </a:lnSpc>
            </a:pPr>
            <a:r>
              <a:rPr lang="en-US" sz="1600" b="1" dirty="0">
                <a:latin typeface="Nunito Sans Normal" pitchFamily="2" charset="77"/>
              </a:rPr>
              <a:t>Diminished ovarian reserve</a:t>
            </a:r>
          </a:p>
        </p:txBody>
      </p:sp>
      <p:sp>
        <p:nvSpPr>
          <p:cNvPr id="84" name="TextBox 83">
            <a:extLst>
              <a:ext uri="{FF2B5EF4-FFF2-40B4-BE49-F238E27FC236}">
                <a16:creationId xmlns:a16="http://schemas.microsoft.com/office/drawing/2014/main" id="{88D39FD4-4FB8-62A3-3E66-89B724E44488}"/>
              </a:ext>
            </a:extLst>
          </p:cNvPr>
          <p:cNvSpPr txBox="1"/>
          <p:nvPr/>
        </p:nvSpPr>
        <p:spPr>
          <a:xfrm>
            <a:off x="8876223" y="4614051"/>
            <a:ext cx="1292440" cy="707886"/>
          </a:xfrm>
          <a:prstGeom prst="rect">
            <a:avLst/>
          </a:prstGeom>
          <a:noFill/>
        </p:spPr>
        <p:txBody>
          <a:bodyPr wrap="square" rtlCol="0">
            <a:spAutoFit/>
          </a:bodyPr>
          <a:lstStyle/>
          <a:p>
            <a:pPr algn="ctr"/>
            <a:r>
              <a:rPr lang="en-US" sz="4000" b="1" dirty="0">
                <a:solidFill>
                  <a:schemeClr val="bg1"/>
                </a:solidFill>
                <a:latin typeface="Oswald" pitchFamily="2" charset="77"/>
              </a:rPr>
              <a:t>18%</a:t>
            </a:r>
          </a:p>
        </p:txBody>
      </p:sp>
      <p:sp>
        <p:nvSpPr>
          <p:cNvPr id="85" name="TextBox 84">
            <a:extLst>
              <a:ext uri="{FF2B5EF4-FFF2-40B4-BE49-F238E27FC236}">
                <a16:creationId xmlns:a16="http://schemas.microsoft.com/office/drawing/2014/main" id="{10EC2948-5587-E8E9-0D0C-51B4A0830622}"/>
              </a:ext>
            </a:extLst>
          </p:cNvPr>
          <p:cNvSpPr txBox="1"/>
          <p:nvPr/>
        </p:nvSpPr>
        <p:spPr>
          <a:xfrm>
            <a:off x="8909389" y="5171563"/>
            <a:ext cx="2370715" cy="338554"/>
          </a:xfrm>
          <a:prstGeom prst="rect">
            <a:avLst/>
          </a:prstGeom>
          <a:noFill/>
        </p:spPr>
        <p:txBody>
          <a:bodyPr wrap="square" rtlCol="0">
            <a:spAutoFit/>
          </a:bodyPr>
          <a:lstStyle/>
          <a:p>
            <a:r>
              <a:rPr lang="en-US" sz="1600" b="1" dirty="0">
                <a:latin typeface="Nunito Sans Normal" pitchFamily="2" charset="77"/>
              </a:rPr>
              <a:t>Advanced female age</a:t>
            </a:r>
          </a:p>
        </p:txBody>
      </p:sp>
      <p:sp>
        <p:nvSpPr>
          <p:cNvPr id="86" name="TextBox 85">
            <a:extLst>
              <a:ext uri="{FF2B5EF4-FFF2-40B4-BE49-F238E27FC236}">
                <a16:creationId xmlns:a16="http://schemas.microsoft.com/office/drawing/2014/main" id="{019DB9F6-5623-4932-304F-85FC9D073B30}"/>
              </a:ext>
            </a:extLst>
          </p:cNvPr>
          <p:cNvSpPr txBox="1"/>
          <p:nvPr/>
        </p:nvSpPr>
        <p:spPr>
          <a:xfrm>
            <a:off x="8876223" y="5494128"/>
            <a:ext cx="1292440" cy="707886"/>
          </a:xfrm>
          <a:prstGeom prst="rect">
            <a:avLst/>
          </a:prstGeom>
          <a:noFill/>
        </p:spPr>
        <p:txBody>
          <a:bodyPr wrap="square" rtlCol="0">
            <a:spAutoFit/>
          </a:bodyPr>
          <a:lstStyle/>
          <a:p>
            <a:pPr algn="ctr"/>
            <a:r>
              <a:rPr lang="en-US" sz="4000" b="1" dirty="0">
                <a:solidFill>
                  <a:schemeClr val="bg1"/>
                </a:solidFill>
                <a:latin typeface="Oswald" pitchFamily="2" charset="77"/>
              </a:rPr>
              <a:t>14%</a:t>
            </a:r>
          </a:p>
        </p:txBody>
      </p:sp>
      <p:sp>
        <p:nvSpPr>
          <p:cNvPr id="87" name="TextBox 86">
            <a:extLst>
              <a:ext uri="{FF2B5EF4-FFF2-40B4-BE49-F238E27FC236}">
                <a16:creationId xmlns:a16="http://schemas.microsoft.com/office/drawing/2014/main" id="{3D1606D6-659C-1A8A-7CE7-228856F7EF0D}"/>
              </a:ext>
            </a:extLst>
          </p:cNvPr>
          <p:cNvSpPr txBox="1"/>
          <p:nvPr/>
        </p:nvSpPr>
        <p:spPr>
          <a:xfrm>
            <a:off x="8909389" y="6051640"/>
            <a:ext cx="1546361" cy="338554"/>
          </a:xfrm>
          <a:prstGeom prst="rect">
            <a:avLst/>
          </a:prstGeom>
          <a:noFill/>
        </p:spPr>
        <p:txBody>
          <a:bodyPr wrap="square" rtlCol="0">
            <a:spAutoFit/>
          </a:bodyPr>
          <a:lstStyle/>
          <a:p>
            <a:r>
              <a:rPr lang="en-US" sz="1600" b="1" dirty="0">
                <a:latin typeface="Nunito Sans Normal" pitchFamily="2" charset="77"/>
              </a:rPr>
              <a:t>Other</a:t>
            </a:r>
            <a:endParaRPr lang="en-US" sz="1000" b="1" dirty="0">
              <a:latin typeface="Nunito Sans Normal" pitchFamily="2" charset="77"/>
            </a:endParaRPr>
          </a:p>
        </p:txBody>
      </p:sp>
      <p:sp>
        <p:nvSpPr>
          <p:cNvPr id="88" name="TextBox 87">
            <a:extLst>
              <a:ext uri="{FF2B5EF4-FFF2-40B4-BE49-F238E27FC236}">
                <a16:creationId xmlns:a16="http://schemas.microsoft.com/office/drawing/2014/main" id="{132C5B1B-ADB8-527D-1FFE-7FBC12CB7FF2}"/>
              </a:ext>
            </a:extLst>
          </p:cNvPr>
          <p:cNvSpPr txBox="1"/>
          <p:nvPr/>
        </p:nvSpPr>
        <p:spPr>
          <a:xfrm>
            <a:off x="9993881" y="6453431"/>
            <a:ext cx="2135544" cy="307777"/>
          </a:xfrm>
          <a:prstGeom prst="rect">
            <a:avLst/>
          </a:prstGeom>
          <a:noFill/>
        </p:spPr>
        <p:txBody>
          <a:bodyPr wrap="square" rtlCol="0">
            <a:spAutoFit/>
          </a:bodyPr>
          <a:lstStyle/>
          <a:p>
            <a:r>
              <a:rPr lang="en-US" sz="700" dirty="0">
                <a:latin typeface="Nunito Sans Normal Light" pitchFamily="2" charset="77"/>
              </a:rPr>
              <a:t>2 Canadian Artificial Reproductive Technologies </a:t>
            </a:r>
          </a:p>
          <a:p>
            <a:r>
              <a:rPr lang="en-US" sz="700" dirty="0">
                <a:latin typeface="Nunito Sans Normal Light" pitchFamily="2" charset="77"/>
              </a:rPr>
              <a:t>Register (CARTR) 2024</a:t>
            </a:r>
          </a:p>
        </p:txBody>
      </p:sp>
      <p:sp>
        <p:nvSpPr>
          <p:cNvPr id="89" name="TextBox 88">
            <a:extLst>
              <a:ext uri="{FF2B5EF4-FFF2-40B4-BE49-F238E27FC236}">
                <a16:creationId xmlns:a16="http://schemas.microsoft.com/office/drawing/2014/main" id="{F2001A56-19F6-1A83-E341-4A4EC21AADF1}"/>
              </a:ext>
            </a:extLst>
          </p:cNvPr>
          <p:cNvSpPr txBox="1"/>
          <p:nvPr/>
        </p:nvSpPr>
        <p:spPr>
          <a:xfrm>
            <a:off x="2846142" y="5894040"/>
            <a:ext cx="3494581" cy="550792"/>
          </a:xfrm>
          <a:prstGeom prst="rect">
            <a:avLst/>
          </a:prstGeom>
          <a:noFill/>
        </p:spPr>
        <p:txBody>
          <a:bodyPr wrap="square" rtlCol="0">
            <a:spAutoFit/>
          </a:bodyPr>
          <a:lstStyle/>
          <a:p>
            <a:pPr algn="ctr">
              <a:lnSpc>
                <a:spcPts val="1720"/>
              </a:lnSpc>
            </a:pPr>
            <a:r>
              <a:rPr lang="en-US" sz="2000" dirty="0">
                <a:latin typeface="Nunito Sans Normal Light" pitchFamily="2" charset="77"/>
              </a:rPr>
              <a:t>People of reproductive age</a:t>
            </a:r>
          </a:p>
          <a:p>
            <a:pPr algn="ctr">
              <a:lnSpc>
                <a:spcPts val="1720"/>
              </a:lnSpc>
            </a:pPr>
            <a:r>
              <a:rPr lang="en-US" sz="2000" dirty="0">
                <a:latin typeface="Nunito Sans Normal Light" pitchFamily="2" charset="77"/>
              </a:rPr>
              <a:t> experience infertility</a:t>
            </a:r>
          </a:p>
        </p:txBody>
      </p:sp>
      <p:grpSp>
        <p:nvGrpSpPr>
          <p:cNvPr id="6" name="Group 5">
            <a:extLst>
              <a:ext uri="{FF2B5EF4-FFF2-40B4-BE49-F238E27FC236}">
                <a16:creationId xmlns:a16="http://schemas.microsoft.com/office/drawing/2014/main" id="{0FBE663E-5DCC-86F0-7E7F-F2AB3A2602AE}"/>
              </a:ext>
            </a:extLst>
          </p:cNvPr>
          <p:cNvGrpSpPr/>
          <p:nvPr/>
        </p:nvGrpSpPr>
        <p:grpSpPr>
          <a:xfrm>
            <a:off x="5290546" y="3732216"/>
            <a:ext cx="463282" cy="94310"/>
            <a:chOff x="6270893" y="2621449"/>
            <a:chExt cx="463282" cy="94310"/>
          </a:xfrm>
        </p:grpSpPr>
        <p:sp>
          <p:nvSpPr>
            <p:cNvPr id="7" name="Oval 6">
              <a:extLst>
                <a:ext uri="{FF2B5EF4-FFF2-40B4-BE49-F238E27FC236}">
                  <a16:creationId xmlns:a16="http://schemas.microsoft.com/office/drawing/2014/main" id="{273D4F53-28D3-A990-5E95-183B5F68742C}"/>
                </a:ext>
              </a:extLst>
            </p:cNvPr>
            <p:cNvSpPr/>
            <p:nvPr/>
          </p:nvSpPr>
          <p:spPr>
            <a:xfrm>
              <a:off x="6270893" y="2621449"/>
              <a:ext cx="94310" cy="9431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5132305F-047B-9AB5-5886-5851114C9FEC}"/>
                </a:ext>
              </a:extLst>
            </p:cNvPr>
            <p:cNvCxnSpPr>
              <a:cxnSpLocks/>
            </p:cNvCxnSpPr>
            <p:nvPr/>
          </p:nvCxnSpPr>
          <p:spPr>
            <a:xfrm>
              <a:off x="6380024" y="2668604"/>
              <a:ext cx="354151" cy="0"/>
            </a:xfrm>
            <a:prstGeom prst="line">
              <a:avLst/>
            </a:prstGeom>
            <a:ln>
              <a:solidFill>
                <a:schemeClr val="tx1">
                  <a:alpha val="69988"/>
                </a:schemeClr>
              </a:solidFill>
              <a:prstDash val="sysDot"/>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977477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6431E383-AD3A-8E46-E11C-BB6E3A861F9C}"/>
            </a:ext>
          </a:extLst>
        </p:cNvPr>
        <p:cNvGrpSpPr/>
        <p:nvPr/>
      </p:nvGrpSpPr>
      <p:grpSpPr>
        <a:xfrm>
          <a:off x="0" y="0"/>
          <a:ext cx="0" cy="0"/>
          <a:chOff x="0" y="0"/>
          <a:chExt cx="0" cy="0"/>
        </a:xfrm>
      </p:grpSpPr>
      <p:pic>
        <p:nvPicPr>
          <p:cNvPr id="4" name="Picture 3" descr="A person holding a clock&#10;&#10;AI-generated content may be incorrect.">
            <a:extLst>
              <a:ext uri="{FF2B5EF4-FFF2-40B4-BE49-F238E27FC236}">
                <a16:creationId xmlns:a16="http://schemas.microsoft.com/office/drawing/2014/main" id="{AF93BCDB-DA6D-B078-21E7-F0EFC9680B4E}"/>
              </a:ext>
            </a:extLst>
          </p:cNvPr>
          <p:cNvPicPr>
            <a:picLocks noChangeAspect="1"/>
          </p:cNvPicPr>
          <p:nvPr/>
        </p:nvPicPr>
        <p:blipFill>
          <a:blip r:embed="rId3"/>
          <a:stretch>
            <a:fillRect/>
          </a:stretch>
        </p:blipFill>
        <p:spPr>
          <a:xfrm>
            <a:off x="985637" y="2154263"/>
            <a:ext cx="3881805" cy="4161295"/>
          </a:xfrm>
          <a:prstGeom prst="rect">
            <a:avLst/>
          </a:prstGeom>
        </p:spPr>
      </p:pic>
      <p:sp>
        <p:nvSpPr>
          <p:cNvPr id="5" name="TextBox 4">
            <a:extLst>
              <a:ext uri="{FF2B5EF4-FFF2-40B4-BE49-F238E27FC236}">
                <a16:creationId xmlns:a16="http://schemas.microsoft.com/office/drawing/2014/main" id="{211BEADD-F115-A684-17D2-FD9F42288873}"/>
              </a:ext>
            </a:extLst>
          </p:cNvPr>
          <p:cNvSpPr txBox="1"/>
          <p:nvPr/>
        </p:nvSpPr>
        <p:spPr>
          <a:xfrm>
            <a:off x="564794" y="605529"/>
            <a:ext cx="5436436" cy="1292662"/>
          </a:xfrm>
          <a:prstGeom prst="rect">
            <a:avLst/>
          </a:prstGeom>
          <a:noFill/>
        </p:spPr>
        <p:txBody>
          <a:bodyPr wrap="square" rtlCol="0">
            <a:spAutoFit/>
          </a:bodyPr>
          <a:lstStyle/>
          <a:p>
            <a:r>
              <a:rPr lang="en-US" sz="3900" b="1" dirty="0">
                <a:latin typeface="Oswald" pitchFamily="2" charset="77"/>
              </a:rPr>
              <a:t>CREATING A FAMILY</a:t>
            </a:r>
          </a:p>
          <a:p>
            <a:r>
              <a:rPr lang="en-US" sz="3900" b="1" dirty="0">
                <a:latin typeface="Oswald" pitchFamily="2" charset="77"/>
              </a:rPr>
              <a:t>IS TIME CONSUMING</a:t>
            </a:r>
          </a:p>
        </p:txBody>
      </p:sp>
      <p:pic>
        <p:nvPicPr>
          <p:cNvPr id="9" name="Picture 8" descr="A black and purple face with a sad expression&#10;&#10;AI-generated content may be incorrect.">
            <a:extLst>
              <a:ext uri="{FF2B5EF4-FFF2-40B4-BE49-F238E27FC236}">
                <a16:creationId xmlns:a16="http://schemas.microsoft.com/office/drawing/2014/main" id="{EA317DF0-C5DC-9CAE-9859-E20B6D2F1C7B}"/>
              </a:ext>
            </a:extLst>
          </p:cNvPr>
          <p:cNvPicPr>
            <a:picLocks noChangeAspect="1"/>
          </p:cNvPicPr>
          <p:nvPr/>
        </p:nvPicPr>
        <p:blipFill>
          <a:blip r:embed="rId4"/>
          <a:stretch>
            <a:fillRect/>
          </a:stretch>
        </p:blipFill>
        <p:spPr>
          <a:xfrm>
            <a:off x="6578676" y="4914260"/>
            <a:ext cx="668148" cy="668148"/>
          </a:xfrm>
          <a:prstGeom prst="rect">
            <a:avLst/>
          </a:prstGeom>
        </p:spPr>
      </p:pic>
      <p:pic>
        <p:nvPicPr>
          <p:cNvPr id="11" name="Picture 10" descr="A black and purple symbol with arrows&#10;&#10;AI-generated content may be incorrect.">
            <a:extLst>
              <a:ext uri="{FF2B5EF4-FFF2-40B4-BE49-F238E27FC236}">
                <a16:creationId xmlns:a16="http://schemas.microsoft.com/office/drawing/2014/main" id="{F9239F0A-F90D-4BD1-951E-0F8103B323DD}"/>
              </a:ext>
            </a:extLst>
          </p:cNvPr>
          <p:cNvPicPr>
            <a:picLocks noChangeAspect="1"/>
          </p:cNvPicPr>
          <p:nvPr/>
        </p:nvPicPr>
        <p:blipFill>
          <a:blip r:embed="rId5"/>
          <a:stretch>
            <a:fillRect/>
          </a:stretch>
        </p:blipFill>
        <p:spPr>
          <a:xfrm>
            <a:off x="6578676" y="5684340"/>
            <a:ext cx="668148" cy="668148"/>
          </a:xfrm>
          <a:prstGeom prst="rect">
            <a:avLst/>
          </a:prstGeom>
        </p:spPr>
      </p:pic>
      <p:pic>
        <p:nvPicPr>
          <p:cNvPr id="13" name="Picture 12" descr="A purple eye with a black background&#10;&#10;AI-generated content may be incorrect.">
            <a:extLst>
              <a:ext uri="{FF2B5EF4-FFF2-40B4-BE49-F238E27FC236}">
                <a16:creationId xmlns:a16="http://schemas.microsoft.com/office/drawing/2014/main" id="{AF002E30-3752-E5BC-A8E3-DA97531BA7F4}"/>
              </a:ext>
            </a:extLst>
          </p:cNvPr>
          <p:cNvPicPr>
            <a:picLocks noChangeAspect="1"/>
          </p:cNvPicPr>
          <p:nvPr/>
        </p:nvPicPr>
        <p:blipFill>
          <a:blip r:embed="rId6"/>
          <a:stretch>
            <a:fillRect/>
          </a:stretch>
        </p:blipFill>
        <p:spPr>
          <a:xfrm>
            <a:off x="6578676" y="4194325"/>
            <a:ext cx="668148" cy="668148"/>
          </a:xfrm>
          <a:prstGeom prst="rect">
            <a:avLst/>
          </a:prstGeom>
        </p:spPr>
      </p:pic>
      <p:pic>
        <p:nvPicPr>
          <p:cNvPr id="15" name="Picture 14" descr="A clock with a arrow pointing to the left&#10;&#10;AI-generated content may be incorrect.">
            <a:extLst>
              <a:ext uri="{FF2B5EF4-FFF2-40B4-BE49-F238E27FC236}">
                <a16:creationId xmlns:a16="http://schemas.microsoft.com/office/drawing/2014/main" id="{3520FBAD-41EE-6FB2-278F-B2E6324B3FE1}"/>
              </a:ext>
            </a:extLst>
          </p:cNvPr>
          <p:cNvPicPr>
            <a:picLocks noChangeAspect="1"/>
          </p:cNvPicPr>
          <p:nvPr/>
        </p:nvPicPr>
        <p:blipFill>
          <a:blip r:embed="rId7"/>
          <a:stretch>
            <a:fillRect/>
          </a:stretch>
        </p:blipFill>
        <p:spPr>
          <a:xfrm>
            <a:off x="6578676" y="2712264"/>
            <a:ext cx="668148" cy="668148"/>
          </a:xfrm>
          <a:prstGeom prst="rect">
            <a:avLst/>
          </a:prstGeom>
        </p:spPr>
      </p:pic>
      <p:pic>
        <p:nvPicPr>
          <p:cNvPr id="17" name="Picture 16" descr="A circular arrow pointing to the left&#10;&#10;AI-generated content may be incorrect.">
            <a:extLst>
              <a:ext uri="{FF2B5EF4-FFF2-40B4-BE49-F238E27FC236}">
                <a16:creationId xmlns:a16="http://schemas.microsoft.com/office/drawing/2014/main" id="{718A5797-B841-0A62-6902-684521CA12A7}"/>
              </a:ext>
            </a:extLst>
          </p:cNvPr>
          <p:cNvPicPr>
            <a:picLocks noChangeAspect="1"/>
          </p:cNvPicPr>
          <p:nvPr/>
        </p:nvPicPr>
        <p:blipFill>
          <a:blip r:embed="rId8"/>
          <a:stretch>
            <a:fillRect/>
          </a:stretch>
        </p:blipFill>
        <p:spPr>
          <a:xfrm>
            <a:off x="6578676" y="3429000"/>
            <a:ext cx="668148" cy="668148"/>
          </a:xfrm>
          <a:prstGeom prst="rect">
            <a:avLst/>
          </a:prstGeom>
        </p:spPr>
      </p:pic>
      <p:sp>
        <p:nvSpPr>
          <p:cNvPr id="6" name="Rectangle 5">
            <a:extLst>
              <a:ext uri="{FF2B5EF4-FFF2-40B4-BE49-F238E27FC236}">
                <a16:creationId xmlns:a16="http://schemas.microsoft.com/office/drawing/2014/main" id="{A780A7C1-921C-6F01-BF9C-FDEB6E5EE3C6}"/>
              </a:ext>
            </a:extLst>
          </p:cNvPr>
          <p:cNvSpPr/>
          <p:nvPr/>
        </p:nvSpPr>
        <p:spPr>
          <a:xfrm>
            <a:off x="7453404" y="2810500"/>
            <a:ext cx="2981513" cy="48713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A7BD6C6-4E02-2AA8-0FC6-EA1471CA16EE}"/>
              </a:ext>
            </a:extLst>
          </p:cNvPr>
          <p:cNvSpPr txBox="1"/>
          <p:nvPr/>
        </p:nvSpPr>
        <p:spPr>
          <a:xfrm>
            <a:off x="7573843" y="2876132"/>
            <a:ext cx="2740633" cy="355867"/>
          </a:xfrm>
          <a:prstGeom prst="rect">
            <a:avLst/>
          </a:prstGeom>
          <a:noFill/>
        </p:spPr>
        <p:txBody>
          <a:bodyPr wrap="square" rtlCol="0">
            <a:spAutoFit/>
          </a:bodyPr>
          <a:lstStyle/>
          <a:p>
            <a:pPr>
              <a:lnSpc>
                <a:spcPts val="2120"/>
              </a:lnSpc>
            </a:pPr>
            <a:r>
              <a:rPr lang="en-US" sz="1600" dirty="0">
                <a:latin typeface="Nunito Sans Normal Light" pitchFamily="2" charset="77"/>
              </a:rPr>
              <a:t>Time-consuming</a:t>
            </a:r>
          </a:p>
        </p:txBody>
      </p:sp>
      <p:sp>
        <p:nvSpPr>
          <p:cNvPr id="18" name="Rectangle 17">
            <a:extLst>
              <a:ext uri="{FF2B5EF4-FFF2-40B4-BE49-F238E27FC236}">
                <a16:creationId xmlns:a16="http://schemas.microsoft.com/office/drawing/2014/main" id="{87D9C972-34FD-4C7A-BEBE-418BF84978DE}"/>
              </a:ext>
            </a:extLst>
          </p:cNvPr>
          <p:cNvSpPr/>
          <p:nvPr/>
        </p:nvSpPr>
        <p:spPr>
          <a:xfrm>
            <a:off x="7453404" y="3546985"/>
            <a:ext cx="2981513" cy="48713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6C7FC47-4ED7-6891-1412-AEE5232D02A4}"/>
              </a:ext>
            </a:extLst>
          </p:cNvPr>
          <p:cNvSpPr txBox="1"/>
          <p:nvPr/>
        </p:nvSpPr>
        <p:spPr>
          <a:xfrm>
            <a:off x="7573843" y="3612617"/>
            <a:ext cx="2740633" cy="355867"/>
          </a:xfrm>
          <a:prstGeom prst="rect">
            <a:avLst/>
          </a:prstGeom>
          <a:noFill/>
        </p:spPr>
        <p:txBody>
          <a:bodyPr wrap="square" rtlCol="0">
            <a:spAutoFit/>
          </a:bodyPr>
          <a:lstStyle/>
          <a:p>
            <a:pPr>
              <a:lnSpc>
                <a:spcPts val="2120"/>
              </a:lnSpc>
            </a:pPr>
            <a:r>
              <a:rPr lang="en-US" sz="1600" dirty="0">
                <a:latin typeface="Nunito Sans Normal Light" pitchFamily="2" charset="77"/>
              </a:rPr>
              <a:t>Repetitive</a:t>
            </a:r>
          </a:p>
        </p:txBody>
      </p:sp>
      <p:sp>
        <p:nvSpPr>
          <p:cNvPr id="20" name="Rectangle 19">
            <a:extLst>
              <a:ext uri="{FF2B5EF4-FFF2-40B4-BE49-F238E27FC236}">
                <a16:creationId xmlns:a16="http://schemas.microsoft.com/office/drawing/2014/main" id="{67FD058F-DDB0-1A01-BB58-587BFDA1331C}"/>
              </a:ext>
            </a:extLst>
          </p:cNvPr>
          <p:cNvSpPr/>
          <p:nvPr/>
        </p:nvSpPr>
        <p:spPr>
          <a:xfrm>
            <a:off x="7453404" y="4283470"/>
            <a:ext cx="2981513" cy="48713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CD96FA7-9963-8F95-EE1F-ABD3333E0C2D}"/>
              </a:ext>
            </a:extLst>
          </p:cNvPr>
          <p:cNvSpPr txBox="1"/>
          <p:nvPr/>
        </p:nvSpPr>
        <p:spPr>
          <a:xfrm>
            <a:off x="7573843" y="4349102"/>
            <a:ext cx="2740633" cy="355867"/>
          </a:xfrm>
          <a:prstGeom prst="rect">
            <a:avLst/>
          </a:prstGeom>
          <a:noFill/>
        </p:spPr>
        <p:txBody>
          <a:bodyPr wrap="square" rtlCol="0">
            <a:spAutoFit/>
          </a:bodyPr>
          <a:lstStyle/>
          <a:p>
            <a:pPr>
              <a:lnSpc>
                <a:spcPts val="2120"/>
              </a:lnSpc>
            </a:pPr>
            <a:r>
              <a:rPr lang="en-US" sz="1600" dirty="0">
                <a:latin typeface="Nunito Sans Normal Light" pitchFamily="2" charset="77"/>
              </a:rPr>
              <a:t>Involve frequent monitoring </a:t>
            </a:r>
          </a:p>
        </p:txBody>
      </p:sp>
      <p:sp>
        <p:nvSpPr>
          <p:cNvPr id="22" name="Rectangle 21">
            <a:extLst>
              <a:ext uri="{FF2B5EF4-FFF2-40B4-BE49-F238E27FC236}">
                <a16:creationId xmlns:a16="http://schemas.microsoft.com/office/drawing/2014/main" id="{F925F943-FE4D-16C2-4CC7-40A8BAF944DC}"/>
              </a:ext>
            </a:extLst>
          </p:cNvPr>
          <p:cNvSpPr/>
          <p:nvPr/>
        </p:nvSpPr>
        <p:spPr>
          <a:xfrm>
            <a:off x="7453404" y="5019955"/>
            <a:ext cx="2981513" cy="48713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618FF18-CB5E-6017-7DB8-11FC9C1DAA34}"/>
              </a:ext>
            </a:extLst>
          </p:cNvPr>
          <p:cNvSpPr txBox="1"/>
          <p:nvPr/>
        </p:nvSpPr>
        <p:spPr>
          <a:xfrm>
            <a:off x="7573842" y="5085587"/>
            <a:ext cx="2740633" cy="355867"/>
          </a:xfrm>
          <a:prstGeom prst="rect">
            <a:avLst/>
          </a:prstGeom>
          <a:noFill/>
        </p:spPr>
        <p:txBody>
          <a:bodyPr wrap="square" rtlCol="0">
            <a:spAutoFit/>
          </a:bodyPr>
          <a:lstStyle/>
          <a:p>
            <a:pPr>
              <a:lnSpc>
                <a:spcPts val="2120"/>
              </a:lnSpc>
            </a:pPr>
            <a:r>
              <a:rPr lang="en-US" sz="1600" dirty="0">
                <a:latin typeface="Nunito Sans Normal Light" pitchFamily="2" charset="77"/>
              </a:rPr>
              <a:t>Medically grueling</a:t>
            </a:r>
          </a:p>
        </p:txBody>
      </p:sp>
      <p:sp>
        <p:nvSpPr>
          <p:cNvPr id="24" name="Rectangle 23">
            <a:extLst>
              <a:ext uri="{FF2B5EF4-FFF2-40B4-BE49-F238E27FC236}">
                <a16:creationId xmlns:a16="http://schemas.microsoft.com/office/drawing/2014/main" id="{B61A520B-E4F4-DDE0-74FA-219A90BABA59}"/>
              </a:ext>
            </a:extLst>
          </p:cNvPr>
          <p:cNvSpPr/>
          <p:nvPr/>
        </p:nvSpPr>
        <p:spPr>
          <a:xfrm>
            <a:off x="7453404" y="5756440"/>
            <a:ext cx="2981513" cy="48713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981A0E3-90F1-8BA7-BDBD-D5230BD55B31}"/>
              </a:ext>
            </a:extLst>
          </p:cNvPr>
          <p:cNvSpPr txBox="1"/>
          <p:nvPr/>
        </p:nvSpPr>
        <p:spPr>
          <a:xfrm>
            <a:off x="7573842" y="5822072"/>
            <a:ext cx="2740633" cy="355867"/>
          </a:xfrm>
          <a:prstGeom prst="rect">
            <a:avLst/>
          </a:prstGeom>
          <a:noFill/>
        </p:spPr>
        <p:txBody>
          <a:bodyPr wrap="square" rtlCol="0">
            <a:spAutoFit/>
          </a:bodyPr>
          <a:lstStyle/>
          <a:p>
            <a:pPr>
              <a:lnSpc>
                <a:spcPts val="2120"/>
              </a:lnSpc>
            </a:pPr>
            <a:r>
              <a:rPr lang="en-US" sz="1600" dirty="0">
                <a:latin typeface="Nunito Sans Normal Light" pitchFamily="2" charset="77"/>
              </a:rPr>
              <a:t>Include many providers</a:t>
            </a:r>
          </a:p>
        </p:txBody>
      </p:sp>
      <p:grpSp>
        <p:nvGrpSpPr>
          <p:cNvPr id="37" name="Group 36">
            <a:extLst>
              <a:ext uri="{FF2B5EF4-FFF2-40B4-BE49-F238E27FC236}">
                <a16:creationId xmlns:a16="http://schemas.microsoft.com/office/drawing/2014/main" id="{A4628B7E-7A0D-3816-E694-83E01222C091}"/>
              </a:ext>
            </a:extLst>
          </p:cNvPr>
          <p:cNvGrpSpPr/>
          <p:nvPr/>
        </p:nvGrpSpPr>
        <p:grpSpPr>
          <a:xfrm>
            <a:off x="4806950" y="4489401"/>
            <a:ext cx="1662595" cy="75268"/>
            <a:chOff x="4806950" y="4489401"/>
            <a:chExt cx="1662595" cy="75268"/>
          </a:xfrm>
        </p:grpSpPr>
        <p:sp>
          <p:nvSpPr>
            <p:cNvPr id="27" name="Oval 26">
              <a:extLst>
                <a:ext uri="{FF2B5EF4-FFF2-40B4-BE49-F238E27FC236}">
                  <a16:creationId xmlns:a16="http://schemas.microsoft.com/office/drawing/2014/main" id="{AF4D6C60-264E-33BC-D4A4-C34CF1BB2203}"/>
                </a:ext>
              </a:extLst>
            </p:cNvPr>
            <p:cNvSpPr/>
            <p:nvPr/>
          </p:nvSpPr>
          <p:spPr>
            <a:xfrm rot="10800000">
              <a:off x="6394277" y="4489401"/>
              <a:ext cx="75268" cy="7526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13FA94BA-D79A-C152-F29E-EEC2C52D0C30}"/>
                </a:ext>
              </a:extLst>
            </p:cNvPr>
            <p:cNvCxnSpPr>
              <a:cxnSpLocks/>
            </p:cNvCxnSpPr>
            <p:nvPr/>
          </p:nvCxnSpPr>
          <p:spPr>
            <a:xfrm flipH="1">
              <a:off x="4806950" y="4527035"/>
              <a:ext cx="1565147" cy="0"/>
            </a:xfrm>
            <a:prstGeom prst="line">
              <a:avLst/>
            </a:prstGeom>
            <a:ln>
              <a:solidFill>
                <a:schemeClr val="tx1">
                  <a:alpha val="69988"/>
                </a:schemeClr>
              </a:solidFill>
              <a:prstDash val="sysDot"/>
            </a:ln>
          </p:spPr>
          <p:style>
            <a:lnRef idx="1">
              <a:schemeClr val="dk1"/>
            </a:lnRef>
            <a:fillRef idx="0">
              <a:schemeClr val="dk1"/>
            </a:fillRef>
            <a:effectRef idx="0">
              <a:schemeClr val="dk1"/>
            </a:effectRef>
            <a:fontRef idx="minor">
              <a:schemeClr val="tx1"/>
            </a:fontRef>
          </p:style>
        </p:cxnSp>
      </p:grpSp>
      <p:sp>
        <p:nvSpPr>
          <p:cNvPr id="31" name="Oval 30">
            <a:extLst>
              <a:ext uri="{FF2B5EF4-FFF2-40B4-BE49-F238E27FC236}">
                <a16:creationId xmlns:a16="http://schemas.microsoft.com/office/drawing/2014/main" id="{29CD23DE-BB62-139D-BE78-D6478C06CA80}"/>
              </a:ext>
            </a:extLst>
          </p:cNvPr>
          <p:cNvSpPr/>
          <p:nvPr/>
        </p:nvSpPr>
        <p:spPr>
          <a:xfrm rot="11219268">
            <a:off x="6378666" y="5183953"/>
            <a:ext cx="75268" cy="7526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81ADD97F-C38E-2003-1EB7-D91E94163AE3}"/>
              </a:ext>
            </a:extLst>
          </p:cNvPr>
          <p:cNvCxnSpPr>
            <a:cxnSpLocks/>
          </p:cNvCxnSpPr>
          <p:nvPr/>
        </p:nvCxnSpPr>
        <p:spPr>
          <a:xfrm flipH="1" flipV="1">
            <a:off x="4711700" y="5019955"/>
            <a:ext cx="1636342" cy="198256"/>
          </a:xfrm>
          <a:prstGeom prst="line">
            <a:avLst/>
          </a:prstGeom>
          <a:ln>
            <a:solidFill>
              <a:schemeClr val="tx1">
                <a:alpha val="69988"/>
              </a:schemeClr>
            </a:solidFill>
            <a:prstDash val="sysDot"/>
          </a:ln>
        </p:spPr>
        <p:style>
          <a:lnRef idx="1">
            <a:schemeClr val="dk1"/>
          </a:lnRef>
          <a:fillRef idx="0">
            <a:schemeClr val="dk1"/>
          </a:fillRef>
          <a:effectRef idx="0">
            <a:schemeClr val="dk1"/>
          </a:effectRef>
          <a:fontRef idx="minor">
            <a:schemeClr val="tx1"/>
          </a:fontRef>
        </p:style>
      </p:cxnSp>
      <p:sp>
        <p:nvSpPr>
          <p:cNvPr id="35" name="Oval 34">
            <a:extLst>
              <a:ext uri="{FF2B5EF4-FFF2-40B4-BE49-F238E27FC236}">
                <a16:creationId xmlns:a16="http://schemas.microsoft.com/office/drawing/2014/main" id="{5709C11E-C157-A4FE-0160-412B0024B6CA}"/>
              </a:ext>
            </a:extLst>
          </p:cNvPr>
          <p:cNvSpPr/>
          <p:nvPr/>
        </p:nvSpPr>
        <p:spPr>
          <a:xfrm rot="11842719">
            <a:off x="6389604" y="6007799"/>
            <a:ext cx="75268" cy="7526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A08FA7B9-6D50-700B-3146-3C0FAF2ACA89}"/>
              </a:ext>
            </a:extLst>
          </p:cNvPr>
          <p:cNvCxnSpPr>
            <a:cxnSpLocks/>
          </p:cNvCxnSpPr>
          <p:nvPr/>
        </p:nvCxnSpPr>
        <p:spPr>
          <a:xfrm flipH="1" flipV="1">
            <a:off x="4524375" y="5441454"/>
            <a:ext cx="1845779" cy="586113"/>
          </a:xfrm>
          <a:prstGeom prst="line">
            <a:avLst/>
          </a:prstGeom>
          <a:ln>
            <a:solidFill>
              <a:schemeClr val="tx1">
                <a:alpha val="69988"/>
              </a:schemeClr>
            </a:solidFill>
            <a:prstDash val="sysDot"/>
          </a:ln>
        </p:spPr>
        <p:style>
          <a:lnRef idx="1">
            <a:schemeClr val="dk1"/>
          </a:lnRef>
          <a:fillRef idx="0">
            <a:schemeClr val="dk1"/>
          </a:fillRef>
          <a:effectRef idx="0">
            <a:schemeClr val="dk1"/>
          </a:effectRef>
          <a:fontRef idx="minor">
            <a:schemeClr val="tx1"/>
          </a:fontRef>
        </p:style>
      </p:cxnSp>
      <p:sp>
        <p:nvSpPr>
          <p:cNvPr id="39" name="Oval 38">
            <a:extLst>
              <a:ext uri="{FF2B5EF4-FFF2-40B4-BE49-F238E27FC236}">
                <a16:creationId xmlns:a16="http://schemas.microsoft.com/office/drawing/2014/main" id="{9A88E34E-B9D2-D2BD-1FC7-CBD4781EAD6E}"/>
              </a:ext>
            </a:extLst>
          </p:cNvPr>
          <p:cNvSpPr/>
          <p:nvPr/>
        </p:nvSpPr>
        <p:spPr>
          <a:xfrm rot="10423573">
            <a:off x="6389476" y="3878370"/>
            <a:ext cx="75268" cy="7526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7DDDAE9A-403C-F9CC-98ED-020FB9C3BE5D}"/>
              </a:ext>
            </a:extLst>
          </p:cNvPr>
          <p:cNvCxnSpPr>
            <a:cxnSpLocks/>
          </p:cNvCxnSpPr>
          <p:nvPr/>
        </p:nvCxnSpPr>
        <p:spPr>
          <a:xfrm flipH="1">
            <a:off x="4679950" y="3926110"/>
            <a:ext cx="1687460" cy="147415"/>
          </a:xfrm>
          <a:prstGeom prst="line">
            <a:avLst/>
          </a:prstGeom>
          <a:ln>
            <a:solidFill>
              <a:schemeClr val="tx1">
                <a:alpha val="69988"/>
              </a:schemeClr>
            </a:solidFill>
            <a:prstDash val="sysDot"/>
          </a:ln>
        </p:spPr>
        <p:style>
          <a:lnRef idx="1">
            <a:schemeClr val="dk1"/>
          </a:lnRef>
          <a:fillRef idx="0">
            <a:schemeClr val="dk1"/>
          </a:fillRef>
          <a:effectRef idx="0">
            <a:schemeClr val="dk1"/>
          </a:effectRef>
          <a:fontRef idx="minor">
            <a:schemeClr val="tx1"/>
          </a:fontRef>
        </p:style>
      </p:cxnSp>
      <p:sp>
        <p:nvSpPr>
          <p:cNvPr id="42" name="Oval 41">
            <a:extLst>
              <a:ext uri="{FF2B5EF4-FFF2-40B4-BE49-F238E27FC236}">
                <a16:creationId xmlns:a16="http://schemas.microsoft.com/office/drawing/2014/main" id="{9668EDD3-8F43-C6B5-A9DD-63852045DBB4}"/>
              </a:ext>
            </a:extLst>
          </p:cNvPr>
          <p:cNvSpPr/>
          <p:nvPr/>
        </p:nvSpPr>
        <p:spPr>
          <a:xfrm rot="10158153">
            <a:off x="6387851" y="3140642"/>
            <a:ext cx="75268" cy="7526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id="{519DDE9A-E6A4-0729-6D0C-6DDF0EB27BE4}"/>
              </a:ext>
            </a:extLst>
          </p:cNvPr>
          <p:cNvCxnSpPr>
            <a:cxnSpLocks/>
          </p:cNvCxnSpPr>
          <p:nvPr/>
        </p:nvCxnSpPr>
        <p:spPr>
          <a:xfrm flipH="1">
            <a:off x="4524375" y="3189378"/>
            <a:ext cx="1842336" cy="352440"/>
          </a:xfrm>
          <a:prstGeom prst="line">
            <a:avLst/>
          </a:prstGeom>
          <a:ln>
            <a:solidFill>
              <a:schemeClr val="tx1">
                <a:alpha val="69988"/>
              </a:schemeClr>
            </a:solidFill>
            <a:prstDash val="sysDot"/>
          </a:ln>
        </p:spPr>
        <p:style>
          <a:lnRef idx="1">
            <a:schemeClr val="dk1"/>
          </a:lnRef>
          <a:fillRef idx="0">
            <a:schemeClr val="dk1"/>
          </a:fillRef>
          <a:effectRef idx="0">
            <a:schemeClr val="dk1"/>
          </a:effectRef>
          <a:fontRef idx="minor">
            <a:schemeClr val="tx1"/>
          </a:fontRef>
        </p:style>
      </p:cxnSp>
      <p:sp>
        <p:nvSpPr>
          <p:cNvPr id="48" name="TextBox 47">
            <a:extLst>
              <a:ext uri="{FF2B5EF4-FFF2-40B4-BE49-F238E27FC236}">
                <a16:creationId xmlns:a16="http://schemas.microsoft.com/office/drawing/2014/main" id="{5A137CA2-0A29-57BA-592A-C8A4E9A68669}"/>
              </a:ext>
            </a:extLst>
          </p:cNvPr>
          <p:cNvSpPr txBox="1"/>
          <p:nvPr/>
        </p:nvSpPr>
        <p:spPr>
          <a:xfrm>
            <a:off x="7324560" y="1482692"/>
            <a:ext cx="4088129" cy="830997"/>
          </a:xfrm>
          <a:prstGeom prst="rect">
            <a:avLst/>
          </a:prstGeom>
          <a:noFill/>
        </p:spPr>
        <p:txBody>
          <a:bodyPr wrap="square" rtlCol="0">
            <a:spAutoFit/>
          </a:bodyPr>
          <a:lstStyle/>
          <a:p>
            <a:r>
              <a:rPr lang="en-US" sz="2400" dirty="0">
                <a:latin typeface="Times New Roman" panose="02020603050405020304" pitchFamily="18" charset="0"/>
                <a:ea typeface="Baskerville" panose="02020502070401020303" pitchFamily="18" charset="0"/>
                <a:cs typeface="Times New Roman" panose="02020603050405020304" pitchFamily="18" charset="0"/>
              </a:rPr>
              <a:t>Fertility treatments</a:t>
            </a:r>
          </a:p>
          <a:p>
            <a:r>
              <a:rPr lang="en-US" sz="2400" b="1" i="1" dirty="0">
                <a:latin typeface="Times New Roman" panose="02020603050405020304" pitchFamily="18" charset="0"/>
                <a:ea typeface="Baskerville SemiBold" panose="02020502070401020303" pitchFamily="18" charset="0"/>
                <a:cs typeface="Times New Roman" panose="02020603050405020304" pitchFamily="18" charset="0"/>
              </a:rPr>
              <a:t>are highly demanding</a:t>
            </a:r>
          </a:p>
        </p:txBody>
      </p:sp>
    </p:spTree>
    <p:extLst>
      <p:ext uri="{BB962C8B-B14F-4D97-AF65-F5344CB8AC3E}">
        <p14:creationId xmlns:p14="http://schemas.microsoft.com/office/powerpoint/2010/main" val="40055389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a:extLst>
            <a:ext uri="{FF2B5EF4-FFF2-40B4-BE49-F238E27FC236}">
              <a16:creationId xmlns:a16="http://schemas.microsoft.com/office/drawing/2014/main" id="{121F482E-8D63-6965-03DC-FA90D87AE9A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F37E1AA-E31B-74FA-9BFB-B67A4C4D7FD4}"/>
              </a:ext>
            </a:extLst>
          </p:cNvPr>
          <p:cNvSpPr txBox="1"/>
          <p:nvPr/>
        </p:nvSpPr>
        <p:spPr>
          <a:xfrm>
            <a:off x="2305646" y="3992122"/>
            <a:ext cx="467739" cy="361637"/>
          </a:xfrm>
          <a:prstGeom prst="rect">
            <a:avLst/>
          </a:prstGeom>
          <a:noFill/>
        </p:spPr>
        <p:txBody>
          <a:bodyPr wrap="square" rtlCol="0">
            <a:spAutoFit/>
          </a:bodyPr>
          <a:lstStyle/>
          <a:p>
            <a:pPr algn="ctr">
              <a:lnSpc>
                <a:spcPts val="2120"/>
              </a:lnSpc>
            </a:pPr>
            <a:r>
              <a:rPr lang="en-US" b="1" dirty="0">
                <a:solidFill>
                  <a:schemeClr val="bg1"/>
                </a:solidFill>
                <a:latin typeface="Oswald" pitchFamily="2" charset="77"/>
              </a:rPr>
              <a:t>1</a:t>
            </a:r>
          </a:p>
        </p:txBody>
      </p:sp>
      <p:sp>
        <p:nvSpPr>
          <p:cNvPr id="6" name="TextBox 5">
            <a:extLst>
              <a:ext uri="{FF2B5EF4-FFF2-40B4-BE49-F238E27FC236}">
                <a16:creationId xmlns:a16="http://schemas.microsoft.com/office/drawing/2014/main" id="{1C4644ED-8EC7-3630-17D2-4D7FCE43F6F5}"/>
              </a:ext>
            </a:extLst>
          </p:cNvPr>
          <p:cNvSpPr txBox="1"/>
          <p:nvPr/>
        </p:nvSpPr>
        <p:spPr>
          <a:xfrm>
            <a:off x="1894891" y="4288275"/>
            <a:ext cx="1289251" cy="461665"/>
          </a:xfrm>
          <a:prstGeom prst="rect">
            <a:avLst/>
          </a:prstGeom>
          <a:noFill/>
        </p:spPr>
        <p:txBody>
          <a:bodyPr wrap="square" rtlCol="0">
            <a:spAutoFit/>
          </a:bodyPr>
          <a:lstStyle/>
          <a:p>
            <a:pPr algn="ctr"/>
            <a:r>
              <a:rPr lang="en-US" sz="1200" dirty="0">
                <a:solidFill>
                  <a:schemeClr val="bg1"/>
                </a:solidFill>
                <a:latin typeface="Nunito Sans Normal Light" pitchFamily="2" charset="77"/>
              </a:rPr>
              <a:t>Ovarian</a:t>
            </a:r>
          </a:p>
          <a:p>
            <a:pPr algn="ctr"/>
            <a:r>
              <a:rPr lang="en-US" sz="1200" dirty="0">
                <a:solidFill>
                  <a:schemeClr val="bg1"/>
                </a:solidFill>
                <a:latin typeface="Nunito Sans Normal Light" pitchFamily="2" charset="77"/>
              </a:rPr>
              <a:t>stimulation</a:t>
            </a:r>
          </a:p>
        </p:txBody>
      </p:sp>
      <p:grpSp>
        <p:nvGrpSpPr>
          <p:cNvPr id="19" name="Group 18">
            <a:extLst>
              <a:ext uri="{FF2B5EF4-FFF2-40B4-BE49-F238E27FC236}">
                <a16:creationId xmlns:a16="http://schemas.microsoft.com/office/drawing/2014/main" id="{12B872CD-50EF-487D-6FB8-E057B191B2E2}"/>
              </a:ext>
            </a:extLst>
          </p:cNvPr>
          <p:cNvGrpSpPr/>
          <p:nvPr/>
        </p:nvGrpSpPr>
        <p:grpSpPr>
          <a:xfrm>
            <a:off x="1894891" y="2700503"/>
            <a:ext cx="8402215" cy="1289250"/>
            <a:chOff x="1866593" y="2688986"/>
            <a:chExt cx="8402215" cy="1289250"/>
          </a:xfrm>
        </p:grpSpPr>
        <p:pic>
          <p:nvPicPr>
            <p:cNvPr id="8" name="Picture 7" descr="A syringe with a needle&#10;&#10;AI-generated content may be incorrect.">
              <a:extLst>
                <a:ext uri="{FF2B5EF4-FFF2-40B4-BE49-F238E27FC236}">
                  <a16:creationId xmlns:a16="http://schemas.microsoft.com/office/drawing/2014/main" id="{E27A0732-11C4-5435-6C19-DAE1097F17A0}"/>
                </a:ext>
              </a:extLst>
            </p:cNvPr>
            <p:cNvPicPr>
              <a:picLocks noChangeAspect="1"/>
            </p:cNvPicPr>
            <p:nvPr/>
          </p:nvPicPr>
          <p:blipFill>
            <a:blip r:embed="rId3"/>
            <a:stretch>
              <a:fillRect/>
            </a:stretch>
          </p:blipFill>
          <p:spPr>
            <a:xfrm>
              <a:off x="8979558" y="2688986"/>
              <a:ext cx="1289250" cy="1289250"/>
            </a:xfrm>
            <a:prstGeom prst="rect">
              <a:avLst/>
            </a:prstGeom>
          </p:spPr>
        </p:pic>
        <p:pic>
          <p:nvPicPr>
            <p:cNvPr id="10" name="Picture 9" descr="A test tubes with sperm in it&#10;&#10;AI-generated content may be incorrect.">
              <a:extLst>
                <a:ext uri="{FF2B5EF4-FFF2-40B4-BE49-F238E27FC236}">
                  <a16:creationId xmlns:a16="http://schemas.microsoft.com/office/drawing/2014/main" id="{D15C6E13-7CA4-2306-B500-B389CABEB831}"/>
                </a:ext>
              </a:extLst>
            </p:cNvPr>
            <p:cNvPicPr>
              <a:picLocks noChangeAspect="1"/>
            </p:cNvPicPr>
            <p:nvPr/>
          </p:nvPicPr>
          <p:blipFill>
            <a:blip r:embed="rId4"/>
            <a:stretch>
              <a:fillRect/>
            </a:stretch>
          </p:blipFill>
          <p:spPr>
            <a:xfrm>
              <a:off x="3289186" y="2688986"/>
              <a:ext cx="1289250" cy="1289250"/>
            </a:xfrm>
            <a:prstGeom prst="rect">
              <a:avLst/>
            </a:prstGeom>
          </p:spPr>
        </p:pic>
        <p:pic>
          <p:nvPicPr>
            <p:cNvPr id="12" name="Picture 11" descr="A white circle with a black and blue object in the center&#10;&#10;AI-generated content may be incorrect.">
              <a:extLst>
                <a:ext uri="{FF2B5EF4-FFF2-40B4-BE49-F238E27FC236}">
                  <a16:creationId xmlns:a16="http://schemas.microsoft.com/office/drawing/2014/main" id="{96BE0483-D97B-3361-0F5B-D7110C02CE1A}"/>
                </a:ext>
              </a:extLst>
            </p:cNvPr>
            <p:cNvPicPr>
              <a:picLocks noChangeAspect="1"/>
            </p:cNvPicPr>
            <p:nvPr/>
          </p:nvPicPr>
          <p:blipFill>
            <a:blip r:embed="rId5"/>
            <a:stretch>
              <a:fillRect/>
            </a:stretch>
          </p:blipFill>
          <p:spPr>
            <a:xfrm>
              <a:off x="4711779" y="2688986"/>
              <a:ext cx="1289250" cy="1289250"/>
            </a:xfrm>
            <a:prstGeom prst="rect">
              <a:avLst/>
            </a:prstGeom>
          </p:spPr>
        </p:pic>
        <p:pic>
          <p:nvPicPr>
            <p:cNvPr id="14" name="Picture 13" descr="A circular object with blue and white spots&#10;&#10;AI-generated content may be incorrect.">
              <a:extLst>
                <a:ext uri="{FF2B5EF4-FFF2-40B4-BE49-F238E27FC236}">
                  <a16:creationId xmlns:a16="http://schemas.microsoft.com/office/drawing/2014/main" id="{98AEA26E-0B60-37B6-B763-2FC82EC617AC}"/>
                </a:ext>
              </a:extLst>
            </p:cNvPr>
            <p:cNvPicPr>
              <a:picLocks noChangeAspect="1"/>
            </p:cNvPicPr>
            <p:nvPr/>
          </p:nvPicPr>
          <p:blipFill>
            <a:blip r:embed="rId6"/>
            <a:stretch>
              <a:fillRect/>
            </a:stretch>
          </p:blipFill>
          <p:spPr>
            <a:xfrm>
              <a:off x="6134372" y="2688986"/>
              <a:ext cx="1289250" cy="1289250"/>
            </a:xfrm>
            <a:prstGeom prst="rect">
              <a:avLst/>
            </a:prstGeom>
          </p:spPr>
        </p:pic>
        <p:pic>
          <p:nvPicPr>
            <p:cNvPr id="16" name="Picture 15" descr="A uterus with a syringe&#10;&#10;AI-generated content may be incorrect.">
              <a:extLst>
                <a:ext uri="{FF2B5EF4-FFF2-40B4-BE49-F238E27FC236}">
                  <a16:creationId xmlns:a16="http://schemas.microsoft.com/office/drawing/2014/main" id="{AA3F80CB-6670-7B9F-600D-ECBEF17A8EE9}"/>
                </a:ext>
              </a:extLst>
            </p:cNvPr>
            <p:cNvPicPr>
              <a:picLocks noChangeAspect="1"/>
            </p:cNvPicPr>
            <p:nvPr/>
          </p:nvPicPr>
          <p:blipFill>
            <a:blip r:embed="rId7"/>
            <a:stretch>
              <a:fillRect/>
            </a:stretch>
          </p:blipFill>
          <p:spPr>
            <a:xfrm>
              <a:off x="7556965" y="2688986"/>
              <a:ext cx="1289250" cy="1289250"/>
            </a:xfrm>
            <a:prstGeom prst="rect">
              <a:avLst/>
            </a:prstGeom>
          </p:spPr>
        </p:pic>
        <p:pic>
          <p:nvPicPr>
            <p:cNvPr id="18" name="Picture 17" descr="A pregnancy test&#10;&#10;AI-generated content may be incorrect.">
              <a:extLst>
                <a:ext uri="{FF2B5EF4-FFF2-40B4-BE49-F238E27FC236}">
                  <a16:creationId xmlns:a16="http://schemas.microsoft.com/office/drawing/2014/main" id="{C688891A-AFDE-8D02-5943-11CB9B4E3AA0}"/>
                </a:ext>
              </a:extLst>
            </p:cNvPr>
            <p:cNvPicPr>
              <a:picLocks noChangeAspect="1"/>
            </p:cNvPicPr>
            <p:nvPr/>
          </p:nvPicPr>
          <p:blipFill>
            <a:blip r:embed="rId8"/>
            <a:stretch>
              <a:fillRect/>
            </a:stretch>
          </p:blipFill>
          <p:spPr>
            <a:xfrm>
              <a:off x="1866593" y="2688986"/>
              <a:ext cx="1289250" cy="1289250"/>
            </a:xfrm>
            <a:prstGeom prst="rect">
              <a:avLst/>
            </a:prstGeom>
          </p:spPr>
        </p:pic>
      </p:grpSp>
      <p:sp>
        <p:nvSpPr>
          <p:cNvPr id="20" name="TextBox 19">
            <a:extLst>
              <a:ext uri="{FF2B5EF4-FFF2-40B4-BE49-F238E27FC236}">
                <a16:creationId xmlns:a16="http://schemas.microsoft.com/office/drawing/2014/main" id="{1B7B4E4D-9005-7111-D3A6-0DAA7BA421C4}"/>
              </a:ext>
            </a:extLst>
          </p:cNvPr>
          <p:cNvSpPr txBox="1"/>
          <p:nvPr/>
        </p:nvSpPr>
        <p:spPr>
          <a:xfrm>
            <a:off x="3319180" y="4288275"/>
            <a:ext cx="1289251" cy="461665"/>
          </a:xfrm>
          <a:prstGeom prst="rect">
            <a:avLst/>
          </a:prstGeom>
          <a:noFill/>
        </p:spPr>
        <p:txBody>
          <a:bodyPr wrap="square" rtlCol="0">
            <a:spAutoFit/>
          </a:bodyPr>
          <a:lstStyle/>
          <a:p>
            <a:pPr algn="ctr"/>
            <a:r>
              <a:rPr lang="en-US" sz="1200" dirty="0">
                <a:solidFill>
                  <a:schemeClr val="bg1"/>
                </a:solidFill>
                <a:latin typeface="Nunito Sans Normal Light" pitchFamily="2" charset="77"/>
              </a:rPr>
              <a:t>Egg retrieval &amp;</a:t>
            </a:r>
          </a:p>
          <a:p>
            <a:pPr algn="ctr"/>
            <a:r>
              <a:rPr lang="en-US" sz="1200" dirty="0">
                <a:solidFill>
                  <a:schemeClr val="bg1"/>
                </a:solidFill>
                <a:latin typeface="Nunito Sans Normal Light" pitchFamily="2" charset="77"/>
              </a:rPr>
              <a:t>sperm collection</a:t>
            </a:r>
          </a:p>
        </p:txBody>
      </p:sp>
      <p:sp>
        <p:nvSpPr>
          <p:cNvPr id="21" name="TextBox 20">
            <a:extLst>
              <a:ext uri="{FF2B5EF4-FFF2-40B4-BE49-F238E27FC236}">
                <a16:creationId xmlns:a16="http://schemas.microsoft.com/office/drawing/2014/main" id="{6C80BCFA-C7F5-3810-BE2B-92D83ECE4FB6}"/>
              </a:ext>
            </a:extLst>
          </p:cNvPr>
          <p:cNvSpPr txBox="1"/>
          <p:nvPr/>
        </p:nvSpPr>
        <p:spPr>
          <a:xfrm>
            <a:off x="4746723" y="4288275"/>
            <a:ext cx="1289251" cy="276999"/>
          </a:xfrm>
          <a:prstGeom prst="rect">
            <a:avLst/>
          </a:prstGeom>
          <a:noFill/>
        </p:spPr>
        <p:txBody>
          <a:bodyPr wrap="square" rtlCol="0">
            <a:spAutoFit/>
          </a:bodyPr>
          <a:lstStyle/>
          <a:p>
            <a:pPr algn="ctr"/>
            <a:r>
              <a:rPr lang="en-US" sz="1200" dirty="0">
                <a:solidFill>
                  <a:schemeClr val="bg1"/>
                </a:solidFill>
                <a:latin typeface="Nunito Sans Normal Light" pitchFamily="2" charset="77"/>
              </a:rPr>
              <a:t>Fertilization</a:t>
            </a:r>
          </a:p>
        </p:txBody>
      </p:sp>
      <p:sp>
        <p:nvSpPr>
          <p:cNvPr id="22" name="TextBox 21">
            <a:extLst>
              <a:ext uri="{FF2B5EF4-FFF2-40B4-BE49-F238E27FC236}">
                <a16:creationId xmlns:a16="http://schemas.microsoft.com/office/drawing/2014/main" id="{F3E8CDD9-0DDD-CB4E-EA7A-E6FF4B9AA779}"/>
              </a:ext>
            </a:extLst>
          </p:cNvPr>
          <p:cNvSpPr txBox="1"/>
          <p:nvPr/>
        </p:nvSpPr>
        <p:spPr>
          <a:xfrm>
            <a:off x="6162670" y="4288275"/>
            <a:ext cx="1289251" cy="276999"/>
          </a:xfrm>
          <a:prstGeom prst="rect">
            <a:avLst/>
          </a:prstGeom>
          <a:noFill/>
        </p:spPr>
        <p:txBody>
          <a:bodyPr wrap="square" rtlCol="0">
            <a:spAutoFit/>
          </a:bodyPr>
          <a:lstStyle/>
          <a:p>
            <a:pPr algn="ctr"/>
            <a:r>
              <a:rPr lang="en-US" sz="1200" dirty="0">
                <a:solidFill>
                  <a:schemeClr val="bg1"/>
                </a:solidFill>
                <a:latin typeface="Nunito Sans Normal Light" pitchFamily="2" charset="77"/>
              </a:rPr>
              <a:t>Embryo culture</a:t>
            </a:r>
          </a:p>
        </p:txBody>
      </p:sp>
      <p:sp>
        <p:nvSpPr>
          <p:cNvPr id="23" name="TextBox 22">
            <a:extLst>
              <a:ext uri="{FF2B5EF4-FFF2-40B4-BE49-F238E27FC236}">
                <a16:creationId xmlns:a16="http://schemas.microsoft.com/office/drawing/2014/main" id="{750E9081-48AB-1C33-37E4-B4DCDE3ACB98}"/>
              </a:ext>
            </a:extLst>
          </p:cNvPr>
          <p:cNvSpPr txBox="1"/>
          <p:nvPr/>
        </p:nvSpPr>
        <p:spPr>
          <a:xfrm>
            <a:off x="7578617" y="4285616"/>
            <a:ext cx="1289251" cy="276999"/>
          </a:xfrm>
          <a:prstGeom prst="rect">
            <a:avLst/>
          </a:prstGeom>
          <a:noFill/>
        </p:spPr>
        <p:txBody>
          <a:bodyPr wrap="square" rtlCol="0">
            <a:spAutoFit/>
          </a:bodyPr>
          <a:lstStyle/>
          <a:p>
            <a:pPr algn="ctr"/>
            <a:r>
              <a:rPr lang="en-US" sz="1200" dirty="0">
                <a:solidFill>
                  <a:schemeClr val="bg1"/>
                </a:solidFill>
                <a:latin typeface="Nunito Sans Normal Light" pitchFamily="2" charset="77"/>
              </a:rPr>
              <a:t>Embryo transfer</a:t>
            </a:r>
          </a:p>
        </p:txBody>
      </p:sp>
      <p:sp>
        <p:nvSpPr>
          <p:cNvPr id="24" name="TextBox 23">
            <a:extLst>
              <a:ext uri="{FF2B5EF4-FFF2-40B4-BE49-F238E27FC236}">
                <a16:creationId xmlns:a16="http://schemas.microsoft.com/office/drawing/2014/main" id="{A377F828-CAA2-1E59-AF1A-7A5351B3179D}"/>
              </a:ext>
            </a:extLst>
          </p:cNvPr>
          <p:cNvSpPr txBox="1"/>
          <p:nvPr/>
        </p:nvSpPr>
        <p:spPr>
          <a:xfrm>
            <a:off x="9012876" y="4288275"/>
            <a:ext cx="1289251" cy="276999"/>
          </a:xfrm>
          <a:prstGeom prst="rect">
            <a:avLst/>
          </a:prstGeom>
          <a:noFill/>
        </p:spPr>
        <p:txBody>
          <a:bodyPr wrap="square" rtlCol="0">
            <a:spAutoFit/>
          </a:bodyPr>
          <a:lstStyle/>
          <a:p>
            <a:pPr algn="ctr"/>
            <a:r>
              <a:rPr lang="en-US" sz="1200" dirty="0">
                <a:solidFill>
                  <a:schemeClr val="bg1"/>
                </a:solidFill>
                <a:latin typeface="Nunito Sans Normal Light" pitchFamily="2" charset="77"/>
              </a:rPr>
              <a:t>Pregnancy</a:t>
            </a:r>
          </a:p>
        </p:txBody>
      </p:sp>
      <p:sp>
        <p:nvSpPr>
          <p:cNvPr id="25" name="TextBox 24">
            <a:extLst>
              <a:ext uri="{FF2B5EF4-FFF2-40B4-BE49-F238E27FC236}">
                <a16:creationId xmlns:a16="http://schemas.microsoft.com/office/drawing/2014/main" id="{B711A88D-4E88-8B54-59F5-7493E81A895F}"/>
              </a:ext>
            </a:extLst>
          </p:cNvPr>
          <p:cNvSpPr txBox="1"/>
          <p:nvPr/>
        </p:nvSpPr>
        <p:spPr>
          <a:xfrm>
            <a:off x="3729866" y="3992122"/>
            <a:ext cx="467739" cy="361637"/>
          </a:xfrm>
          <a:prstGeom prst="rect">
            <a:avLst/>
          </a:prstGeom>
          <a:noFill/>
        </p:spPr>
        <p:txBody>
          <a:bodyPr wrap="square" rtlCol="0">
            <a:spAutoFit/>
          </a:bodyPr>
          <a:lstStyle/>
          <a:p>
            <a:pPr algn="ctr">
              <a:lnSpc>
                <a:spcPts val="2120"/>
              </a:lnSpc>
            </a:pPr>
            <a:r>
              <a:rPr lang="en-US" b="1" dirty="0">
                <a:solidFill>
                  <a:schemeClr val="bg1"/>
                </a:solidFill>
                <a:latin typeface="Oswald" pitchFamily="2" charset="77"/>
              </a:rPr>
              <a:t>2</a:t>
            </a:r>
          </a:p>
        </p:txBody>
      </p:sp>
      <p:sp>
        <p:nvSpPr>
          <p:cNvPr id="26" name="TextBox 25">
            <a:extLst>
              <a:ext uri="{FF2B5EF4-FFF2-40B4-BE49-F238E27FC236}">
                <a16:creationId xmlns:a16="http://schemas.microsoft.com/office/drawing/2014/main" id="{8622540F-2C65-5F96-EE7A-9C61DF48B6A5}"/>
              </a:ext>
            </a:extLst>
          </p:cNvPr>
          <p:cNvSpPr txBox="1"/>
          <p:nvPr/>
        </p:nvSpPr>
        <p:spPr>
          <a:xfrm>
            <a:off x="5152529" y="3992122"/>
            <a:ext cx="467739" cy="361637"/>
          </a:xfrm>
          <a:prstGeom prst="rect">
            <a:avLst/>
          </a:prstGeom>
          <a:noFill/>
        </p:spPr>
        <p:txBody>
          <a:bodyPr wrap="square" rtlCol="0">
            <a:spAutoFit/>
          </a:bodyPr>
          <a:lstStyle/>
          <a:p>
            <a:pPr algn="ctr">
              <a:lnSpc>
                <a:spcPts val="2120"/>
              </a:lnSpc>
            </a:pPr>
            <a:r>
              <a:rPr lang="en-US" b="1" dirty="0">
                <a:solidFill>
                  <a:schemeClr val="bg1"/>
                </a:solidFill>
                <a:latin typeface="Oswald" pitchFamily="2" charset="77"/>
              </a:rPr>
              <a:t>3</a:t>
            </a:r>
          </a:p>
        </p:txBody>
      </p:sp>
      <p:sp>
        <p:nvSpPr>
          <p:cNvPr id="27" name="TextBox 26">
            <a:extLst>
              <a:ext uri="{FF2B5EF4-FFF2-40B4-BE49-F238E27FC236}">
                <a16:creationId xmlns:a16="http://schemas.microsoft.com/office/drawing/2014/main" id="{CBE465E0-114D-A86D-BB3D-EEEBB0330FC4}"/>
              </a:ext>
            </a:extLst>
          </p:cNvPr>
          <p:cNvSpPr txBox="1"/>
          <p:nvPr/>
        </p:nvSpPr>
        <p:spPr>
          <a:xfrm>
            <a:off x="6576749" y="3992122"/>
            <a:ext cx="467739" cy="361637"/>
          </a:xfrm>
          <a:prstGeom prst="rect">
            <a:avLst/>
          </a:prstGeom>
          <a:noFill/>
        </p:spPr>
        <p:txBody>
          <a:bodyPr wrap="square" rtlCol="0">
            <a:spAutoFit/>
          </a:bodyPr>
          <a:lstStyle/>
          <a:p>
            <a:pPr algn="ctr">
              <a:lnSpc>
                <a:spcPts val="2120"/>
              </a:lnSpc>
            </a:pPr>
            <a:r>
              <a:rPr lang="en-US" b="1" dirty="0">
                <a:solidFill>
                  <a:schemeClr val="bg1"/>
                </a:solidFill>
                <a:latin typeface="Oswald" pitchFamily="2" charset="77"/>
              </a:rPr>
              <a:t>4</a:t>
            </a:r>
          </a:p>
        </p:txBody>
      </p:sp>
      <p:sp>
        <p:nvSpPr>
          <p:cNvPr id="28" name="TextBox 27">
            <a:extLst>
              <a:ext uri="{FF2B5EF4-FFF2-40B4-BE49-F238E27FC236}">
                <a16:creationId xmlns:a16="http://schemas.microsoft.com/office/drawing/2014/main" id="{9D654CA7-C930-174E-CEFB-EBE48F6516BE}"/>
              </a:ext>
            </a:extLst>
          </p:cNvPr>
          <p:cNvSpPr txBox="1"/>
          <p:nvPr/>
        </p:nvSpPr>
        <p:spPr>
          <a:xfrm>
            <a:off x="7994397" y="3992122"/>
            <a:ext cx="467739" cy="361637"/>
          </a:xfrm>
          <a:prstGeom prst="rect">
            <a:avLst/>
          </a:prstGeom>
          <a:noFill/>
        </p:spPr>
        <p:txBody>
          <a:bodyPr wrap="square" rtlCol="0">
            <a:spAutoFit/>
          </a:bodyPr>
          <a:lstStyle/>
          <a:p>
            <a:pPr algn="ctr">
              <a:lnSpc>
                <a:spcPts val="2120"/>
              </a:lnSpc>
            </a:pPr>
            <a:r>
              <a:rPr lang="en-US" b="1" dirty="0">
                <a:solidFill>
                  <a:schemeClr val="bg1"/>
                </a:solidFill>
                <a:latin typeface="Oswald" pitchFamily="2" charset="77"/>
              </a:rPr>
              <a:t>5</a:t>
            </a:r>
          </a:p>
        </p:txBody>
      </p:sp>
      <p:sp>
        <p:nvSpPr>
          <p:cNvPr id="29" name="TextBox 28">
            <a:extLst>
              <a:ext uri="{FF2B5EF4-FFF2-40B4-BE49-F238E27FC236}">
                <a16:creationId xmlns:a16="http://schemas.microsoft.com/office/drawing/2014/main" id="{D49F8FA1-9ACE-4243-964C-3DC4ED7CA05B}"/>
              </a:ext>
            </a:extLst>
          </p:cNvPr>
          <p:cNvSpPr txBox="1"/>
          <p:nvPr/>
        </p:nvSpPr>
        <p:spPr>
          <a:xfrm>
            <a:off x="9413361" y="3990744"/>
            <a:ext cx="467739" cy="361637"/>
          </a:xfrm>
          <a:prstGeom prst="rect">
            <a:avLst/>
          </a:prstGeom>
          <a:noFill/>
        </p:spPr>
        <p:txBody>
          <a:bodyPr wrap="square" rtlCol="0">
            <a:spAutoFit/>
          </a:bodyPr>
          <a:lstStyle/>
          <a:p>
            <a:pPr algn="ctr">
              <a:lnSpc>
                <a:spcPts val="2120"/>
              </a:lnSpc>
            </a:pPr>
            <a:r>
              <a:rPr lang="en-US" b="1" dirty="0">
                <a:solidFill>
                  <a:schemeClr val="bg1"/>
                </a:solidFill>
                <a:latin typeface="Oswald" pitchFamily="2" charset="77"/>
              </a:rPr>
              <a:t>6</a:t>
            </a:r>
          </a:p>
        </p:txBody>
      </p:sp>
      <p:sp>
        <p:nvSpPr>
          <p:cNvPr id="30" name="TextBox 29">
            <a:extLst>
              <a:ext uri="{FF2B5EF4-FFF2-40B4-BE49-F238E27FC236}">
                <a16:creationId xmlns:a16="http://schemas.microsoft.com/office/drawing/2014/main" id="{199FD33B-24FA-9365-1019-6924B8F0C219}"/>
              </a:ext>
            </a:extLst>
          </p:cNvPr>
          <p:cNvSpPr txBox="1"/>
          <p:nvPr/>
        </p:nvSpPr>
        <p:spPr>
          <a:xfrm>
            <a:off x="540388" y="598300"/>
            <a:ext cx="7044875" cy="1292662"/>
          </a:xfrm>
          <a:prstGeom prst="rect">
            <a:avLst/>
          </a:prstGeom>
          <a:noFill/>
        </p:spPr>
        <p:txBody>
          <a:bodyPr wrap="square" rtlCol="0">
            <a:spAutoFit/>
          </a:bodyPr>
          <a:lstStyle/>
          <a:p>
            <a:r>
              <a:rPr lang="en-US" sz="3900" b="1" dirty="0">
                <a:solidFill>
                  <a:schemeClr val="bg1"/>
                </a:solidFill>
                <a:latin typeface="Oswald" pitchFamily="2" charset="77"/>
              </a:rPr>
              <a:t>IT TYPICALLY TAKES MORE THAN ONE TRY </a:t>
            </a:r>
          </a:p>
        </p:txBody>
      </p:sp>
      <p:sp>
        <p:nvSpPr>
          <p:cNvPr id="32" name="Oval 31">
            <a:extLst>
              <a:ext uri="{FF2B5EF4-FFF2-40B4-BE49-F238E27FC236}">
                <a16:creationId xmlns:a16="http://schemas.microsoft.com/office/drawing/2014/main" id="{7F5768A4-7148-43EA-57DC-B2E2BD1708A0}"/>
              </a:ext>
            </a:extLst>
          </p:cNvPr>
          <p:cNvSpPr>
            <a:spLocks noChangeAspect="1"/>
          </p:cNvSpPr>
          <p:nvPr/>
        </p:nvSpPr>
        <p:spPr>
          <a:xfrm rot="10800000">
            <a:off x="4429930" y="2074182"/>
            <a:ext cx="144000" cy="144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D10A6228-5E92-51B5-F3A9-346C78A5C560}"/>
              </a:ext>
            </a:extLst>
          </p:cNvPr>
          <p:cNvCxnSpPr>
            <a:cxnSpLocks/>
          </p:cNvCxnSpPr>
          <p:nvPr/>
        </p:nvCxnSpPr>
        <p:spPr>
          <a:xfrm flipH="1" flipV="1">
            <a:off x="4573930" y="2218183"/>
            <a:ext cx="506526" cy="512716"/>
          </a:xfrm>
          <a:prstGeom prst="line">
            <a:avLst/>
          </a:prstGeom>
          <a:ln>
            <a:solidFill>
              <a:schemeClr val="bg1">
                <a:alpha val="69988"/>
              </a:schemeClr>
            </a:solidFill>
            <a:prstDash val="sysDot"/>
          </a:ln>
        </p:spPr>
        <p:style>
          <a:lnRef idx="1">
            <a:schemeClr val="dk1"/>
          </a:lnRef>
          <a:fillRef idx="0">
            <a:schemeClr val="dk1"/>
          </a:fillRef>
          <a:effectRef idx="0">
            <a:schemeClr val="dk1"/>
          </a:effectRef>
          <a:fontRef idx="minor">
            <a:schemeClr val="tx1"/>
          </a:fontRef>
        </p:style>
      </p:cxnSp>
      <p:sp>
        <p:nvSpPr>
          <p:cNvPr id="37" name="Oval 36">
            <a:extLst>
              <a:ext uri="{FF2B5EF4-FFF2-40B4-BE49-F238E27FC236}">
                <a16:creationId xmlns:a16="http://schemas.microsoft.com/office/drawing/2014/main" id="{C78CCFE6-B0A2-A951-5504-3D6E47E0D81E}"/>
              </a:ext>
            </a:extLst>
          </p:cNvPr>
          <p:cNvSpPr>
            <a:spLocks noChangeAspect="1"/>
          </p:cNvSpPr>
          <p:nvPr/>
        </p:nvSpPr>
        <p:spPr>
          <a:xfrm rot="10800000">
            <a:off x="8153750" y="2198458"/>
            <a:ext cx="144000" cy="144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C60A29E4-2DA7-EE14-29D4-18BF363F72E6}"/>
              </a:ext>
            </a:extLst>
          </p:cNvPr>
          <p:cNvCxnSpPr>
            <a:cxnSpLocks/>
            <a:stCxn id="16" idx="0"/>
          </p:cNvCxnSpPr>
          <p:nvPr/>
        </p:nvCxnSpPr>
        <p:spPr>
          <a:xfrm flipV="1">
            <a:off x="8229888" y="2353187"/>
            <a:ext cx="0" cy="347316"/>
          </a:xfrm>
          <a:prstGeom prst="line">
            <a:avLst/>
          </a:prstGeom>
          <a:ln>
            <a:solidFill>
              <a:schemeClr val="bg1">
                <a:alpha val="69988"/>
              </a:schemeClr>
            </a:solidFill>
            <a:prstDash val="sysDot"/>
          </a:ln>
        </p:spPr>
        <p:style>
          <a:lnRef idx="1">
            <a:schemeClr val="dk1"/>
          </a:lnRef>
          <a:fillRef idx="0">
            <a:schemeClr val="dk1"/>
          </a:fillRef>
          <a:effectRef idx="0">
            <a:schemeClr val="dk1"/>
          </a:effectRef>
          <a:fontRef idx="minor">
            <a:schemeClr val="tx1"/>
          </a:fontRef>
        </p:style>
      </p:cxnSp>
      <p:grpSp>
        <p:nvGrpSpPr>
          <p:cNvPr id="45" name="Group 44">
            <a:extLst>
              <a:ext uri="{FF2B5EF4-FFF2-40B4-BE49-F238E27FC236}">
                <a16:creationId xmlns:a16="http://schemas.microsoft.com/office/drawing/2014/main" id="{BAFA3E0F-02C4-8DA7-86EA-7883ACC8B97C}"/>
              </a:ext>
            </a:extLst>
          </p:cNvPr>
          <p:cNvGrpSpPr/>
          <p:nvPr/>
        </p:nvGrpSpPr>
        <p:grpSpPr>
          <a:xfrm>
            <a:off x="5548268" y="4595787"/>
            <a:ext cx="807427" cy="719521"/>
            <a:chOff x="5548268" y="4595787"/>
            <a:chExt cx="807427" cy="719521"/>
          </a:xfrm>
        </p:grpSpPr>
        <p:sp>
          <p:nvSpPr>
            <p:cNvPr id="42" name="Oval 41">
              <a:extLst>
                <a:ext uri="{FF2B5EF4-FFF2-40B4-BE49-F238E27FC236}">
                  <a16:creationId xmlns:a16="http://schemas.microsoft.com/office/drawing/2014/main" id="{CFA521CB-E5E0-94ED-58F6-A6C33741761A}"/>
                </a:ext>
              </a:extLst>
            </p:cNvPr>
            <p:cNvSpPr>
              <a:spLocks noChangeAspect="1"/>
            </p:cNvSpPr>
            <p:nvPr/>
          </p:nvSpPr>
          <p:spPr>
            <a:xfrm rot="10800000">
              <a:off x="5548268" y="5171308"/>
              <a:ext cx="144000" cy="144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id="{8CBCED1B-5365-06CC-26BD-B1E76D25B2B5}"/>
                </a:ext>
              </a:extLst>
            </p:cNvPr>
            <p:cNvCxnSpPr>
              <a:cxnSpLocks/>
            </p:cNvCxnSpPr>
            <p:nvPr/>
          </p:nvCxnSpPr>
          <p:spPr>
            <a:xfrm flipV="1">
              <a:off x="5692268" y="4595787"/>
              <a:ext cx="663427" cy="583054"/>
            </a:xfrm>
            <a:prstGeom prst="line">
              <a:avLst/>
            </a:prstGeom>
            <a:ln>
              <a:solidFill>
                <a:schemeClr val="bg1">
                  <a:alpha val="69988"/>
                </a:schemeClr>
              </a:solidFill>
              <a:prstDash val="sysDot"/>
            </a:ln>
          </p:spPr>
          <p:style>
            <a:lnRef idx="1">
              <a:schemeClr val="dk1"/>
            </a:lnRef>
            <a:fillRef idx="0">
              <a:schemeClr val="dk1"/>
            </a:fillRef>
            <a:effectRef idx="0">
              <a:schemeClr val="dk1"/>
            </a:effectRef>
            <a:fontRef idx="minor">
              <a:schemeClr val="tx1"/>
            </a:fontRef>
          </p:style>
        </p:cxnSp>
      </p:grpSp>
      <p:grpSp>
        <p:nvGrpSpPr>
          <p:cNvPr id="46" name="Group 45">
            <a:extLst>
              <a:ext uri="{FF2B5EF4-FFF2-40B4-BE49-F238E27FC236}">
                <a16:creationId xmlns:a16="http://schemas.microsoft.com/office/drawing/2014/main" id="{A4D53199-F265-A74D-7D80-F2CC68E5BC8E}"/>
              </a:ext>
            </a:extLst>
          </p:cNvPr>
          <p:cNvGrpSpPr/>
          <p:nvPr/>
        </p:nvGrpSpPr>
        <p:grpSpPr>
          <a:xfrm flipH="1">
            <a:off x="8223242" y="4595787"/>
            <a:ext cx="807427" cy="719521"/>
            <a:chOff x="5548268" y="4595787"/>
            <a:chExt cx="807427" cy="719521"/>
          </a:xfrm>
        </p:grpSpPr>
        <p:sp>
          <p:nvSpPr>
            <p:cNvPr id="47" name="Oval 46">
              <a:extLst>
                <a:ext uri="{FF2B5EF4-FFF2-40B4-BE49-F238E27FC236}">
                  <a16:creationId xmlns:a16="http://schemas.microsoft.com/office/drawing/2014/main" id="{755150A7-81A3-E3C1-EA06-3799C7744D1E}"/>
                </a:ext>
              </a:extLst>
            </p:cNvPr>
            <p:cNvSpPr>
              <a:spLocks noChangeAspect="1"/>
            </p:cNvSpPr>
            <p:nvPr/>
          </p:nvSpPr>
          <p:spPr>
            <a:xfrm rot="10800000">
              <a:off x="5548268" y="5171308"/>
              <a:ext cx="144000" cy="144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a:extLst>
                <a:ext uri="{FF2B5EF4-FFF2-40B4-BE49-F238E27FC236}">
                  <a16:creationId xmlns:a16="http://schemas.microsoft.com/office/drawing/2014/main" id="{40E0D13E-E6A1-EDF0-8F43-F84E88792BFF}"/>
                </a:ext>
              </a:extLst>
            </p:cNvPr>
            <p:cNvCxnSpPr>
              <a:cxnSpLocks/>
            </p:cNvCxnSpPr>
            <p:nvPr/>
          </p:nvCxnSpPr>
          <p:spPr>
            <a:xfrm flipV="1">
              <a:off x="5692268" y="4595787"/>
              <a:ext cx="663427" cy="583054"/>
            </a:xfrm>
            <a:prstGeom prst="line">
              <a:avLst/>
            </a:prstGeom>
            <a:ln>
              <a:solidFill>
                <a:schemeClr val="bg1">
                  <a:alpha val="69988"/>
                </a:schemeClr>
              </a:solidFill>
              <a:prstDash val="sysDot"/>
            </a:ln>
          </p:spPr>
          <p:style>
            <a:lnRef idx="1">
              <a:schemeClr val="dk1"/>
            </a:lnRef>
            <a:fillRef idx="0">
              <a:schemeClr val="dk1"/>
            </a:fillRef>
            <a:effectRef idx="0">
              <a:schemeClr val="dk1"/>
            </a:effectRef>
            <a:fontRef idx="minor">
              <a:schemeClr val="tx1"/>
            </a:fontRef>
          </p:style>
        </p:cxnSp>
      </p:grpSp>
      <p:sp>
        <p:nvSpPr>
          <p:cNvPr id="53" name="TextBox 52">
            <a:extLst>
              <a:ext uri="{FF2B5EF4-FFF2-40B4-BE49-F238E27FC236}">
                <a16:creationId xmlns:a16="http://schemas.microsoft.com/office/drawing/2014/main" id="{F3EE8137-4AE3-802E-81F3-BF56742E6899}"/>
              </a:ext>
            </a:extLst>
          </p:cNvPr>
          <p:cNvSpPr txBox="1"/>
          <p:nvPr/>
        </p:nvSpPr>
        <p:spPr>
          <a:xfrm>
            <a:off x="2523451" y="1951512"/>
            <a:ext cx="1906479" cy="338554"/>
          </a:xfrm>
          <a:prstGeom prst="rect">
            <a:avLst/>
          </a:prstGeom>
          <a:noFill/>
        </p:spPr>
        <p:txBody>
          <a:bodyPr wrap="square" rtlCol="0">
            <a:spAutoFit/>
          </a:bodyPr>
          <a:lstStyle/>
          <a:p>
            <a:r>
              <a:rPr lang="en-US" sz="1600" b="1" i="1" dirty="0">
                <a:solidFill>
                  <a:schemeClr val="bg1"/>
                </a:solidFill>
                <a:latin typeface="Times New Roman" panose="02020603050405020304" pitchFamily="18" charset="0"/>
                <a:ea typeface="Baskerville" panose="02020502070401020303" pitchFamily="18" charset="0"/>
                <a:cs typeface="Times New Roman" panose="02020603050405020304" pitchFamily="18" charset="0"/>
              </a:rPr>
              <a:t>Not all eggs fertilize</a:t>
            </a:r>
          </a:p>
        </p:txBody>
      </p:sp>
      <p:sp>
        <p:nvSpPr>
          <p:cNvPr id="54" name="TextBox 53">
            <a:extLst>
              <a:ext uri="{FF2B5EF4-FFF2-40B4-BE49-F238E27FC236}">
                <a16:creationId xmlns:a16="http://schemas.microsoft.com/office/drawing/2014/main" id="{77EA90E0-CF98-F260-B9AE-B8D1D18209A0}"/>
              </a:ext>
            </a:extLst>
          </p:cNvPr>
          <p:cNvSpPr txBox="1"/>
          <p:nvPr/>
        </p:nvSpPr>
        <p:spPr>
          <a:xfrm>
            <a:off x="8347603" y="1641775"/>
            <a:ext cx="2310954" cy="338554"/>
          </a:xfrm>
          <a:prstGeom prst="rect">
            <a:avLst/>
          </a:prstGeom>
          <a:noFill/>
        </p:spPr>
        <p:txBody>
          <a:bodyPr wrap="square" rtlCol="0">
            <a:spAutoFit/>
          </a:bodyPr>
          <a:lstStyle/>
          <a:p>
            <a:r>
              <a:rPr lang="en-US" sz="1600" b="1" i="1" dirty="0">
                <a:solidFill>
                  <a:schemeClr val="bg1"/>
                </a:solidFill>
                <a:latin typeface="Times New Roman" panose="02020603050405020304" pitchFamily="18" charset="0"/>
                <a:ea typeface="Baskerville" panose="02020502070401020303" pitchFamily="18" charset="0"/>
                <a:cs typeface="Times New Roman" panose="02020603050405020304" pitchFamily="18" charset="0"/>
              </a:rPr>
              <a:t>Not all embryos implant</a:t>
            </a:r>
          </a:p>
        </p:txBody>
      </p:sp>
      <p:sp>
        <p:nvSpPr>
          <p:cNvPr id="55" name="TextBox 54">
            <a:extLst>
              <a:ext uri="{FF2B5EF4-FFF2-40B4-BE49-F238E27FC236}">
                <a16:creationId xmlns:a16="http://schemas.microsoft.com/office/drawing/2014/main" id="{6FBD3C1C-CBE7-BC62-BDCB-875E0C8F47F9}"/>
              </a:ext>
            </a:extLst>
          </p:cNvPr>
          <p:cNvSpPr txBox="1"/>
          <p:nvPr/>
        </p:nvSpPr>
        <p:spPr>
          <a:xfrm>
            <a:off x="6095999" y="5296139"/>
            <a:ext cx="5557868" cy="338554"/>
          </a:xfrm>
          <a:prstGeom prst="rect">
            <a:avLst/>
          </a:prstGeom>
          <a:noFill/>
        </p:spPr>
        <p:txBody>
          <a:bodyPr wrap="square" rtlCol="0">
            <a:spAutoFit/>
          </a:bodyPr>
          <a:lstStyle/>
          <a:p>
            <a:r>
              <a:rPr lang="en-US" sz="1600" b="1" i="1" dirty="0">
                <a:solidFill>
                  <a:schemeClr val="bg1"/>
                </a:solidFill>
                <a:latin typeface="Times New Roman" panose="02020603050405020304" pitchFamily="18" charset="0"/>
                <a:ea typeface="Baskerville" panose="02020502070401020303" pitchFamily="18" charset="0"/>
                <a:cs typeface="Times New Roman" panose="02020603050405020304" pitchFamily="18" charset="0"/>
              </a:rPr>
              <a:t>Transferring one embryo at a time is the best medical practice</a:t>
            </a:r>
          </a:p>
        </p:txBody>
      </p:sp>
      <p:sp>
        <p:nvSpPr>
          <p:cNvPr id="56" name="TextBox 55">
            <a:extLst>
              <a:ext uri="{FF2B5EF4-FFF2-40B4-BE49-F238E27FC236}">
                <a16:creationId xmlns:a16="http://schemas.microsoft.com/office/drawing/2014/main" id="{55C7F207-A61E-C625-A5A2-D5435E815783}"/>
              </a:ext>
            </a:extLst>
          </p:cNvPr>
          <p:cNvSpPr txBox="1"/>
          <p:nvPr/>
        </p:nvSpPr>
        <p:spPr>
          <a:xfrm>
            <a:off x="169276" y="5296139"/>
            <a:ext cx="5557868" cy="338554"/>
          </a:xfrm>
          <a:prstGeom prst="rect">
            <a:avLst/>
          </a:prstGeom>
          <a:noFill/>
        </p:spPr>
        <p:txBody>
          <a:bodyPr wrap="square" rtlCol="0">
            <a:spAutoFit/>
          </a:bodyPr>
          <a:lstStyle/>
          <a:p>
            <a:r>
              <a:rPr lang="en-US" sz="1600" b="1" i="1" dirty="0">
                <a:solidFill>
                  <a:schemeClr val="bg1"/>
                </a:solidFill>
                <a:latin typeface="Times New Roman" panose="02020603050405020304" pitchFamily="18" charset="0"/>
                <a:ea typeface="Baskerville" panose="02020502070401020303" pitchFamily="18" charset="0"/>
                <a:cs typeface="Times New Roman" panose="02020603050405020304" pitchFamily="18" charset="0"/>
              </a:rPr>
              <a:t>Many eggs fertilize but do not continue to grow into an embryo</a:t>
            </a:r>
          </a:p>
        </p:txBody>
      </p:sp>
      <p:sp>
        <p:nvSpPr>
          <p:cNvPr id="57" name="TextBox 56">
            <a:extLst>
              <a:ext uri="{FF2B5EF4-FFF2-40B4-BE49-F238E27FC236}">
                <a16:creationId xmlns:a16="http://schemas.microsoft.com/office/drawing/2014/main" id="{BDDF8E47-19B8-438F-66CF-67E9FA2D2791}"/>
              </a:ext>
            </a:extLst>
          </p:cNvPr>
          <p:cNvSpPr txBox="1"/>
          <p:nvPr/>
        </p:nvSpPr>
        <p:spPr>
          <a:xfrm>
            <a:off x="564794" y="6462022"/>
            <a:ext cx="2128979" cy="200055"/>
          </a:xfrm>
          <a:prstGeom prst="rect">
            <a:avLst/>
          </a:prstGeom>
          <a:noFill/>
        </p:spPr>
        <p:txBody>
          <a:bodyPr wrap="square" rtlCol="0">
            <a:spAutoFit/>
          </a:bodyPr>
          <a:lstStyle/>
          <a:p>
            <a:r>
              <a:rPr lang="en-US" sz="700" dirty="0">
                <a:solidFill>
                  <a:schemeClr val="bg1"/>
                </a:solidFill>
                <a:latin typeface="Nunito Sans Normal Light" pitchFamily="2" charset="77"/>
              </a:rPr>
              <a:t>1 American society for Reproductive Medicine </a:t>
            </a:r>
          </a:p>
        </p:txBody>
      </p:sp>
      <p:sp>
        <p:nvSpPr>
          <p:cNvPr id="58" name="TextBox 57">
            <a:extLst>
              <a:ext uri="{FF2B5EF4-FFF2-40B4-BE49-F238E27FC236}">
                <a16:creationId xmlns:a16="http://schemas.microsoft.com/office/drawing/2014/main" id="{39DBE126-F4DC-0D93-4F2D-34B838E9166F}"/>
              </a:ext>
            </a:extLst>
          </p:cNvPr>
          <p:cNvSpPr txBox="1"/>
          <p:nvPr/>
        </p:nvSpPr>
        <p:spPr>
          <a:xfrm>
            <a:off x="6095999" y="5621698"/>
            <a:ext cx="5762164" cy="892552"/>
          </a:xfrm>
          <a:prstGeom prst="rect">
            <a:avLst/>
          </a:prstGeom>
          <a:noFill/>
        </p:spPr>
        <p:txBody>
          <a:bodyPr wrap="square" rtlCol="0">
            <a:spAutoFit/>
          </a:bodyPr>
          <a:lstStyle/>
          <a:p>
            <a:r>
              <a:rPr lang="en-US" sz="1300" dirty="0">
                <a:solidFill>
                  <a:schemeClr val="bg1"/>
                </a:solidFill>
                <a:latin typeface="Nunito Sans Normal Light" pitchFamily="2" charset="77"/>
              </a:rPr>
              <a:t>Historically, due to the costs of fertility treatment, patients would transfer multiple embryos to save costs on repeated embryo transfers. This increases the risk of multiples (aka twins, etc.) and can lead to more medical complications for moms and babies. </a:t>
            </a:r>
          </a:p>
        </p:txBody>
      </p:sp>
      <p:sp>
        <p:nvSpPr>
          <p:cNvPr id="59" name="TextBox 58">
            <a:extLst>
              <a:ext uri="{FF2B5EF4-FFF2-40B4-BE49-F238E27FC236}">
                <a16:creationId xmlns:a16="http://schemas.microsoft.com/office/drawing/2014/main" id="{6CC85FF3-AF82-3EF3-65C6-B44B0FC8F04A}"/>
              </a:ext>
            </a:extLst>
          </p:cNvPr>
          <p:cNvSpPr txBox="1"/>
          <p:nvPr/>
        </p:nvSpPr>
        <p:spPr>
          <a:xfrm>
            <a:off x="169276" y="5621698"/>
            <a:ext cx="5762164" cy="692497"/>
          </a:xfrm>
          <a:prstGeom prst="rect">
            <a:avLst/>
          </a:prstGeom>
          <a:noFill/>
        </p:spPr>
        <p:txBody>
          <a:bodyPr wrap="square" rtlCol="0">
            <a:spAutoFit/>
          </a:bodyPr>
          <a:lstStyle/>
          <a:p>
            <a:r>
              <a:rPr lang="en-US" sz="1300" dirty="0">
                <a:solidFill>
                  <a:schemeClr val="bg1"/>
                </a:solidFill>
                <a:latin typeface="Nunito Sans Normal Light" pitchFamily="2" charset="77"/>
              </a:rPr>
              <a:t>During IVF, usually only 70% of mature eggs fertilize, and of those fertilized eggs, only 50% continue to develop into a blastocyst which can be transferred into a uterus.</a:t>
            </a:r>
          </a:p>
        </p:txBody>
      </p:sp>
      <p:sp>
        <p:nvSpPr>
          <p:cNvPr id="60" name="TextBox 59">
            <a:extLst>
              <a:ext uri="{FF2B5EF4-FFF2-40B4-BE49-F238E27FC236}">
                <a16:creationId xmlns:a16="http://schemas.microsoft.com/office/drawing/2014/main" id="{A51E858C-0CDA-0006-1807-1C58C34BEF73}"/>
              </a:ext>
            </a:extLst>
          </p:cNvPr>
          <p:cNvSpPr txBox="1"/>
          <p:nvPr/>
        </p:nvSpPr>
        <p:spPr>
          <a:xfrm>
            <a:off x="8347603" y="1911689"/>
            <a:ext cx="3366594" cy="492443"/>
          </a:xfrm>
          <a:prstGeom prst="rect">
            <a:avLst/>
          </a:prstGeom>
          <a:noFill/>
        </p:spPr>
        <p:txBody>
          <a:bodyPr wrap="square" rtlCol="0">
            <a:spAutoFit/>
          </a:bodyPr>
          <a:lstStyle/>
          <a:p>
            <a:r>
              <a:rPr lang="en-US" sz="1300" dirty="0">
                <a:solidFill>
                  <a:schemeClr val="bg1"/>
                </a:solidFill>
                <a:latin typeface="Nunito Sans Normal Light" pitchFamily="2" charset="77"/>
              </a:rPr>
              <a:t>About half of embryos that successfully implant into the uterus initiate a pregnancy.</a:t>
            </a:r>
          </a:p>
        </p:txBody>
      </p:sp>
    </p:spTree>
    <p:extLst>
      <p:ext uri="{BB962C8B-B14F-4D97-AF65-F5344CB8AC3E}">
        <p14:creationId xmlns:p14="http://schemas.microsoft.com/office/powerpoint/2010/main" val="1383536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41780F50-2E2E-C24D-A40B-F8175CE917E1}"/>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8C7E2D6-4C9E-B83B-CFC1-D7CBBCD8E230}"/>
              </a:ext>
            </a:extLst>
          </p:cNvPr>
          <p:cNvGraphicFramePr>
            <a:graphicFrameLocks noGrp="1"/>
          </p:cNvGraphicFramePr>
          <p:nvPr>
            <p:extLst>
              <p:ext uri="{D42A27DB-BD31-4B8C-83A1-F6EECF244321}">
                <p14:modId xmlns:p14="http://schemas.microsoft.com/office/powerpoint/2010/main" val="1729255362"/>
              </p:ext>
            </p:extLst>
          </p:nvPr>
        </p:nvGraphicFramePr>
        <p:xfrm>
          <a:off x="623367" y="873331"/>
          <a:ext cx="10945266" cy="5731878"/>
        </p:xfrm>
        <a:graphic>
          <a:graphicData uri="http://schemas.openxmlformats.org/drawingml/2006/table">
            <a:tbl>
              <a:tblPr firstRow="1" bandRow="1"/>
              <a:tblGrid>
                <a:gridCol w="2483549">
                  <a:extLst>
                    <a:ext uri="{9D8B030D-6E8A-4147-A177-3AD203B41FA5}">
                      <a16:colId xmlns:a16="http://schemas.microsoft.com/office/drawing/2014/main" val="2393697251"/>
                    </a:ext>
                  </a:extLst>
                </a:gridCol>
                <a:gridCol w="5748696">
                  <a:extLst>
                    <a:ext uri="{9D8B030D-6E8A-4147-A177-3AD203B41FA5}">
                      <a16:colId xmlns:a16="http://schemas.microsoft.com/office/drawing/2014/main" val="3246783718"/>
                    </a:ext>
                  </a:extLst>
                </a:gridCol>
                <a:gridCol w="1681090">
                  <a:extLst>
                    <a:ext uri="{9D8B030D-6E8A-4147-A177-3AD203B41FA5}">
                      <a16:colId xmlns:a16="http://schemas.microsoft.com/office/drawing/2014/main" val="684371125"/>
                    </a:ext>
                  </a:extLst>
                </a:gridCol>
                <a:gridCol w="1031931">
                  <a:extLst>
                    <a:ext uri="{9D8B030D-6E8A-4147-A177-3AD203B41FA5}">
                      <a16:colId xmlns:a16="http://schemas.microsoft.com/office/drawing/2014/main" val="424128860"/>
                    </a:ext>
                  </a:extLst>
                </a:gridCol>
              </a:tblGrid>
              <a:tr h="456762">
                <a:tc>
                  <a:txBody>
                    <a:bodyPr/>
                    <a:lstStyle/>
                    <a:p>
                      <a:endParaRPr lang="en-US" sz="11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latin typeface="Oswald" pitchFamily="2" charset="77"/>
                        </a:rPr>
                        <a:t>DESCRIPTION</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latin typeface="Oswald" pitchFamily="2" charset="77"/>
                        </a:rPr>
                        <a:t>VISITS TO CLINIC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latin typeface="Oswald" pitchFamily="2" charset="77"/>
                        </a:rPr>
                        <a:t>DURING CYCLE</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latin typeface="Oswald" pitchFamily="2" charset="77"/>
                        </a:rPr>
                        <a:t>APPROXIMATE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latin typeface="Oswald" pitchFamily="2" charset="77"/>
                        </a:rPr>
                        <a:t>COST</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846265015"/>
                  </a:ext>
                </a:extLst>
              </a:tr>
              <a:tr h="6094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Nunito Sans Normal" pitchFamily="2" charset="77"/>
                        </a:rPr>
                        <a:t>Cycle monitoring</a:t>
                      </a:r>
                    </a:p>
                  </a:txBody>
                  <a:tcPr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100" dirty="0">
                          <a:latin typeface="Nunito Sans Normal" pitchFamily="2" charset="77"/>
                        </a:rPr>
                        <a:t>Occurs during the first half of the menstrual cycle to follow the development of the eggs to help time fertilization. Medications may be used to increase ovulation.</a:t>
                      </a:r>
                    </a:p>
                  </a:txBody>
                  <a:tcPr marL="137160" marR="137160" marT="137160" marB="13716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dirty="0">
                          <a:latin typeface="Nunito Sans Normal" pitchFamily="2" charset="77"/>
                          <a:sym typeface="Verdana"/>
                        </a:rPr>
                        <a:t>Every 1-3 days for 10-14 days</a:t>
                      </a:r>
                    </a:p>
                  </a:txBody>
                  <a:tcPr marL="137160" marR="137160" marT="137160" marB="13716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Nunito Sans Normal" pitchFamily="2" charset="77"/>
                          <a:sym typeface="Verdana"/>
                        </a:rPr>
                        <a:t>$500</a:t>
                      </a:r>
                    </a:p>
                  </a:txBody>
                  <a:tcPr marL="137160" marR="137160" marT="137160" marB="13716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52326386"/>
                  </a:ext>
                </a:extLst>
              </a:tr>
              <a:tr h="4832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Nunito Sans Normal" pitchFamily="2" charset="77"/>
                        </a:rPr>
                        <a:t>Intrauterine insemination (IUI)</a:t>
                      </a:r>
                    </a:p>
                  </a:txBody>
                  <a:tcPr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100" dirty="0">
                          <a:latin typeface="Nunito Sans Normal" pitchFamily="2" charset="77"/>
                        </a:rPr>
                        <a:t>After cycle monitoring, sperm is injected directly into the uterus. </a:t>
                      </a:r>
                    </a:p>
                  </a:txBody>
                  <a:tcPr marL="137160" marR="137160" marT="137160" marB="13716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dirty="0">
                          <a:latin typeface="Nunito Sans Normal" pitchFamily="2" charset="77"/>
                          <a:sym typeface="Verdana"/>
                        </a:rPr>
                        <a:t>Every 1-3 days</a:t>
                      </a:r>
                    </a:p>
                  </a:txBody>
                  <a:tcPr marL="137160" marR="137160" marT="137160" marB="13716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Nunito Sans Normal" pitchFamily="2" charset="77"/>
                          <a:sym typeface="Verdana"/>
                        </a:rPr>
                        <a:t>$650*</a:t>
                      </a:r>
                    </a:p>
                  </a:txBody>
                  <a:tcPr marL="137160" marR="137160" marT="137160" marB="13716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5881464"/>
                  </a:ext>
                </a:extLst>
              </a:tr>
              <a:tr h="7771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Nunito Sans Normal" pitchFamily="2" charset="77"/>
                        </a:rPr>
                        <a:t>In vitro fertilization (IVF):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Nunito Sans Normal" pitchFamily="2" charset="77"/>
                        </a:rPr>
                        <a:t>Egg retrieval and embryology</a:t>
                      </a:r>
                    </a:p>
                  </a:txBody>
                  <a:tcPr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100" dirty="0">
                          <a:latin typeface="Nunito Sans Normal" pitchFamily="2" charset="77"/>
                        </a:rPr>
                        <a:t>Using cycle monitoring, eggs are surgically removed from the ovaries. Medications are typically used to increase ovulation. Once retrieved, the eggs are fertilized in the lab with sperm. Successful fertilization creates an embryo.</a:t>
                      </a:r>
                    </a:p>
                  </a:txBody>
                  <a:tcPr marL="137160" marR="137160" marT="137160" marB="13716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dirty="0">
                          <a:latin typeface="Nunito Sans Normal" pitchFamily="2" charset="77"/>
                          <a:sym typeface="Verdana"/>
                        </a:rPr>
                        <a:t>Every 1-3 days for 10-14 days</a:t>
                      </a:r>
                    </a:p>
                  </a:txBody>
                  <a:tcPr marL="137160" marR="137160" marT="137160" marB="13716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Nunito Sans Normal" pitchFamily="2" charset="77"/>
                          <a:sym typeface="Verdana"/>
                        </a:rPr>
                        <a:t>$8,000*</a:t>
                      </a:r>
                    </a:p>
                  </a:txBody>
                  <a:tcPr marL="137160" marR="137160" marT="137160" marB="13716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75313829"/>
                  </a:ext>
                </a:extLst>
              </a:tr>
              <a:tr h="6094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Nunito Sans Normal" pitchFamily="2" charset="77"/>
                        </a:rPr>
                        <a:t>In vitro fertilization (IVF):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Nunito Sans Normal" pitchFamily="2" charset="77"/>
                        </a:rPr>
                        <a:t>Embryo transfer</a:t>
                      </a:r>
                    </a:p>
                  </a:txBody>
                  <a:tcPr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100" dirty="0">
                          <a:latin typeface="Nunito Sans Normal" pitchFamily="2" charset="77"/>
                        </a:rPr>
                        <a:t>Viable embryos are surgically placed inside the uterus. Medications are often used to optimize chances of pregnancy. </a:t>
                      </a:r>
                    </a:p>
                  </a:txBody>
                  <a:tcPr marL="137160" marR="137160" marT="137160" marB="13716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dirty="0">
                          <a:latin typeface="Nunito Sans Normal" pitchFamily="2" charset="77"/>
                          <a:sym typeface="Verdana"/>
                        </a:rPr>
                        <a:t>Monthly or as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dirty="0">
                          <a:latin typeface="Nunito Sans Normal" pitchFamily="2" charset="77"/>
                          <a:sym typeface="Verdana"/>
                        </a:rPr>
                        <a:t>required</a:t>
                      </a:r>
                    </a:p>
                  </a:txBody>
                  <a:tcPr marL="137160" marR="137160" marT="137160" marB="13716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Nunito Sans Normal" pitchFamily="2" charset="77"/>
                          <a:sym typeface="Verdana"/>
                        </a:rPr>
                        <a:t>$2,000</a:t>
                      </a:r>
                    </a:p>
                  </a:txBody>
                  <a:tcPr marL="137160" marR="137160" marT="137160" marB="13716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49818453"/>
                  </a:ext>
                </a:extLst>
              </a:tr>
              <a:tr h="4832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Nunito Sans Normal" pitchFamily="2" charset="77"/>
                        </a:rPr>
                        <a:t>IVF drugs</a:t>
                      </a:r>
                    </a:p>
                  </a:txBody>
                  <a:tcPr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100" dirty="0">
                          <a:latin typeface="Nunito Sans Normal" pitchFamily="2" charset="77"/>
                        </a:rPr>
                        <a:t>Drugs used to increase success rates. </a:t>
                      </a:r>
                    </a:p>
                  </a:txBody>
                  <a:tcPr marL="137160" marR="137160" marT="137160" marB="13716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i="0" dirty="0">
                        <a:latin typeface="Nunito Sans Normal" pitchFamily="2" charset="77"/>
                        <a:sym typeface="Verdana"/>
                      </a:endParaRPr>
                    </a:p>
                  </a:txBody>
                  <a:tcPr marL="137160" marR="137160" marT="137160" marB="13716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Nunito Sans Normal" pitchFamily="2" charset="77"/>
                          <a:sym typeface="Verdana"/>
                        </a:rPr>
                        <a:t>$8,000</a:t>
                      </a:r>
                    </a:p>
                  </a:txBody>
                  <a:tcPr marL="137160" marR="137160" marT="137160" marB="13716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07982248"/>
                  </a:ext>
                </a:extLst>
              </a:tr>
              <a:tr h="6094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Nunito Sans Normal" pitchFamily="2" charset="77"/>
                        </a:rPr>
                        <a:t>Genetic testing</a:t>
                      </a:r>
                    </a:p>
                  </a:txBody>
                  <a:tcPr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100" dirty="0">
                          <a:latin typeface="Nunito Sans Normal" pitchFamily="2" charset="77"/>
                        </a:rPr>
                        <a:t>Screening tests that can increase changes for a successful pregnancy with healthy embryos.</a:t>
                      </a:r>
                    </a:p>
                  </a:txBody>
                  <a:tcPr marL="137160" marR="137160" marT="137160" marB="13716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i="0" dirty="0">
                        <a:latin typeface="Nunito Sans Normal" pitchFamily="2" charset="77"/>
                        <a:sym typeface="Verdana"/>
                      </a:endParaRPr>
                    </a:p>
                  </a:txBody>
                  <a:tcPr marL="137160" marR="137160" marT="137160" marB="13716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Nunito Sans Normal" pitchFamily="2" charset="77"/>
                          <a:sym typeface="Verdana"/>
                        </a:rPr>
                        <a:t>$4,000</a:t>
                      </a:r>
                    </a:p>
                  </a:txBody>
                  <a:tcPr marL="137160" marR="137160" marT="137160" marB="13716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94414745"/>
                  </a:ext>
                </a:extLst>
              </a:tr>
              <a:tr h="6094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Nunito Sans Normal" pitchFamily="2" charset="77"/>
                        </a:rPr>
                        <a:t>Egg freezing only</a:t>
                      </a:r>
                    </a:p>
                  </a:txBody>
                  <a:tcPr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100" dirty="0">
                          <a:latin typeface="Nunito Sans Normal" pitchFamily="2" charset="77"/>
                        </a:rPr>
                        <a:t>IVF retrieval and embryology is completed and either eggs or embryos are frozen for future use. </a:t>
                      </a:r>
                    </a:p>
                  </a:txBody>
                  <a:tcPr marL="137160" marR="137160" marT="137160" marB="13716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dirty="0">
                          <a:latin typeface="Nunito Sans Normal" pitchFamily="2" charset="77"/>
                          <a:sym typeface="Verdana"/>
                        </a:rPr>
                        <a:t>Every 1-3 days for 10-14 days</a:t>
                      </a:r>
                    </a:p>
                  </a:txBody>
                  <a:tcPr marL="137160" marR="137160" marT="137160" marB="13716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Nunito Sans Normal" pitchFamily="2" charset="77"/>
                          <a:sym typeface="Verdana"/>
                        </a:rPr>
                        <a:t>$6,500*</a:t>
                      </a:r>
                    </a:p>
                  </a:txBody>
                  <a:tcPr marL="137160" marR="137160" marT="137160" marB="13716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47162654"/>
                  </a:ext>
                </a:extLst>
              </a:tr>
              <a:tr h="4832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Nunito Sans Normal" pitchFamily="2" charset="77"/>
                        </a:rPr>
                        <a:t>Storage fees</a:t>
                      </a:r>
                    </a:p>
                  </a:txBody>
                  <a:tcPr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100" dirty="0">
                          <a:latin typeface="Nunito Sans Normal" pitchFamily="2" charset="77"/>
                        </a:rPr>
                        <a:t>Fees to store genetic material (sperm, eggs, or embryos) for future use. </a:t>
                      </a:r>
                    </a:p>
                  </a:txBody>
                  <a:tcPr marL="137160" marR="137160" marT="137160" marB="13716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i="0" dirty="0">
                        <a:latin typeface="Nunito Sans Normal" pitchFamily="2" charset="77"/>
                        <a:sym typeface="Verdana"/>
                      </a:endParaRPr>
                    </a:p>
                  </a:txBody>
                  <a:tcPr marL="137160" marR="137160" marT="137160" marB="13716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Nunito Sans Normal" pitchFamily="2" charset="77"/>
                          <a:sym typeface="Verdana"/>
                        </a:rPr>
                        <a:t>$400/year</a:t>
                      </a:r>
                    </a:p>
                  </a:txBody>
                  <a:tcPr marL="137160" marR="137160" marT="137160" marB="13716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1793774"/>
                  </a:ext>
                </a:extLst>
              </a:tr>
              <a:tr h="6094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Nunito Sans Normal" pitchFamily="2" charset="77"/>
                        </a:rPr>
                        <a:t>Gestational surrogacy</a:t>
                      </a:r>
                    </a:p>
                  </a:txBody>
                  <a:tcPr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accent2"/>
                    </a:solidFill>
                  </a:tcPr>
                </a:tc>
                <a:tc>
                  <a:txBody>
                    <a:bodyPr/>
                    <a:lstStyle/>
                    <a:p>
                      <a:r>
                        <a:rPr lang="en-US" sz="1100" dirty="0">
                          <a:latin typeface="Nunito Sans Normal" pitchFamily="2" charset="77"/>
                        </a:rPr>
                        <a:t>Fees include medical screening, IVF and drugs, legal fees, surrogate reimbursements, travel expenses.</a:t>
                      </a:r>
                    </a:p>
                  </a:txBody>
                  <a:tcPr marL="137160" marR="137160" marT="137160" marB="13716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i="0" dirty="0">
                        <a:latin typeface="Nunito Sans Normal" pitchFamily="2" charset="77"/>
                        <a:sym typeface="Verdana"/>
                      </a:endParaRPr>
                    </a:p>
                  </a:txBody>
                  <a:tcPr marL="137160" marR="137160" marT="137160" marB="13716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Nunito Sans Normal" pitchFamily="2" charset="77"/>
                          <a:sym typeface="Verdana"/>
                        </a:rPr>
                        <a:t>$60,000</a:t>
                      </a:r>
                    </a:p>
                  </a:txBody>
                  <a:tcPr marL="137160" marR="137160" marT="137160" marB="13716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75127487"/>
                  </a:ext>
                </a:extLst>
              </a:tr>
            </a:tbl>
          </a:graphicData>
        </a:graphic>
      </p:graphicFrame>
      <p:sp>
        <p:nvSpPr>
          <p:cNvPr id="5" name="Rectangle 4">
            <a:extLst>
              <a:ext uri="{FF2B5EF4-FFF2-40B4-BE49-F238E27FC236}">
                <a16:creationId xmlns:a16="http://schemas.microsoft.com/office/drawing/2014/main" id="{BFEDDA1D-AF6D-325A-B6C5-B17536D91D2E}"/>
              </a:ext>
            </a:extLst>
          </p:cNvPr>
          <p:cNvSpPr/>
          <p:nvPr/>
        </p:nvSpPr>
        <p:spPr>
          <a:xfrm>
            <a:off x="2889639" y="873331"/>
            <a:ext cx="213918" cy="5731878"/>
          </a:xfrm>
          <a:prstGeom prst="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24128C2-28DF-7403-E20D-836A77E3FC48}"/>
              </a:ext>
            </a:extLst>
          </p:cNvPr>
          <p:cNvSpPr/>
          <p:nvPr/>
        </p:nvSpPr>
        <p:spPr>
          <a:xfrm>
            <a:off x="2786202" y="1334386"/>
            <a:ext cx="160720" cy="5270824"/>
          </a:xfrm>
          <a:prstGeom prst="rect">
            <a:avLst/>
          </a:prstGeom>
          <a:solidFill>
            <a:schemeClr val="accent2"/>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B1C1D57-A084-F238-2491-3CF3E39B6B4B}"/>
              </a:ext>
            </a:extLst>
          </p:cNvPr>
          <p:cNvSpPr txBox="1"/>
          <p:nvPr/>
        </p:nvSpPr>
        <p:spPr>
          <a:xfrm>
            <a:off x="3110824" y="252791"/>
            <a:ext cx="6308841" cy="615553"/>
          </a:xfrm>
          <a:prstGeom prst="rect">
            <a:avLst/>
          </a:prstGeom>
          <a:noFill/>
        </p:spPr>
        <p:txBody>
          <a:bodyPr wrap="square" rtlCol="0">
            <a:spAutoFit/>
          </a:bodyPr>
          <a:lstStyle/>
          <a:p>
            <a:r>
              <a:rPr lang="en-US" sz="3400" b="1" dirty="0">
                <a:latin typeface="Oswald" pitchFamily="2" charset="77"/>
              </a:rPr>
              <a:t>CREATING A FAMILY IS EXPENSIVE </a:t>
            </a:r>
          </a:p>
        </p:txBody>
      </p:sp>
      <p:sp>
        <p:nvSpPr>
          <p:cNvPr id="8" name="TextBox 7">
            <a:extLst>
              <a:ext uri="{FF2B5EF4-FFF2-40B4-BE49-F238E27FC236}">
                <a16:creationId xmlns:a16="http://schemas.microsoft.com/office/drawing/2014/main" id="{8CB882B7-42CB-872F-A924-7380866472B2}"/>
              </a:ext>
            </a:extLst>
          </p:cNvPr>
          <p:cNvSpPr txBox="1"/>
          <p:nvPr/>
        </p:nvSpPr>
        <p:spPr>
          <a:xfrm>
            <a:off x="9379321" y="464352"/>
            <a:ext cx="2772335" cy="246221"/>
          </a:xfrm>
          <a:prstGeom prst="rect">
            <a:avLst/>
          </a:prstGeom>
          <a:noFill/>
        </p:spPr>
        <p:txBody>
          <a:bodyPr wrap="square" rtlCol="0">
            <a:spAutoFit/>
          </a:bodyPr>
          <a:lstStyle/>
          <a:p>
            <a:r>
              <a:rPr lang="en-US" sz="1000" i="1" dirty="0">
                <a:latin typeface="Nunito Sans Normal Light" pitchFamily="2" charset="77"/>
              </a:rPr>
              <a:t>* Does not include the cost of drugs</a:t>
            </a:r>
          </a:p>
        </p:txBody>
      </p:sp>
      <p:sp>
        <p:nvSpPr>
          <p:cNvPr id="3" name="Rectangle 2">
            <a:extLst>
              <a:ext uri="{FF2B5EF4-FFF2-40B4-BE49-F238E27FC236}">
                <a16:creationId xmlns:a16="http://schemas.microsoft.com/office/drawing/2014/main" id="{29BD04E3-06F0-4E58-A11F-492BCC39DFBA}"/>
              </a:ext>
            </a:extLst>
          </p:cNvPr>
          <p:cNvSpPr/>
          <p:nvPr/>
        </p:nvSpPr>
        <p:spPr>
          <a:xfrm>
            <a:off x="468085" y="1334386"/>
            <a:ext cx="185095" cy="5270823"/>
          </a:xfrm>
          <a:prstGeom prst="rect">
            <a:avLst/>
          </a:prstGeom>
          <a:solidFill>
            <a:schemeClr val="accent2"/>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4441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D8B6286B-499A-8230-5DB7-E2E004A31CAC}"/>
            </a:ext>
          </a:extLst>
        </p:cNvPr>
        <p:cNvGrpSpPr/>
        <p:nvPr/>
      </p:nvGrpSpPr>
      <p:grpSpPr>
        <a:xfrm>
          <a:off x="0" y="0"/>
          <a:ext cx="0" cy="0"/>
          <a:chOff x="0" y="0"/>
          <a:chExt cx="0" cy="0"/>
        </a:xfrm>
      </p:grpSpPr>
      <p:pic>
        <p:nvPicPr>
          <p:cNvPr id="4" name="Picture 3" descr="A graph with lines and dots&#10;&#10;AI-generated content may be incorrect.">
            <a:extLst>
              <a:ext uri="{FF2B5EF4-FFF2-40B4-BE49-F238E27FC236}">
                <a16:creationId xmlns:a16="http://schemas.microsoft.com/office/drawing/2014/main" id="{C1F7BCCA-299E-2EA0-F45D-15BA5BA978F0}"/>
              </a:ext>
            </a:extLst>
          </p:cNvPr>
          <p:cNvPicPr>
            <a:picLocks noChangeAspect="1"/>
          </p:cNvPicPr>
          <p:nvPr/>
        </p:nvPicPr>
        <p:blipFill>
          <a:blip r:embed="rId3"/>
          <a:stretch>
            <a:fillRect/>
          </a:stretch>
        </p:blipFill>
        <p:spPr>
          <a:xfrm>
            <a:off x="77774" y="2994785"/>
            <a:ext cx="5367437" cy="2630044"/>
          </a:xfrm>
          <a:prstGeom prst="rect">
            <a:avLst/>
          </a:prstGeom>
        </p:spPr>
      </p:pic>
      <p:pic>
        <p:nvPicPr>
          <p:cNvPr id="6" name="Picture 5" descr="A graph of numbers and a black background&#10;&#10;AI-generated content may be incorrect.">
            <a:extLst>
              <a:ext uri="{FF2B5EF4-FFF2-40B4-BE49-F238E27FC236}">
                <a16:creationId xmlns:a16="http://schemas.microsoft.com/office/drawing/2014/main" id="{A66619BB-47FB-72FA-272F-719BAE1C05B6}"/>
              </a:ext>
            </a:extLst>
          </p:cNvPr>
          <p:cNvPicPr>
            <a:picLocks noChangeAspect="1"/>
          </p:cNvPicPr>
          <p:nvPr/>
        </p:nvPicPr>
        <p:blipFill>
          <a:blip r:embed="rId4"/>
          <a:stretch>
            <a:fillRect/>
          </a:stretch>
        </p:blipFill>
        <p:spPr>
          <a:xfrm>
            <a:off x="6309879" y="3303373"/>
            <a:ext cx="5001587" cy="2337408"/>
          </a:xfrm>
          <a:prstGeom prst="rect">
            <a:avLst/>
          </a:prstGeom>
        </p:spPr>
      </p:pic>
      <p:sp>
        <p:nvSpPr>
          <p:cNvPr id="7" name="TextBox 6">
            <a:extLst>
              <a:ext uri="{FF2B5EF4-FFF2-40B4-BE49-F238E27FC236}">
                <a16:creationId xmlns:a16="http://schemas.microsoft.com/office/drawing/2014/main" id="{E5FC76BA-E906-87B3-48C5-92DA869D8F5B}"/>
              </a:ext>
            </a:extLst>
          </p:cNvPr>
          <p:cNvSpPr txBox="1"/>
          <p:nvPr/>
        </p:nvSpPr>
        <p:spPr>
          <a:xfrm>
            <a:off x="564794" y="605529"/>
            <a:ext cx="5436436" cy="1892826"/>
          </a:xfrm>
          <a:prstGeom prst="rect">
            <a:avLst/>
          </a:prstGeom>
          <a:noFill/>
        </p:spPr>
        <p:txBody>
          <a:bodyPr wrap="square" rtlCol="0">
            <a:spAutoFit/>
          </a:bodyPr>
          <a:lstStyle/>
          <a:p>
            <a:r>
              <a:rPr lang="en-US" sz="3900" b="1" dirty="0">
                <a:latin typeface="Oswald" pitchFamily="2" charset="77"/>
              </a:rPr>
              <a:t>THE NEED FOR FAMILY</a:t>
            </a:r>
          </a:p>
          <a:p>
            <a:r>
              <a:rPr lang="en-US" sz="3900" b="1" dirty="0">
                <a:latin typeface="Oswald" pitchFamily="2" charset="77"/>
              </a:rPr>
              <a:t>BUILDING SUPPORT</a:t>
            </a:r>
          </a:p>
          <a:p>
            <a:r>
              <a:rPr lang="en-US" sz="3900" b="1" dirty="0">
                <a:latin typeface="Oswald" pitchFamily="2" charset="77"/>
              </a:rPr>
              <a:t>IS INCREASING</a:t>
            </a:r>
          </a:p>
        </p:txBody>
      </p:sp>
      <p:sp>
        <p:nvSpPr>
          <p:cNvPr id="8" name="TextBox 7">
            <a:extLst>
              <a:ext uri="{FF2B5EF4-FFF2-40B4-BE49-F238E27FC236}">
                <a16:creationId xmlns:a16="http://schemas.microsoft.com/office/drawing/2014/main" id="{B189AEE4-65AF-BE8A-BD53-443A7FE954C4}"/>
              </a:ext>
            </a:extLst>
          </p:cNvPr>
          <p:cNvSpPr txBox="1"/>
          <p:nvPr/>
        </p:nvSpPr>
        <p:spPr>
          <a:xfrm>
            <a:off x="6309880" y="604171"/>
            <a:ext cx="4635199" cy="2554545"/>
          </a:xfrm>
          <a:prstGeom prst="rect">
            <a:avLst/>
          </a:prstGeom>
          <a:noFill/>
        </p:spPr>
        <p:txBody>
          <a:bodyPr wrap="square" rtlCol="0">
            <a:spAutoFit/>
          </a:bodyPr>
          <a:lstStyle/>
          <a:p>
            <a:r>
              <a:rPr lang="en-US" sz="2000" dirty="0">
                <a:latin typeface="Nunito Sans Normal Light" pitchFamily="2" charset="77"/>
              </a:rPr>
              <a:t>Canada’s birth rate is at an all time low. Below the birth replenishment rate required to sustain and stabilize the population. This is exacerbated because people are choosing to have families later in life, at a time when conception is harder. </a:t>
            </a:r>
          </a:p>
          <a:p>
            <a:endParaRPr lang="en-US" sz="2000" dirty="0">
              <a:latin typeface="Nunito Sans Normal Light" pitchFamily="2" charset="77"/>
            </a:endParaRPr>
          </a:p>
        </p:txBody>
      </p:sp>
      <p:sp>
        <p:nvSpPr>
          <p:cNvPr id="9" name="TextBox 8">
            <a:extLst>
              <a:ext uri="{FF2B5EF4-FFF2-40B4-BE49-F238E27FC236}">
                <a16:creationId xmlns:a16="http://schemas.microsoft.com/office/drawing/2014/main" id="{11D0FC41-A6E9-B416-5AA4-AEAA27A97AB1}"/>
              </a:ext>
            </a:extLst>
          </p:cNvPr>
          <p:cNvSpPr txBox="1"/>
          <p:nvPr/>
        </p:nvSpPr>
        <p:spPr>
          <a:xfrm>
            <a:off x="564794" y="6462022"/>
            <a:ext cx="3493562" cy="307777"/>
          </a:xfrm>
          <a:prstGeom prst="rect">
            <a:avLst/>
          </a:prstGeom>
          <a:noFill/>
        </p:spPr>
        <p:txBody>
          <a:bodyPr wrap="square" rtlCol="0">
            <a:spAutoFit/>
          </a:bodyPr>
          <a:lstStyle/>
          <a:p>
            <a:r>
              <a:rPr lang="en-US" sz="700" dirty="0">
                <a:latin typeface="Nunito Sans Normal Light" pitchFamily="2" charset="77"/>
              </a:rPr>
              <a:t>1 Statistics Canada\</a:t>
            </a:r>
          </a:p>
          <a:p>
            <a:r>
              <a:rPr lang="en-US" sz="700" dirty="0">
                <a:latin typeface="Nunito Sans Normal Light" pitchFamily="2" charset="77"/>
              </a:rPr>
              <a:t>2 Canadian Artificial Reproductive Technologies Register (CARTR) 2024</a:t>
            </a:r>
          </a:p>
        </p:txBody>
      </p:sp>
      <p:sp>
        <p:nvSpPr>
          <p:cNvPr id="10" name="TextBox 9">
            <a:extLst>
              <a:ext uri="{FF2B5EF4-FFF2-40B4-BE49-F238E27FC236}">
                <a16:creationId xmlns:a16="http://schemas.microsoft.com/office/drawing/2014/main" id="{A9804517-2116-D15F-EFCF-DAB22AEAC1F6}"/>
              </a:ext>
            </a:extLst>
          </p:cNvPr>
          <p:cNvSpPr txBox="1"/>
          <p:nvPr/>
        </p:nvSpPr>
        <p:spPr>
          <a:xfrm>
            <a:off x="747480" y="5626887"/>
            <a:ext cx="4061587" cy="584775"/>
          </a:xfrm>
          <a:prstGeom prst="rect">
            <a:avLst/>
          </a:prstGeom>
          <a:noFill/>
        </p:spPr>
        <p:txBody>
          <a:bodyPr wrap="square" rtlCol="0">
            <a:spAutoFit/>
          </a:bodyPr>
          <a:lstStyle/>
          <a:p>
            <a:r>
              <a:rPr lang="en-US" sz="1600" dirty="0">
                <a:latin typeface="Times New Roman" panose="02020603050405020304" pitchFamily="18" charset="0"/>
                <a:ea typeface="Baskerville" panose="02020502070401020303" pitchFamily="18" charset="0"/>
                <a:cs typeface="Times New Roman" panose="02020603050405020304" pitchFamily="18" charset="0"/>
              </a:rPr>
              <a:t>As women age, their ability to conceive </a:t>
            </a:r>
            <a:r>
              <a:rPr lang="en-US" sz="1600" b="1" i="1" dirty="0">
                <a:latin typeface="Times New Roman" panose="02020603050405020304" pitchFamily="18" charset="0"/>
                <a:ea typeface="Baskerville SemiBold" panose="02020502070401020303" pitchFamily="18" charset="0"/>
                <a:cs typeface="Times New Roman" panose="02020603050405020304" pitchFamily="18" charset="0"/>
              </a:rPr>
              <a:t>declines</a:t>
            </a:r>
            <a:r>
              <a:rPr lang="en-US" sz="1600" dirty="0">
                <a:latin typeface="Times New Roman" panose="02020603050405020304" pitchFamily="18" charset="0"/>
                <a:ea typeface="Baskerville" panose="02020502070401020303" pitchFamily="18" charset="0"/>
                <a:cs typeface="Times New Roman" panose="02020603050405020304" pitchFamily="18" charset="0"/>
              </a:rPr>
              <a:t> and miscarriage rates </a:t>
            </a:r>
            <a:r>
              <a:rPr lang="en-US" sz="1600" b="1" i="1" dirty="0">
                <a:latin typeface="Times New Roman" panose="02020603050405020304" pitchFamily="18" charset="0"/>
                <a:ea typeface="Baskerville SemiBold" panose="02020502070401020303" pitchFamily="18" charset="0"/>
                <a:cs typeface="Times New Roman" panose="02020603050405020304" pitchFamily="18" charset="0"/>
              </a:rPr>
              <a:t>increase</a:t>
            </a:r>
          </a:p>
        </p:txBody>
      </p:sp>
    </p:spTree>
    <p:extLst>
      <p:ext uri="{BB962C8B-B14F-4D97-AF65-F5344CB8AC3E}">
        <p14:creationId xmlns:p14="http://schemas.microsoft.com/office/powerpoint/2010/main" val="393791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BFD8A5FD-8D6F-7C37-60CC-F332BC4670FC}"/>
            </a:ext>
          </a:extLst>
        </p:cNvPr>
        <p:cNvGrpSpPr/>
        <p:nvPr/>
      </p:nvGrpSpPr>
      <p:grpSpPr>
        <a:xfrm>
          <a:off x="0" y="0"/>
          <a:ext cx="0" cy="0"/>
          <a:chOff x="0" y="0"/>
          <a:chExt cx="0" cy="0"/>
        </a:xfrm>
      </p:grpSpPr>
      <p:sp>
        <p:nvSpPr>
          <p:cNvPr id="28" name="Round Single Corner Rectangle 27">
            <a:extLst>
              <a:ext uri="{FF2B5EF4-FFF2-40B4-BE49-F238E27FC236}">
                <a16:creationId xmlns:a16="http://schemas.microsoft.com/office/drawing/2014/main" id="{9E6BE322-AC93-A290-FBB9-17210496E351}"/>
              </a:ext>
            </a:extLst>
          </p:cNvPr>
          <p:cNvSpPr/>
          <p:nvPr/>
        </p:nvSpPr>
        <p:spPr>
          <a:xfrm flipH="1">
            <a:off x="7129083" y="-8050"/>
            <a:ext cx="5062916" cy="6866050"/>
          </a:xfrm>
          <a:prstGeom prst="round1Rect">
            <a:avLst>
              <a:gd name="adj" fmla="val 2727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A1033EE-5B67-ED6D-ADBF-A4BBBE193624}"/>
              </a:ext>
            </a:extLst>
          </p:cNvPr>
          <p:cNvSpPr txBox="1"/>
          <p:nvPr/>
        </p:nvSpPr>
        <p:spPr>
          <a:xfrm>
            <a:off x="564794" y="605529"/>
            <a:ext cx="5619030" cy="1892826"/>
          </a:xfrm>
          <a:prstGeom prst="rect">
            <a:avLst/>
          </a:prstGeom>
          <a:noFill/>
        </p:spPr>
        <p:txBody>
          <a:bodyPr wrap="square" rtlCol="0">
            <a:spAutoFit/>
          </a:bodyPr>
          <a:lstStyle/>
          <a:p>
            <a:r>
              <a:rPr lang="en-US" sz="3900" b="1" dirty="0">
                <a:latin typeface="Oswald" pitchFamily="2" charset="77"/>
              </a:rPr>
              <a:t>HALF OF THOSE WHO WANT CHILDREN, DELAYED LARGELY DUE TO COST</a:t>
            </a:r>
          </a:p>
        </p:txBody>
      </p:sp>
      <p:sp>
        <p:nvSpPr>
          <p:cNvPr id="3" name="Rectangle 2">
            <a:extLst>
              <a:ext uri="{FF2B5EF4-FFF2-40B4-BE49-F238E27FC236}">
                <a16:creationId xmlns:a16="http://schemas.microsoft.com/office/drawing/2014/main" id="{8D4D09ED-902E-14AD-05CD-C4F318D9C394}"/>
              </a:ext>
            </a:extLst>
          </p:cNvPr>
          <p:cNvSpPr/>
          <p:nvPr/>
        </p:nvSpPr>
        <p:spPr>
          <a:xfrm>
            <a:off x="7323606" y="3013849"/>
            <a:ext cx="3010738" cy="49369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CE3036F-0AE5-1BD3-D01B-1D4048EBFEF2}"/>
              </a:ext>
            </a:extLst>
          </p:cNvPr>
          <p:cNvSpPr txBox="1"/>
          <p:nvPr/>
        </p:nvSpPr>
        <p:spPr>
          <a:xfrm>
            <a:off x="564794" y="2811496"/>
            <a:ext cx="6324737" cy="584775"/>
          </a:xfrm>
          <a:prstGeom prst="rect">
            <a:avLst/>
          </a:prstGeom>
          <a:noFill/>
        </p:spPr>
        <p:txBody>
          <a:bodyPr wrap="square" rtlCol="0">
            <a:spAutoFit/>
          </a:bodyPr>
          <a:lstStyle/>
          <a:p>
            <a:r>
              <a:rPr lang="en-US" sz="1600" dirty="0">
                <a:latin typeface="Nunito Sans Normal Light" pitchFamily="2" charset="77"/>
              </a:rPr>
              <a:t>Have you delayed having children longer than you may have wanted ideally because of other aspects of life?</a:t>
            </a:r>
          </a:p>
        </p:txBody>
      </p:sp>
      <p:sp>
        <p:nvSpPr>
          <p:cNvPr id="6" name="TextBox 5">
            <a:extLst>
              <a:ext uri="{FF2B5EF4-FFF2-40B4-BE49-F238E27FC236}">
                <a16:creationId xmlns:a16="http://schemas.microsoft.com/office/drawing/2014/main" id="{857DEB7F-62F7-2495-278A-13D0C21ABC40}"/>
              </a:ext>
            </a:extLst>
          </p:cNvPr>
          <p:cNvSpPr txBox="1"/>
          <p:nvPr/>
        </p:nvSpPr>
        <p:spPr>
          <a:xfrm>
            <a:off x="7422776" y="1735325"/>
            <a:ext cx="4958916" cy="378950"/>
          </a:xfrm>
          <a:prstGeom prst="rect">
            <a:avLst/>
          </a:prstGeom>
          <a:noFill/>
        </p:spPr>
        <p:txBody>
          <a:bodyPr wrap="square" rtlCol="0">
            <a:spAutoFit/>
          </a:bodyPr>
          <a:lstStyle/>
          <a:p>
            <a:pPr>
              <a:lnSpc>
                <a:spcPts val="2120"/>
              </a:lnSpc>
            </a:pPr>
            <a:r>
              <a:rPr lang="en-US" sz="2200" b="1" dirty="0">
                <a:latin typeface="Nunito Sans Normal" pitchFamily="2" charset="77"/>
              </a:rPr>
              <a:t>1 in 5 </a:t>
            </a:r>
            <a:r>
              <a:rPr lang="en-US" sz="1600" dirty="0">
                <a:latin typeface="Nunito Sans Normal" pitchFamily="2" charset="77"/>
              </a:rPr>
              <a:t>(21%) definitely want at least one child</a:t>
            </a:r>
          </a:p>
        </p:txBody>
      </p:sp>
      <p:sp>
        <p:nvSpPr>
          <p:cNvPr id="7" name="TextBox 6">
            <a:extLst>
              <a:ext uri="{FF2B5EF4-FFF2-40B4-BE49-F238E27FC236}">
                <a16:creationId xmlns:a16="http://schemas.microsoft.com/office/drawing/2014/main" id="{B129D3EE-4426-3456-56EF-85892B484A26}"/>
              </a:ext>
            </a:extLst>
          </p:cNvPr>
          <p:cNvSpPr txBox="1"/>
          <p:nvPr/>
        </p:nvSpPr>
        <p:spPr>
          <a:xfrm>
            <a:off x="564794" y="6462022"/>
            <a:ext cx="2093165" cy="200055"/>
          </a:xfrm>
          <a:prstGeom prst="rect">
            <a:avLst/>
          </a:prstGeom>
          <a:noFill/>
        </p:spPr>
        <p:txBody>
          <a:bodyPr wrap="square" rtlCol="0">
            <a:spAutoFit/>
          </a:bodyPr>
          <a:lstStyle/>
          <a:p>
            <a:r>
              <a:rPr lang="en-US" sz="700" dirty="0">
                <a:latin typeface="Nunito Sans Normal Light" pitchFamily="2" charset="77"/>
              </a:rPr>
              <a:t>https://</a:t>
            </a:r>
            <a:r>
              <a:rPr lang="en-US" sz="700" dirty="0" err="1">
                <a:latin typeface="Nunito Sans Normal Light" pitchFamily="2" charset="77"/>
              </a:rPr>
              <a:t>angusreid.org</a:t>
            </a:r>
            <a:r>
              <a:rPr lang="en-US" sz="700" dirty="0">
                <a:latin typeface="Nunito Sans Normal Light" pitchFamily="2" charset="77"/>
              </a:rPr>
              <a:t>/birth-rate-crisis-child-care/</a:t>
            </a:r>
          </a:p>
        </p:txBody>
      </p:sp>
      <p:pic>
        <p:nvPicPr>
          <p:cNvPr id="9" name="Picture 8" descr="A graph of percentages&#10;&#10;AI-generated content may be incorrect.">
            <a:extLst>
              <a:ext uri="{FF2B5EF4-FFF2-40B4-BE49-F238E27FC236}">
                <a16:creationId xmlns:a16="http://schemas.microsoft.com/office/drawing/2014/main" id="{6A5F93ED-1B6D-28D9-1A90-AF22A87E84C1}"/>
              </a:ext>
            </a:extLst>
          </p:cNvPr>
          <p:cNvPicPr>
            <a:picLocks noChangeAspect="1"/>
          </p:cNvPicPr>
          <p:nvPr/>
        </p:nvPicPr>
        <p:blipFill>
          <a:blip r:embed="rId3"/>
          <a:stretch>
            <a:fillRect/>
          </a:stretch>
        </p:blipFill>
        <p:spPr>
          <a:xfrm>
            <a:off x="2605052" y="3873143"/>
            <a:ext cx="4420653" cy="2507984"/>
          </a:xfrm>
          <a:prstGeom prst="rect">
            <a:avLst/>
          </a:prstGeom>
        </p:spPr>
      </p:pic>
      <p:sp>
        <p:nvSpPr>
          <p:cNvPr id="10" name="Oval 9">
            <a:extLst>
              <a:ext uri="{FF2B5EF4-FFF2-40B4-BE49-F238E27FC236}">
                <a16:creationId xmlns:a16="http://schemas.microsoft.com/office/drawing/2014/main" id="{6F1FC86A-3D7F-9D94-3E6A-CFF4DFBFDFDB}"/>
              </a:ext>
            </a:extLst>
          </p:cNvPr>
          <p:cNvSpPr>
            <a:spLocks/>
          </p:cNvSpPr>
          <p:nvPr/>
        </p:nvSpPr>
        <p:spPr>
          <a:xfrm>
            <a:off x="604961" y="4377619"/>
            <a:ext cx="126000" cy="126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D30323A-227A-342F-6023-D770211E47D9}"/>
              </a:ext>
            </a:extLst>
          </p:cNvPr>
          <p:cNvSpPr>
            <a:spLocks/>
          </p:cNvSpPr>
          <p:nvPr/>
        </p:nvSpPr>
        <p:spPr>
          <a:xfrm>
            <a:off x="604961" y="4982107"/>
            <a:ext cx="126000" cy="126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2981BCF-42A0-71DD-E1FD-90C106EB2198}"/>
              </a:ext>
            </a:extLst>
          </p:cNvPr>
          <p:cNvSpPr txBox="1"/>
          <p:nvPr/>
        </p:nvSpPr>
        <p:spPr>
          <a:xfrm>
            <a:off x="732740" y="4243681"/>
            <a:ext cx="2171825" cy="538609"/>
          </a:xfrm>
          <a:prstGeom prst="rect">
            <a:avLst/>
          </a:prstGeom>
          <a:noFill/>
        </p:spPr>
        <p:txBody>
          <a:bodyPr wrap="square" rtlCol="0">
            <a:spAutoFit/>
          </a:bodyPr>
          <a:lstStyle/>
          <a:p>
            <a:pPr>
              <a:lnSpc>
                <a:spcPts val="1820"/>
              </a:lnSpc>
            </a:pPr>
            <a:r>
              <a:rPr lang="en-US" sz="1100" dirty="0">
                <a:latin typeface="Nunito Sans Normal Light" pitchFamily="2" charset="77"/>
              </a:rPr>
              <a:t>Yes, I have delayed longer</a:t>
            </a:r>
          </a:p>
          <a:p>
            <a:pPr>
              <a:lnSpc>
                <a:spcPts val="1820"/>
              </a:lnSpc>
            </a:pPr>
            <a:r>
              <a:rPr lang="en-US" sz="1100" dirty="0">
                <a:latin typeface="Nunito Sans Normal Light" pitchFamily="2" charset="77"/>
              </a:rPr>
              <a:t> than I may have wanted ideally </a:t>
            </a:r>
          </a:p>
        </p:txBody>
      </p:sp>
      <p:sp>
        <p:nvSpPr>
          <p:cNvPr id="13" name="TextBox 12">
            <a:extLst>
              <a:ext uri="{FF2B5EF4-FFF2-40B4-BE49-F238E27FC236}">
                <a16:creationId xmlns:a16="http://schemas.microsoft.com/office/drawing/2014/main" id="{955A135B-2052-E0FE-1374-5CDE91A25C89}"/>
              </a:ext>
            </a:extLst>
          </p:cNvPr>
          <p:cNvSpPr txBox="1"/>
          <p:nvPr/>
        </p:nvSpPr>
        <p:spPr>
          <a:xfrm>
            <a:off x="732740" y="4848977"/>
            <a:ext cx="2171825" cy="538609"/>
          </a:xfrm>
          <a:prstGeom prst="rect">
            <a:avLst/>
          </a:prstGeom>
          <a:noFill/>
        </p:spPr>
        <p:txBody>
          <a:bodyPr wrap="square" rtlCol="0">
            <a:spAutoFit/>
          </a:bodyPr>
          <a:lstStyle/>
          <a:p>
            <a:pPr>
              <a:lnSpc>
                <a:spcPts val="1820"/>
              </a:lnSpc>
            </a:pPr>
            <a:r>
              <a:rPr lang="en-US" sz="1100" dirty="0">
                <a:latin typeface="Nunito Sans Normal Light" pitchFamily="2" charset="77"/>
              </a:rPr>
              <a:t>No, going to have them </a:t>
            </a:r>
          </a:p>
          <a:p>
            <a:pPr>
              <a:lnSpc>
                <a:spcPts val="1820"/>
              </a:lnSpc>
            </a:pPr>
            <a:r>
              <a:rPr lang="en-US" sz="1100" dirty="0">
                <a:latin typeface="Nunito Sans Normal Light" pitchFamily="2" charset="77"/>
              </a:rPr>
              <a:t>as planned/ when I want</a:t>
            </a:r>
          </a:p>
        </p:txBody>
      </p:sp>
      <p:sp>
        <p:nvSpPr>
          <p:cNvPr id="14" name="TextBox 13">
            <a:extLst>
              <a:ext uri="{FF2B5EF4-FFF2-40B4-BE49-F238E27FC236}">
                <a16:creationId xmlns:a16="http://schemas.microsoft.com/office/drawing/2014/main" id="{82BFD550-D602-559E-C798-ADABC4B24890}"/>
              </a:ext>
            </a:extLst>
          </p:cNvPr>
          <p:cNvSpPr txBox="1"/>
          <p:nvPr/>
        </p:nvSpPr>
        <p:spPr>
          <a:xfrm>
            <a:off x="7422776" y="769494"/>
            <a:ext cx="4609203" cy="707886"/>
          </a:xfrm>
          <a:prstGeom prst="rect">
            <a:avLst/>
          </a:prstGeom>
          <a:noFill/>
        </p:spPr>
        <p:txBody>
          <a:bodyPr wrap="square" rtlCol="0">
            <a:spAutoFit/>
          </a:bodyPr>
          <a:lstStyle/>
          <a:p>
            <a:r>
              <a:rPr lang="en-US" sz="2000" b="1" i="1" dirty="0">
                <a:latin typeface="Times New Roman" panose="02020603050405020304" pitchFamily="18" charset="0"/>
                <a:ea typeface="Baskerville" panose="02020502070401020303" pitchFamily="18" charset="0"/>
                <a:cs typeface="Times New Roman" panose="02020603050405020304" pitchFamily="18" charset="0"/>
              </a:rPr>
              <a:t>Half of Canadian adults </a:t>
            </a:r>
            <a:r>
              <a:rPr lang="en-US" sz="2000" dirty="0">
                <a:latin typeface="Times New Roman" panose="02020603050405020304" pitchFamily="18" charset="0"/>
                <a:ea typeface="Baskerville" panose="02020502070401020303" pitchFamily="18" charset="0"/>
                <a:cs typeface="Times New Roman" panose="02020603050405020304" pitchFamily="18" charset="0"/>
              </a:rPr>
              <a:t>(18-54) who haven’t had children still want them</a:t>
            </a:r>
            <a:endParaRPr lang="en-US" sz="2000" b="1" i="1" dirty="0">
              <a:latin typeface="Times New Roman" panose="02020603050405020304" pitchFamily="18" charset="0"/>
              <a:ea typeface="Baskerville SemiBold" panose="02020502070401020303"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3B46763F-83BD-6CD1-534D-EDDA8C371891}"/>
              </a:ext>
            </a:extLst>
          </p:cNvPr>
          <p:cNvSpPr txBox="1"/>
          <p:nvPr/>
        </p:nvSpPr>
        <p:spPr>
          <a:xfrm>
            <a:off x="7422776" y="2178753"/>
            <a:ext cx="4958916" cy="378950"/>
          </a:xfrm>
          <a:prstGeom prst="rect">
            <a:avLst/>
          </a:prstGeom>
          <a:noFill/>
        </p:spPr>
        <p:txBody>
          <a:bodyPr wrap="square" rtlCol="0">
            <a:spAutoFit/>
          </a:bodyPr>
          <a:lstStyle/>
          <a:p>
            <a:pPr>
              <a:lnSpc>
                <a:spcPts val="2120"/>
              </a:lnSpc>
            </a:pPr>
            <a:r>
              <a:rPr lang="en-US" sz="2200" b="1" dirty="0">
                <a:latin typeface="Nunito Sans Normal" pitchFamily="2" charset="77"/>
              </a:rPr>
              <a:t>1 in 3 </a:t>
            </a:r>
            <a:r>
              <a:rPr lang="en-US" sz="1600" dirty="0">
                <a:latin typeface="Nunito Sans Normal" pitchFamily="2" charset="77"/>
              </a:rPr>
              <a:t>(32%) say maybe</a:t>
            </a:r>
          </a:p>
        </p:txBody>
      </p:sp>
      <p:sp>
        <p:nvSpPr>
          <p:cNvPr id="17" name="TextBox 16">
            <a:extLst>
              <a:ext uri="{FF2B5EF4-FFF2-40B4-BE49-F238E27FC236}">
                <a16:creationId xmlns:a16="http://schemas.microsoft.com/office/drawing/2014/main" id="{979A6B50-3936-C68C-78C1-13D3411F853E}"/>
              </a:ext>
            </a:extLst>
          </p:cNvPr>
          <p:cNvSpPr txBox="1"/>
          <p:nvPr/>
        </p:nvSpPr>
        <p:spPr>
          <a:xfrm>
            <a:off x="7452520" y="3045883"/>
            <a:ext cx="2881823" cy="461665"/>
          </a:xfrm>
          <a:prstGeom prst="rect">
            <a:avLst/>
          </a:prstGeom>
          <a:noFill/>
        </p:spPr>
        <p:txBody>
          <a:bodyPr wrap="square" rtlCol="0">
            <a:spAutoFit/>
          </a:bodyPr>
          <a:lstStyle/>
          <a:p>
            <a:r>
              <a:rPr lang="en-US" sz="2300" b="1" i="1" dirty="0">
                <a:solidFill>
                  <a:schemeClr val="bg1"/>
                </a:solidFill>
                <a:latin typeface="Times New Roman" panose="02020603050405020304" pitchFamily="18" charset="0"/>
                <a:ea typeface="Baskerville" panose="02020502070401020303" pitchFamily="18" charset="0"/>
                <a:cs typeface="Times New Roman" panose="02020603050405020304" pitchFamily="18" charset="0"/>
              </a:rPr>
              <a:t>Reasons for delaying:</a:t>
            </a:r>
            <a:endParaRPr lang="en-US" sz="2300" b="1" i="1" dirty="0">
              <a:solidFill>
                <a:schemeClr val="bg1"/>
              </a:solidFill>
              <a:latin typeface="Times New Roman" panose="02020603050405020304" pitchFamily="18" charset="0"/>
              <a:ea typeface="Baskerville SemiBold" panose="02020502070401020303"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F33A6319-05A7-8B27-1C62-CEDB37716604}"/>
              </a:ext>
            </a:extLst>
          </p:cNvPr>
          <p:cNvSpPr txBox="1"/>
          <p:nvPr/>
        </p:nvSpPr>
        <p:spPr>
          <a:xfrm>
            <a:off x="7422776" y="3773504"/>
            <a:ext cx="4766827" cy="1159933"/>
          </a:xfrm>
          <a:prstGeom prst="rect">
            <a:avLst/>
          </a:prstGeom>
          <a:noFill/>
        </p:spPr>
        <p:txBody>
          <a:bodyPr wrap="square">
            <a:spAutoFit/>
          </a:bodyPr>
          <a:lstStyle/>
          <a:p>
            <a:pPr>
              <a:lnSpc>
                <a:spcPts val="2120"/>
              </a:lnSpc>
            </a:pPr>
            <a:r>
              <a:rPr lang="en-US" sz="1500" dirty="0">
                <a:latin typeface="Nunito Sans Normal" pitchFamily="2" charset="77"/>
              </a:rPr>
              <a:t>Uncertainty around finances and job market (41%)</a:t>
            </a:r>
          </a:p>
          <a:p>
            <a:pPr>
              <a:lnSpc>
                <a:spcPts val="2120"/>
              </a:lnSpc>
            </a:pPr>
            <a:r>
              <a:rPr lang="en-US" sz="1500" dirty="0">
                <a:latin typeface="Nunito Sans Normal" pitchFamily="2" charset="77"/>
              </a:rPr>
              <a:t>They haven’t found the right partner (40%)</a:t>
            </a:r>
          </a:p>
          <a:p>
            <a:pPr>
              <a:lnSpc>
                <a:spcPts val="2120"/>
              </a:lnSpc>
            </a:pPr>
            <a:r>
              <a:rPr lang="en-US" sz="1500" dirty="0">
                <a:latin typeface="Nunito Sans Normal" pitchFamily="2" charset="77"/>
              </a:rPr>
              <a:t>Cost of childcare (33%)</a:t>
            </a:r>
          </a:p>
          <a:p>
            <a:pPr>
              <a:lnSpc>
                <a:spcPts val="2120"/>
              </a:lnSpc>
            </a:pPr>
            <a:r>
              <a:rPr lang="en-US" sz="1500" dirty="0">
                <a:latin typeface="Nunito Sans Normal" pitchFamily="2" charset="77"/>
              </a:rPr>
              <a:t>Housing affordability crisis (31%)</a:t>
            </a:r>
          </a:p>
        </p:txBody>
      </p:sp>
      <p:sp>
        <p:nvSpPr>
          <p:cNvPr id="20" name="TextBox 19">
            <a:extLst>
              <a:ext uri="{FF2B5EF4-FFF2-40B4-BE49-F238E27FC236}">
                <a16:creationId xmlns:a16="http://schemas.microsoft.com/office/drawing/2014/main" id="{352DA15D-C6F0-9ADE-9975-DAA614E66F92}"/>
              </a:ext>
            </a:extLst>
          </p:cNvPr>
          <p:cNvSpPr txBox="1"/>
          <p:nvPr/>
        </p:nvSpPr>
        <p:spPr>
          <a:xfrm>
            <a:off x="7422776" y="5453782"/>
            <a:ext cx="4563163" cy="900246"/>
          </a:xfrm>
          <a:prstGeom prst="rect">
            <a:avLst/>
          </a:prstGeom>
          <a:noFill/>
        </p:spPr>
        <p:txBody>
          <a:bodyPr wrap="square" rtlCol="0">
            <a:spAutoFit/>
          </a:bodyPr>
          <a:lstStyle/>
          <a:p>
            <a:pPr>
              <a:lnSpc>
                <a:spcPts val="2120"/>
              </a:lnSpc>
            </a:pPr>
            <a:r>
              <a:rPr lang="en-US" sz="2200" b="1" dirty="0">
                <a:latin typeface="Times New Roman" panose="02020603050405020304" pitchFamily="18" charset="0"/>
                <a:cs typeface="Times New Roman" panose="02020603050405020304" pitchFamily="18" charset="0"/>
              </a:rPr>
              <a:t>25% say they decided not to have kids because the costs were too daunting</a:t>
            </a:r>
          </a:p>
        </p:txBody>
      </p:sp>
      <p:sp>
        <p:nvSpPr>
          <p:cNvPr id="21" name="Oval 20">
            <a:extLst>
              <a:ext uri="{FF2B5EF4-FFF2-40B4-BE49-F238E27FC236}">
                <a16:creationId xmlns:a16="http://schemas.microsoft.com/office/drawing/2014/main" id="{E3AF4920-8EC9-E7A3-78D6-BD722ED4BA03}"/>
              </a:ext>
            </a:extLst>
          </p:cNvPr>
          <p:cNvSpPr/>
          <p:nvPr/>
        </p:nvSpPr>
        <p:spPr>
          <a:xfrm>
            <a:off x="7290195" y="1838928"/>
            <a:ext cx="85872" cy="8587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C53CEE7-55D8-D58C-AAA5-D19D01A28F81}"/>
              </a:ext>
            </a:extLst>
          </p:cNvPr>
          <p:cNvSpPr/>
          <p:nvPr/>
        </p:nvSpPr>
        <p:spPr>
          <a:xfrm>
            <a:off x="7290195" y="2282356"/>
            <a:ext cx="85872" cy="8587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F59CEEA-B544-0FB5-F520-24293B706ABB}"/>
              </a:ext>
            </a:extLst>
          </p:cNvPr>
          <p:cNvSpPr/>
          <p:nvPr/>
        </p:nvSpPr>
        <p:spPr>
          <a:xfrm>
            <a:off x="7290195" y="3920758"/>
            <a:ext cx="85872" cy="8587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3D2902C-F816-6970-BD2A-AEDAC9604049}"/>
              </a:ext>
            </a:extLst>
          </p:cNvPr>
          <p:cNvSpPr/>
          <p:nvPr/>
        </p:nvSpPr>
        <p:spPr>
          <a:xfrm>
            <a:off x="7290195" y="4181108"/>
            <a:ext cx="85872" cy="8587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4ED2D5DB-FFF7-B9E0-0C53-41516E239F32}"/>
              </a:ext>
            </a:extLst>
          </p:cNvPr>
          <p:cNvSpPr/>
          <p:nvPr/>
        </p:nvSpPr>
        <p:spPr>
          <a:xfrm>
            <a:off x="7290195" y="4439039"/>
            <a:ext cx="85872" cy="8587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A8AEFB1-F902-106B-2DD4-DAE6F96762F8}"/>
              </a:ext>
            </a:extLst>
          </p:cNvPr>
          <p:cNvSpPr/>
          <p:nvPr/>
        </p:nvSpPr>
        <p:spPr>
          <a:xfrm>
            <a:off x="7290195" y="4705621"/>
            <a:ext cx="85872" cy="8587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39978E41-1957-CB68-A02F-E2D1FE8C10A4}"/>
              </a:ext>
            </a:extLst>
          </p:cNvPr>
          <p:cNvSpPr/>
          <p:nvPr/>
        </p:nvSpPr>
        <p:spPr>
          <a:xfrm>
            <a:off x="7290195" y="5565188"/>
            <a:ext cx="85872" cy="8587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129655"/>
      </p:ext>
    </p:extLst>
  </p:cSld>
  <p:clrMapOvr>
    <a:masterClrMapping/>
  </p:clrMapOvr>
</p:sld>
</file>

<file path=ppt/theme/theme1.xml><?xml version="1.0" encoding="utf-8"?>
<a:theme xmlns:a="http://schemas.openxmlformats.org/drawingml/2006/main" name="Office Theme">
  <a:themeElements>
    <a:clrScheme name="EMD">
      <a:dk1>
        <a:srgbClr val="000000"/>
      </a:dk1>
      <a:lt1>
        <a:srgbClr val="FFFFFF"/>
      </a:lt1>
      <a:dk2>
        <a:srgbClr val="0E2841"/>
      </a:dk2>
      <a:lt2>
        <a:srgbClr val="E8E8E8"/>
      </a:lt2>
      <a:accent1>
        <a:srgbClr val="FFA17E"/>
      </a:accent1>
      <a:accent2>
        <a:srgbClr val="C3D5FF"/>
      </a:accent2>
      <a:accent3>
        <a:srgbClr val="C66D50"/>
      </a:accent3>
      <a:accent4>
        <a:srgbClr val="5D7BC3"/>
      </a:accent4>
      <a:accent5>
        <a:srgbClr val="005C9C"/>
      </a:accent5>
      <a:accent6>
        <a:srgbClr val="FFF7ED"/>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7257</TotalTime>
  <Words>7055</Words>
  <Application>Microsoft Macintosh PowerPoint</Application>
  <PresentationFormat>Widescreen</PresentationFormat>
  <Paragraphs>939</Paragraphs>
  <Slides>27</Slides>
  <Notes>25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Nunito Sans Normal ExtraBold</vt:lpstr>
      <vt:lpstr>Arial</vt:lpstr>
      <vt:lpstr>Times New Roman</vt:lpstr>
      <vt:lpstr>Oswald</vt:lpstr>
      <vt:lpstr>Nunito Sans Normal</vt:lpstr>
      <vt:lpstr>Nunito Sans Normal Light</vt:lpstr>
      <vt:lpstr>Aptos Display</vt:lpstr>
      <vt:lpstr>Verdana</vt:lpstr>
      <vt:lpstr>Nunito Sans Normal SemiBold</vt:lpstr>
      <vt:lpstr>Aptos</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Thomas Fischer</dc:creator>
  <cp:lastModifiedBy>Tara Wood</cp:lastModifiedBy>
  <cp:revision>54</cp:revision>
  <dcterms:created xsi:type="dcterms:W3CDTF">2025-03-03T18:32:20Z</dcterms:created>
  <dcterms:modified xsi:type="dcterms:W3CDTF">2025-04-02T19:24:17Z</dcterms:modified>
</cp:coreProperties>
</file>